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28"/>
  </p:notesMasterIdLst>
  <p:sldIdLst>
    <p:sldId id="423" r:id="rId2"/>
    <p:sldId id="389" r:id="rId3"/>
    <p:sldId id="422" r:id="rId4"/>
    <p:sldId id="400" r:id="rId5"/>
    <p:sldId id="399" r:id="rId6"/>
    <p:sldId id="406" r:id="rId7"/>
    <p:sldId id="426" r:id="rId8"/>
    <p:sldId id="407" r:id="rId9"/>
    <p:sldId id="424" r:id="rId10"/>
    <p:sldId id="403" r:id="rId11"/>
    <p:sldId id="404" r:id="rId12"/>
    <p:sldId id="405" r:id="rId13"/>
    <p:sldId id="401" r:id="rId14"/>
    <p:sldId id="413" r:id="rId15"/>
    <p:sldId id="414" r:id="rId16"/>
    <p:sldId id="415" r:id="rId17"/>
    <p:sldId id="421" r:id="rId18"/>
    <p:sldId id="416" r:id="rId19"/>
    <p:sldId id="408" r:id="rId20"/>
    <p:sldId id="411" r:id="rId21"/>
    <p:sldId id="402" r:id="rId22"/>
    <p:sldId id="409" r:id="rId23"/>
    <p:sldId id="417" r:id="rId24"/>
    <p:sldId id="425" r:id="rId25"/>
    <p:sldId id="392" r:id="rId26"/>
    <p:sldId id="418" r:id="rId27"/>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4622" autoAdjust="0"/>
  </p:normalViewPr>
  <p:slideViewPr>
    <p:cSldViewPr>
      <p:cViewPr varScale="1">
        <p:scale>
          <a:sx n="70" d="100"/>
          <a:sy n="70" d="100"/>
        </p:scale>
        <p:origin x="-1386" y="-78"/>
      </p:cViewPr>
      <p:guideLst>
        <p:guide orient="horz" pos="2160"/>
        <p:guide pos="2880"/>
      </p:guideLst>
    </p:cSldViewPr>
  </p:slideViewPr>
  <p:outlineViewPr>
    <p:cViewPr>
      <p:scale>
        <a:sx n="33" d="100"/>
        <a:sy n="33" d="100"/>
      </p:scale>
      <p:origin x="0" y="737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80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0938" y="0"/>
            <a:ext cx="3037840" cy="461804"/>
          </a:xfrm>
          <a:prstGeom prst="rect">
            <a:avLst/>
          </a:prstGeom>
        </p:spPr>
        <p:txBody>
          <a:bodyPr vert="horz" lIns="91440" tIns="45720" rIns="91440" bIns="45720" rtlCol="0"/>
          <a:lstStyle>
            <a:lvl1pPr algn="r">
              <a:defRPr sz="1200"/>
            </a:lvl1pPr>
          </a:lstStyle>
          <a:p>
            <a:fld id="{71BC940C-2F75-4229-8609-B3570E52B1C3}" type="datetimeFigureOut">
              <a:rPr lang="en-US" smtClean="0"/>
              <a:pPr/>
              <a:t>2/18/2015</a:t>
            </a:fld>
            <a:endParaRPr lang="en-US" dirty="0"/>
          </a:p>
        </p:txBody>
      </p:sp>
      <p:sp>
        <p:nvSpPr>
          <p:cNvPr id="4" name="Slide Image Placeholder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040" y="4387136"/>
            <a:ext cx="5608320" cy="415623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772668"/>
            <a:ext cx="3037840" cy="461804"/>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772668"/>
            <a:ext cx="3037840" cy="461804"/>
          </a:xfrm>
          <a:prstGeom prst="rect">
            <a:avLst/>
          </a:prstGeom>
        </p:spPr>
        <p:txBody>
          <a:bodyPr vert="horz" lIns="91440" tIns="45720" rIns="91440" bIns="45720" rtlCol="0" anchor="b"/>
          <a:lstStyle>
            <a:lvl1pPr algn="r">
              <a:defRPr sz="1200"/>
            </a:lvl1pPr>
          </a:lstStyle>
          <a:p>
            <a:fld id="{A23C1856-FB81-4EE8-92B6-0B6B3ECB3FE6}" type="slidenum">
              <a:rPr lang="en-US" smtClean="0"/>
              <a:pPr/>
              <a:t>‹#›</a:t>
            </a:fld>
            <a:endParaRPr lang="en-US" dirty="0"/>
          </a:p>
        </p:txBody>
      </p:sp>
    </p:spTree>
    <p:extLst>
      <p:ext uri="{BB962C8B-B14F-4D97-AF65-F5344CB8AC3E}">
        <p14:creationId xmlns:p14="http://schemas.microsoft.com/office/powerpoint/2010/main" val="3021466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3205AB3-E970-4AAC-A674-C32A5EFE3D13}"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3205AB3-E970-4AAC-A674-C32A5EFE3D13}"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3205AB3-E970-4AAC-A674-C32A5EFE3D13}"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F310E7D-AF90-4265-B295-921371A6A03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F310E7D-AF90-4265-B295-921371A6A03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F310E7D-AF90-4265-B295-921371A6A03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F310E7D-AF90-4265-B295-921371A6A03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F310E7D-AF90-4265-B295-921371A6A03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F310E7D-AF90-4265-B295-921371A6A039}"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F310E7D-AF90-4265-B295-921371A6A03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F310E7D-AF90-4265-B295-921371A6A039}" type="slidenum">
              <a:rPr lang="en-US" smtClean="0"/>
              <a:pPr/>
              <a:t>‹#›</a:t>
            </a:fld>
            <a:endParaRPr lang="en-US" dirty="0"/>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9" name="Slide Number Placeholder 8"/>
          <p:cNvSpPr>
            <a:spLocks noGrp="1"/>
          </p:cNvSpPr>
          <p:nvPr>
            <p:ph type="sldNum" sz="quarter" idx="11"/>
          </p:nvPr>
        </p:nvSpPr>
        <p:spPr/>
        <p:txBody>
          <a:bodyPr/>
          <a:lstStyle/>
          <a:p>
            <a:fld id="{1F310E7D-AF90-4265-B295-921371A6A039}" type="slidenum">
              <a:rPr lang="en-US" smtClean="0"/>
              <a:pPr/>
              <a:t>‹#›</a:t>
            </a:fld>
            <a:endParaRPr lang="en-US" dirty="0"/>
          </a:p>
        </p:txBody>
      </p:sp>
      <p:sp>
        <p:nvSpPr>
          <p:cNvPr id="10" name="Footer Placeholder 9"/>
          <p:cNvSpPr>
            <a:spLocks noGrp="1"/>
          </p:cNvSpPr>
          <p:nvPr>
            <p:ph type="ftr" sz="quarter" idx="12"/>
          </p:nvPr>
        </p:nvSpPr>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F310E7D-AF90-4265-B295-921371A6A03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1F7FCA-0A69-4864-B5E3-40DCE20029E2}" type="datetimeFigureOut">
              <a:rPr lang="en-US" smtClean="0"/>
              <a:pPr/>
              <a:t>2/18/2015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F310E7D-AF90-4265-B295-921371A6A039}"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Custom Layout">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21"/>
          <p:cNvSpPr>
            <a:spLocks noChangeArrowheads="1"/>
          </p:cNvSpPr>
          <p:nvPr userDrawn="1"/>
        </p:nvSpPr>
        <p:spPr bwMode="auto">
          <a:xfrm>
            <a:off x="6934200" y="6400800"/>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defRPr/>
            </a:pPr>
            <a:r>
              <a:rPr lang="en-US" dirty="0">
                <a:effectLst>
                  <a:outerShdw blurRad="38100" dist="38100" dir="2700000" algn="tl">
                    <a:srgbClr val="C0C0C0"/>
                  </a:outerShdw>
                </a:effectLst>
                <a:latin typeface="Times New Roman" pitchFamily="18" charset="0"/>
                <a:ea typeface="ＭＳ Ｐゴシック" pitchFamily="34" charset="-128"/>
              </a:rPr>
              <a:t>1-</a:t>
            </a:r>
            <a:fld id="{5129E85D-B234-4E76-A3F9-E138F946FD91}" type="slidenum">
              <a:rPr lang="en-US">
                <a:effectLst>
                  <a:outerShdw blurRad="38100" dist="38100" dir="2700000" algn="tl">
                    <a:srgbClr val="C0C0C0"/>
                  </a:outerShdw>
                </a:effectLst>
                <a:latin typeface="Times New Roman" pitchFamily="18" charset="0"/>
                <a:ea typeface="ＭＳ Ｐゴシック" pitchFamily="34" charset="-128"/>
              </a:rPr>
              <a:pPr algn="r">
                <a:defRPr/>
              </a:pPr>
              <a:t>‹#›</a:t>
            </a:fld>
            <a:endParaRPr lang="en-US" dirty="0">
              <a:effectLst>
                <a:outerShdw blurRad="38100" dist="38100" dir="2700000" algn="tl">
                  <a:srgbClr val="C0C0C0"/>
                </a:outerShdw>
              </a:effectLst>
              <a:latin typeface="Times New Roman" pitchFamily="18" charset="0"/>
              <a:ea typeface="ＭＳ Ｐゴシック" pitchFamily="34" charset="-128"/>
            </a:endParaRPr>
          </a:p>
        </p:txBody>
      </p:sp>
      <p:sp>
        <p:nvSpPr>
          <p:cNvPr id="3" name="Footer Placeholder 2"/>
          <p:cNvSpPr>
            <a:spLocks noGrp="1"/>
          </p:cNvSpPr>
          <p:nvPr>
            <p:ph type="ftr" sz="quarter" idx="10"/>
          </p:nvPr>
        </p:nvSpPr>
        <p:spPr/>
        <p:txBody>
          <a:bodyPr/>
          <a:lstStyle>
            <a:lvl1pPr>
              <a:defRPr/>
            </a:lvl1pPr>
          </a:lstStyle>
          <a:p>
            <a:pPr>
              <a:defRPr/>
            </a:pPr>
            <a:r>
              <a:rPr lang="en-US" dirty="0"/>
              <a:t>© 2013 by The McGraw-Hill Companies, Inc. All rights reserved.</a:t>
            </a:r>
          </a:p>
        </p:txBody>
      </p:sp>
      <p:sp>
        <p:nvSpPr>
          <p:cNvPr id="4" name="Slide Number Placeholder 3"/>
          <p:cNvSpPr>
            <a:spLocks noGrp="1"/>
          </p:cNvSpPr>
          <p:nvPr>
            <p:ph type="sldNum" sz="quarter" idx="11"/>
          </p:nvPr>
        </p:nvSpPr>
        <p:spPr/>
        <p:txBody>
          <a:bodyPr/>
          <a:lstStyle>
            <a:lvl1pPr>
              <a:defRPr/>
            </a:lvl1pPr>
          </a:lstStyle>
          <a:p>
            <a:pPr>
              <a:defRPr/>
            </a:pPr>
            <a:r>
              <a:rPr lang="en-US" dirty="0"/>
              <a:t>1–</a:t>
            </a:r>
            <a:fld id="{C1E4618C-251D-4550-8782-AEBC53B65E0D}" type="slidenum">
              <a:rPr lang="en-US">
                <a:cs typeface="+mn-cs"/>
              </a:rPr>
              <a:pPr>
                <a:defRPr/>
              </a:pPr>
              <a:t>‹#›</a:t>
            </a:fld>
            <a:endParaRPr lang="en-US" dirty="0">
              <a:cs typeface="+mn-cs"/>
            </a:endParaRPr>
          </a:p>
        </p:txBody>
      </p:sp>
    </p:spTree>
    <p:extLst>
      <p:ext uri="{BB962C8B-B14F-4D97-AF65-F5344CB8AC3E}">
        <p14:creationId xmlns:p14="http://schemas.microsoft.com/office/powerpoint/2010/main" val="1968754761"/>
      </p:ext>
    </p:extLst>
  </p:cSld>
  <p:clrMapOvr>
    <a:masterClrMapping/>
  </p:clrMapOvr>
  <p:transition spd="slow">
    <p:cut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1F310E7D-AF90-4265-B295-921371A6A039}" type="slidenum">
              <a:rPr lang="en-US" smtClean="0"/>
              <a:pPr/>
              <a:t>‹#›</a:t>
            </a:fld>
            <a:endParaRPr lang="en-US"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401F7FCA-0A69-4864-B5E3-40DCE20029E2}" type="datetimeFigureOut">
              <a:rPr lang="en-US" smtClean="0"/>
              <a:pPr/>
              <a:t>2/18/2015</a:t>
            </a:fld>
            <a:endParaRPr lang="en-US" dirty="0"/>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businessmodelgeneration.com/boo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wlKP-BaC0jA" TargetMode="Externa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www.leanstack.com/" TargetMode="External"/><Relationship Id="rId2" Type="http://schemas.openxmlformats.org/officeDocument/2006/relationships/hyperlink" Target="https://www.youtube.com/watch?v=7o8uYdUaFR4"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2m6JkJvv4w" TargetMode="External"/><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1"/>
            <a:ext cx="7543800" cy="1219200"/>
          </a:xfrm>
        </p:spPr>
        <p:txBody>
          <a:bodyPr>
            <a:normAutofit fontScale="90000"/>
          </a:bodyPr>
          <a:lstStyle/>
          <a:p>
            <a:pPr eaLnBrk="1" fontAlgn="auto" hangingPunct="1">
              <a:spcAft>
                <a:spcPts val="0"/>
              </a:spcAft>
              <a:defRPr/>
            </a:pPr>
            <a:r>
              <a:rPr lang="en-US" dirty="0" smtClean="0"/>
              <a:t/>
            </a:r>
            <a:br>
              <a:rPr lang="en-US" dirty="0" smtClean="0"/>
            </a:br>
            <a:r>
              <a:rPr lang="en-US" dirty="0"/>
              <a:t/>
            </a:r>
            <a:br>
              <a:rPr lang="en-US" dirty="0"/>
            </a:br>
            <a:r>
              <a:rPr lang="en-US" sz="5300" b="1" dirty="0" smtClean="0"/>
              <a:t>What’s My Business Model?</a:t>
            </a:r>
            <a:endParaRPr lang="en-US" sz="5300" b="1" dirty="0"/>
          </a:p>
        </p:txBody>
      </p:sp>
      <p:sp>
        <p:nvSpPr>
          <p:cNvPr id="9219" name="Subtitle 2"/>
          <p:cNvSpPr>
            <a:spLocks noGrp="1"/>
          </p:cNvSpPr>
          <p:nvPr>
            <p:ph type="subTitle" idx="1"/>
          </p:nvPr>
        </p:nvSpPr>
        <p:spPr>
          <a:xfrm>
            <a:off x="685800" y="3611563"/>
            <a:ext cx="7772400" cy="1200150"/>
          </a:xfrm>
        </p:spPr>
        <p:txBody>
          <a:bodyPr>
            <a:noAutofit/>
          </a:bodyPr>
          <a:lstStyle/>
          <a:p>
            <a:pPr marR="0" eaLnBrk="1" hangingPunct="1">
              <a:lnSpc>
                <a:spcPct val="80000"/>
              </a:lnSpc>
            </a:pPr>
            <a:r>
              <a:rPr lang="en-US" sz="4400" b="1" i="1" dirty="0" smtClean="0"/>
              <a:t>How will your organization create, deliver and capture value?</a:t>
            </a:r>
          </a:p>
        </p:txBody>
      </p:sp>
      <p:sp>
        <p:nvSpPr>
          <p:cNvPr id="3" name="TextBox 2"/>
          <p:cNvSpPr txBox="1"/>
          <p:nvPr/>
        </p:nvSpPr>
        <p:spPr>
          <a:xfrm>
            <a:off x="838200" y="5791200"/>
            <a:ext cx="7162800" cy="861774"/>
          </a:xfrm>
          <a:prstGeom prst="rect">
            <a:avLst/>
          </a:prstGeom>
          <a:noFill/>
        </p:spPr>
        <p:txBody>
          <a:bodyPr wrap="square" rtlCol="0">
            <a:spAutoFit/>
          </a:bodyPr>
          <a:lstStyle/>
          <a:p>
            <a:r>
              <a:rPr lang="en-US" sz="1600" dirty="0" smtClean="0"/>
              <a:t>Material in this workshop adapted from Babson College and </a:t>
            </a:r>
            <a:r>
              <a:rPr lang="en-US" sz="1600" dirty="0" err="1" smtClean="0"/>
              <a:t>Osterwalder</a:t>
            </a:r>
            <a:r>
              <a:rPr lang="en-US" sz="1600" dirty="0" smtClean="0"/>
              <a:t> &amp; </a:t>
            </a:r>
            <a:r>
              <a:rPr lang="en-US" sz="1600" dirty="0" err="1" smtClean="0"/>
              <a:t>Pigneur</a:t>
            </a:r>
            <a:r>
              <a:rPr lang="en-US" sz="1600" dirty="0" smtClean="0"/>
              <a:t>, Business Model Generation. URL: </a:t>
            </a:r>
            <a:r>
              <a:rPr lang="en-US" sz="1600" dirty="0" smtClean="0">
                <a:hlinkClick r:id="rId3"/>
              </a:rPr>
              <a:t>http://www.businessmodelgeneration.com/book</a:t>
            </a:r>
            <a:endParaRPr lang="en-US" sz="1600" dirty="0" smtClean="0"/>
          </a:p>
          <a:p>
            <a:endParaRPr lang="en-US" dirty="0"/>
          </a:p>
        </p:txBody>
      </p:sp>
      <p:pic>
        <p:nvPicPr>
          <p:cNvPr id="17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0" y="457200"/>
            <a:ext cx="2486025" cy="1638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003353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295400"/>
            <a:ext cx="6070779" cy="4635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79135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p:txBody>
          <a:bodyPr/>
          <a:lstStyle/>
          <a:p>
            <a:r>
              <a:rPr lang="en-US" sz="2400" dirty="0" smtClean="0"/>
              <a:t>What is a “business model”?</a:t>
            </a:r>
          </a:p>
          <a:p>
            <a:r>
              <a:rPr lang="en-US" sz="2400" dirty="0" smtClean="0"/>
              <a:t>Examples: you know more than you think about business models!</a:t>
            </a:r>
          </a:p>
          <a:p>
            <a:r>
              <a:rPr lang="en-US" sz="2400" dirty="0" smtClean="0"/>
              <a:t>The business model canvas </a:t>
            </a:r>
          </a:p>
          <a:p>
            <a:r>
              <a:rPr lang="en-US" sz="2400" dirty="0" smtClean="0"/>
              <a:t>Looking for revenue models</a:t>
            </a:r>
          </a:p>
          <a:p>
            <a:r>
              <a:rPr lang="en-US" sz="2400" dirty="0" smtClean="0"/>
              <a:t>Another example: Revenue models for a lemonade stand</a:t>
            </a:r>
          </a:p>
          <a:p>
            <a:r>
              <a:rPr lang="en-US" sz="2400" dirty="0" smtClean="0"/>
              <a:t>Your “big idea” – revenues and costs</a:t>
            </a:r>
          </a:p>
          <a:p>
            <a:r>
              <a:rPr lang="en-US" sz="2400" dirty="0" smtClean="0"/>
              <a:t>Using the business model canvas to flesh out your team’s business model</a:t>
            </a:r>
          </a:p>
          <a:p>
            <a:r>
              <a:rPr lang="en-US" sz="2400" dirty="0" smtClean="0"/>
              <a:t>Questions and wrap-up</a:t>
            </a:r>
          </a:p>
          <a:p>
            <a:endParaRPr lang="en-US" sz="2400" dirty="0" smtClean="0"/>
          </a:p>
          <a:p>
            <a:endParaRPr lang="en-US" sz="2400"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spTree>
    <p:extLst>
      <p:ext uri="{BB962C8B-B14F-4D97-AF65-F5344CB8AC3E}">
        <p14:creationId xmlns:p14="http://schemas.microsoft.com/office/powerpoint/2010/main" val="17519189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t>What’s My Business Model?</a:t>
            </a:r>
            <a:endParaRPr lang="en-US" dirty="0"/>
          </a:p>
        </p:txBody>
      </p:sp>
      <p:sp>
        <p:nvSpPr>
          <p:cNvPr id="30722" name="Content Placeholder 2"/>
          <p:cNvSpPr>
            <a:spLocks noGrp="1"/>
          </p:cNvSpPr>
          <p:nvPr>
            <p:ph idx="1"/>
          </p:nvPr>
        </p:nvSpPr>
        <p:spPr/>
        <p:txBody>
          <a:bodyPr>
            <a:normAutofit lnSpcReduction="10000"/>
          </a:bodyPr>
          <a:lstStyle/>
          <a:p>
            <a:pPr eaLnBrk="1" hangingPunct="1"/>
            <a:r>
              <a:rPr lang="en-US" sz="3200" dirty="0" smtClean="0"/>
              <a:t>Answer these three questions to identify the elements of an organization’s business model:</a:t>
            </a:r>
          </a:p>
          <a:p>
            <a:pPr eaLnBrk="1" hangingPunct="1">
              <a:buFont typeface="Wingdings 3" pitchFamily="18" charset="2"/>
              <a:buNone/>
            </a:pPr>
            <a:endParaRPr lang="en-US" sz="3200" dirty="0" smtClean="0"/>
          </a:p>
          <a:p>
            <a:pPr lvl="1" eaLnBrk="1" hangingPunct="1"/>
            <a:r>
              <a:rPr lang="en-US" sz="3200" dirty="0" smtClean="0"/>
              <a:t>Who is your customer (client, donor, user, etc.)?</a:t>
            </a:r>
          </a:p>
          <a:p>
            <a:pPr lvl="1" eaLnBrk="1" hangingPunct="1"/>
            <a:r>
              <a:rPr lang="en-US" sz="3200" dirty="0" smtClean="0"/>
              <a:t>What does your customer value?</a:t>
            </a:r>
          </a:p>
          <a:p>
            <a:pPr lvl="1" eaLnBrk="1" hangingPunct="1"/>
            <a:r>
              <a:rPr lang="en-US" sz="3200" dirty="0" smtClean="0"/>
              <a:t>How will your organization remain economically viable?</a:t>
            </a:r>
          </a:p>
          <a:p>
            <a:pPr lvl="1" eaLnBrk="1" hangingPunct="1">
              <a:buFont typeface="Verdana" pitchFamily="34" charset="0"/>
              <a:buNone/>
            </a:pPr>
            <a:endParaRPr lang="en-US" sz="3200" dirty="0" smtClean="0"/>
          </a:p>
        </p:txBody>
      </p:sp>
    </p:spTree>
    <p:extLst>
      <p:ext uri="{BB962C8B-B14F-4D97-AF65-F5344CB8AC3E}">
        <p14:creationId xmlns:p14="http://schemas.microsoft.com/office/powerpoint/2010/main" val="3106521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22">
                                            <p:txEl>
                                              <p:pRg st="2" end="2"/>
                                            </p:txEl>
                                          </p:spTgt>
                                        </p:tgtEl>
                                        <p:attrNameLst>
                                          <p:attrName>style.visibility</p:attrName>
                                        </p:attrNameLst>
                                      </p:cBhvr>
                                      <p:to>
                                        <p:strVal val="visible"/>
                                      </p:to>
                                    </p:set>
                                    <p:animEffect transition="in" filter="fade">
                                      <p:cBhvr>
                                        <p:cTn id="7" dur="2000"/>
                                        <p:tgtEl>
                                          <p:spTgt spid="3072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22">
                                            <p:txEl>
                                              <p:pRg st="3" end="3"/>
                                            </p:txEl>
                                          </p:spTgt>
                                        </p:tgtEl>
                                        <p:attrNameLst>
                                          <p:attrName>style.visibility</p:attrName>
                                        </p:attrNameLst>
                                      </p:cBhvr>
                                      <p:to>
                                        <p:strVal val="visible"/>
                                      </p:to>
                                    </p:set>
                                    <p:animEffect transition="in" filter="fade">
                                      <p:cBhvr>
                                        <p:cTn id="12" dur="2000"/>
                                        <p:tgtEl>
                                          <p:spTgt spid="3072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22">
                                            <p:txEl>
                                              <p:pRg st="4" end="4"/>
                                            </p:txEl>
                                          </p:spTgt>
                                        </p:tgtEl>
                                        <p:attrNameLst>
                                          <p:attrName>style.visibility</p:attrName>
                                        </p:attrNameLst>
                                      </p:cBhvr>
                                      <p:to>
                                        <p:strVal val="visible"/>
                                      </p:to>
                                    </p:set>
                                    <p:animEffect transition="in" filter="fade">
                                      <p:cBhvr>
                                        <p:cTn id="17" dur="2000"/>
                                        <p:tgtEl>
                                          <p:spTgt spid="307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400"/>
            <a:ext cx="7596188" cy="51025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33400" y="5791200"/>
            <a:ext cx="7215188" cy="369332"/>
          </a:xfrm>
          <a:prstGeom prst="rect">
            <a:avLst/>
          </a:prstGeom>
          <a:noFill/>
        </p:spPr>
        <p:txBody>
          <a:bodyPr wrap="square" rtlCol="0">
            <a:spAutoFit/>
          </a:bodyPr>
          <a:lstStyle/>
          <a:p>
            <a:r>
              <a:rPr lang="en-US" dirty="0" smtClean="0">
                <a:hlinkClick r:id="rId3"/>
              </a:rPr>
              <a:t>Visualizing Your Business Model (</a:t>
            </a:r>
            <a:r>
              <a:rPr lang="en-US" dirty="0" err="1" smtClean="0">
                <a:hlinkClick r:id="rId3"/>
              </a:rPr>
              <a:t>Strategyzer</a:t>
            </a:r>
            <a:r>
              <a:rPr lang="en-US" dirty="0" smtClean="0">
                <a:hlinkClick r:id="rId3"/>
              </a:rPr>
              <a:t> and Kaufmann Foundation)</a:t>
            </a:r>
            <a:endParaRPr lang="en-US" dirty="0"/>
          </a:p>
        </p:txBody>
      </p:sp>
    </p:spTree>
    <p:extLst>
      <p:ext uri="{BB962C8B-B14F-4D97-AF65-F5344CB8AC3E}">
        <p14:creationId xmlns:p14="http://schemas.microsoft.com/office/powerpoint/2010/main" val="39080324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2571111" y="537601"/>
            <a:ext cx="5815012" cy="22165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504" y="4924211"/>
            <a:ext cx="127635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0" y="2853350"/>
            <a:ext cx="2895611" cy="23566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140" y="2154924"/>
            <a:ext cx="2828925" cy="25100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797" y="1600200"/>
            <a:ext cx="1009650" cy="371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7"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17998" y="5867400"/>
            <a:ext cx="4246870" cy="7906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8"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7797" y="304800"/>
            <a:ext cx="494347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77796" y="2824918"/>
            <a:ext cx="1863712" cy="2854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09593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421980"/>
            <a:ext cx="1863712" cy="2854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20639"/>
            <a:ext cx="4705350" cy="1628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2057400"/>
            <a:ext cx="3429000" cy="45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267200" y="3429000"/>
            <a:ext cx="3886200" cy="3046988"/>
          </a:xfrm>
          <a:prstGeom prst="rect">
            <a:avLst/>
          </a:prstGeom>
          <a:noFill/>
        </p:spPr>
        <p:txBody>
          <a:bodyPr wrap="square" rtlCol="0">
            <a:spAutoFit/>
          </a:bodyPr>
          <a:lstStyle/>
          <a:p>
            <a:r>
              <a:rPr lang="en-US" sz="2400" b="1" dirty="0" smtClean="0"/>
              <a:t>Parents, Grandparents…Kids</a:t>
            </a:r>
          </a:p>
          <a:p>
            <a:endParaRPr lang="en-US" sz="2400" b="1" dirty="0"/>
          </a:p>
          <a:p>
            <a:r>
              <a:rPr lang="en-US" sz="2400" b="1" dirty="0" smtClean="0"/>
              <a:t>Entertainment, distraction, social interaction skills</a:t>
            </a:r>
          </a:p>
          <a:p>
            <a:endParaRPr lang="en-US" sz="2400" b="1" dirty="0"/>
          </a:p>
          <a:p>
            <a:pPr marL="285750" indent="-285750">
              <a:buFontTx/>
              <a:buChar char="-"/>
            </a:pPr>
            <a:r>
              <a:rPr lang="en-US" sz="2400" b="1" dirty="0" smtClean="0"/>
              <a:t>App purchases</a:t>
            </a:r>
          </a:p>
          <a:p>
            <a:pPr marL="285750" indent="-285750">
              <a:buFontTx/>
              <a:buChar char="-"/>
            </a:pPr>
            <a:r>
              <a:rPr lang="en-US" sz="2400" b="1" dirty="0" smtClean="0"/>
              <a:t>In-app purchases</a:t>
            </a:r>
          </a:p>
          <a:p>
            <a:pPr marL="285750" indent="-285750">
              <a:buFontTx/>
              <a:buChar char="-"/>
            </a:pPr>
            <a:r>
              <a:rPr lang="en-US" sz="2400" b="1" dirty="0" smtClean="0"/>
              <a:t>App enhancements</a:t>
            </a:r>
            <a:endParaRPr lang="en-US" sz="2400" b="1" dirty="0"/>
          </a:p>
        </p:txBody>
      </p:sp>
    </p:spTree>
    <p:extLst>
      <p:ext uri="{BB962C8B-B14F-4D97-AF65-F5344CB8AC3E}">
        <p14:creationId xmlns:p14="http://schemas.microsoft.com/office/powerpoint/2010/main" val="15770765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sz="4000" b="1" dirty="0" smtClean="0"/>
              <a:t>Customers, Value and Economics</a:t>
            </a:r>
            <a:endParaRPr lang="en-US" sz="4000" b="1" dirty="0"/>
          </a:p>
        </p:txBody>
      </p:sp>
      <p:sp>
        <p:nvSpPr>
          <p:cNvPr id="6" name="Content Placeholder 5"/>
          <p:cNvSpPr>
            <a:spLocks noGrp="1"/>
          </p:cNvSpPr>
          <p:nvPr>
            <p:ph sz="half" idx="1"/>
          </p:nvPr>
        </p:nvSpPr>
        <p:spPr/>
        <p:txBody>
          <a:bodyPr/>
          <a:lstStyle/>
          <a:p>
            <a:r>
              <a:rPr lang="en-US" b="1" dirty="0" smtClean="0"/>
              <a:t>WHYY	</a:t>
            </a:r>
          </a:p>
          <a:p>
            <a:r>
              <a:rPr lang="en-US" sz="2000" dirty="0" smtClean="0"/>
              <a:t>Listeners &amp; Viewers</a:t>
            </a:r>
            <a:endParaRPr lang="en-US" sz="2000" dirty="0" smtClean="0"/>
          </a:p>
          <a:p>
            <a:r>
              <a:rPr lang="en-US" sz="2000" dirty="0" smtClean="0"/>
              <a:t>Programming with a difference</a:t>
            </a:r>
            <a:endParaRPr lang="en-US" sz="2000" dirty="0" smtClean="0"/>
          </a:p>
          <a:p>
            <a:r>
              <a:rPr lang="en-US" sz="2000" dirty="0" smtClean="0"/>
              <a:t>Donors &amp; sponsors (one-time and recurring)</a:t>
            </a:r>
            <a:endParaRPr lang="en-US" sz="2000" dirty="0"/>
          </a:p>
        </p:txBody>
      </p:sp>
      <p:sp>
        <p:nvSpPr>
          <p:cNvPr id="7" name="Content Placeholder 6"/>
          <p:cNvSpPr>
            <a:spLocks noGrp="1"/>
          </p:cNvSpPr>
          <p:nvPr>
            <p:ph sz="half" idx="2"/>
          </p:nvPr>
        </p:nvSpPr>
        <p:spPr/>
        <p:txBody>
          <a:bodyPr/>
          <a:lstStyle/>
          <a:p>
            <a:r>
              <a:rPr lang="en-US" b="1" dirty="0" smtClean="0"/>
              <a:t>Ursinus College</a:t>
            </a:r>
          </a:p>
          <a:p>
            <a:r>
              <a:rPr lang="en-US" sz="2000" dirty="0" smtClean="0"/>
              <a:t>Students, parents, alums, employers</a:t>
            </a:r>
          </a:p>
          <a:p>
            <a:r>
              <a:rPr lang="en-US" sz="2000" dirty="0" smtClean="0"/>
              <a:t>Quality residential liberal arts education</a:t>
            </a:r>
          </a:p>
          <a:p>
            <a:r>
              <a:rPr lang="en-US" sz="2000" dirty="0" smtClean="0"/>
              <a:t>Tuition, donations, grants, government, foundations, etc.</a:t>
            </a:r>
            <a:endParaRPr lang="en-US" sz="2000" dirty="0"/>
          </a:p>
        </p:txBody>
      </p:sp>
      <p:pic>
        <p:nvPicPr>
          <p:cNvPr id="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839" y="4038600"/>
            <a:ext cx="2828925" cy="25100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4267200"/>
            <a:ext cx="4306579" cy="8017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15795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990600"/>
            <a:ext cx="494347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85800" y="2740580"/>
            <a:ext cx="7086600" cy="954107"/>
          </a:xfrm>
          <a:prstGeom prst="rect">
            <a:avLst/>
          </a:prstGeom>
          <a:noFill/>
        </p:spPr>
        <p:txBody>
          <a:bodyPr wrap="square" rtlCol="0">
            <a:spAutoFit/>
          </a:bodyPr>
          <a:lstStyle/>
          <a:p>
            <a:r>
              <a:rPr lang="en-US" sz="2800" b="1" dirty="0" smtClean="0"/>
              <a:t>People who knew Michele or know her family or story or those touched by ovarian cancer. </a:t>
            </a:r>
            <a:endParaRPr lang="en-US" sz="2800" b="1" dirty="0"/>
          </a:p>
        </p:txBody>
      </p:sp>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3694687"/>
            <a:ext cx="4914900" cy="31633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12" y="4267200"/>
            <a:ext cx="2390775"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71676" y="381000"/>
            <a:ext cx="1423988" cy="2308324"/>
          </a:xfrm>
          <a:prstGeom prst="rect">
            <a:avLst/>
          </a:prstGeom>
          <a:noFill/>
        </p:spPr>
        <p:txBody>
          <a:bodyPr wrap="square" rtlCol="0">
            <a:spAutoFit/>
          </a:bodyPr>
          <a:lstStyle/>
          <a:p>
            <a:r>
              <a:rPr lang="en-US" sz="2400" b="1" dirty="0" smtClean="0"/>
              <a:t>Support for finding a cure for ovarian cancer.</a:t>
            </a:r>
            <a:endParaRPr lang="en-US" sz="2400" b="1" dirty="0"/>
          </a:p>
        </p:txBody>
      </p:sp>
      <p:sp>
        <p:nvSpPr>
          <p:cNvPr id="3" name="TextBox 2"/>
          <p:cNvSpPr txBox="1"/>
          <p:nvPr/>
        </p:nvSpPr>
        <p:spPr>
          <a:xfrm>
            <a:off x="6696074" y="381000"/>
            <a:ext cx="1724025" cy="1200329"/>
          </a:xfrm>
          <a:prstGeom prst="rect">
            <a:avLst/>
          </a:prstGeom>
          <a:noFill/>
        </p:spPr>
        <p:txBody>
          <a:bodyPr wrap="square" rtlCol="0">
            <a:spAutoFit/>
          </a:bodyPr>
          <a:lstStyle/>
          <a:p>
            <a:r>
              <a:rPr lang="en-US" sz="2400" b="1" dirty="0" smtClean="0"/>
              <a:t>Annual major golf tournament</a:t>
            </a:r>
            <a:endParaRPr lang="en-US" sz="2400" b="1" dirty="0"/>
          </a:p>
        </p:txBody>
      </p:sp>
    </p:spTree>
    <p:extLst>
      <p:ext uri="{BB962C8B-B14F-4D97-AF65-F5344CB8AC3E}">
        <p14:creationId xmlns:p14="http://schemas.microsoft.com/office/powerpoint/2010/main" val="27369220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79525" y="130175"/>
            <a:ext cx="7681913" cy="954088"/>
          </a:xfrm>
          <a:prstGeom prst="rect">
            <a:avLst/>
          </a:prstGeom>
          <a:noFill/>
          <a:ln>
            <a:noFill/>
          </a:ln>
        </p:spPr>
        <p:txBody>
          <a:bodyPr anchor="ctr">
            <a:spAutoFit/>
          </a:bodyPr>
          <a:lstStyle/>
          <a:p>
            <a:pPr algn="ctr">
              <a:defRPr/>
            </a:pPr>
            <a:r>
              <a:rPr lang="en-US" sz="2800" b="1" dirty="0">
                <a:solidFill>
                  <a:schemeClr val="accent6">
                    <a:lumMod val="50000"/>
                  </a:schemeClr>
                </a:solidFill>
                <a:effectLst>
                  <a:outerShdw blurRad="38100" dist="38100" dir="2700000" algn="tl">
                    <a:srgbClr val="000000">
                      <a:alpha val="43137"/>
                    </a:srgbClr>
                  </a:outerShdw>
                </a:effectLst>
              </a:rPr>
              <a:t>Netflix And Redbox: </a:t>
            </a:r>
            <a:br>
              <a:rPr lang="en-US" sz="2800" b="1" dirty="0">
                <a:solidFill>
                  <a:schemeClr val="accent6">
                    <a:lumMod val="50000"/>
                  </a:schemeClr>
                </a:solidFill>
                <a:effectLst>
                  <a:outerShdw blurRad="38100" dist="38100" dir="2700000" algn="tl">
                    <a:srgbClr val="000000">
                      <a:alpha val="43137"/>
                    </a:srgbClr>
                  </a:outerShdw>
                </a:effectLst>
              </a:rPr>
            </a:br>
            <a:r>
              <a:rPr lang="en-US" sz="2800" b="1" dirty="0">
                <a:solidFill>
                  <a:schemeClr val="accent6">
                    <a:lumMod val="50000"/>
                  </a:schemeClr>
                </a:solidFill>
                <a:effectLst>
                  <a:outerShdw blurRad="38100" dist="38100" dir="2700000" algn="tl">
                    <a:srgbClr val="000000">
                      <a:alpha val="43137"/>
                    </a:srgbClr>
                  </a:outerShdw>
                </a:effectLst>
              </a:rPr>
              <a:t>Two Contrasting Business Models</a:t>
            </a:r>
          </a:p>
        </p:txBody>
      </p:sp>
      <p:graphicFrame>
        <p:nvGraphicFramePr>
          <p:cNvPr id="5" name="Table 4"/>
          <p:cNvGraphicFramePr>
            <a:graphicFrameLocks noGrp="1"/>
          </p:cNvGraphicFramePr>
          <p:nvPr/>
        </p:nvGraphicFramePr>
        <p:xfrm>
          <a:off x="274638" y="1457325"/>
          <a:ext cx="8594724" cy="4349750"/>
        </p:xfrm>
        <a:graphic>
          <a:graphicData uri="http://schemas.openxmlformats.org/drawingml/2006/table">
            <a:tbl>
              <a:tblPr firstRow="1" bandRow="1">
                <a:tableStyleId>{10A1B5D5-9B99-4C35-A422-299274C87663}</a:tableStyleId>
              </a:tblPr>
              <a:tblGrid>
                <a:gridCol w="1188631"/>
                <a:gridCol w="3703048"/>
                <a:gridCol w="3703045"/>
              </a:tblGrid>
              <a:tr h="370948">
                <a:tc>
                  <a:txBody>
                    <a:bodyPr/>
                    <a:lstStyle/>
                    <a:p>
                      <a:endParaRPr lang="en-US" sz="1800" dirty="0">
                        <a:effectLst/>
                      </a:endParaRPr>
                    </a:p>
                  </a:txBody>
                  <a:tcPr marL="91434" marR="91434" marT="45733" marB="45733">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r>
                        <a:rPr lang="en-US" sz="1800" dirty="0" smtClean="0">
                          <a:effectLst/>
                        </a:rPr>
                        <a:t>Netflix</a:t>
                      </a:r>
                      <a:endParaRPr lang="en-US" sz="1800" dirty="0">
                        <a:effectLst/>
                      </a:endParaRPr>
                    </a:p>
                  </a:txBody>
                  <a:tcPr marL="91434" marR="91434" marT="45733" marB="45733">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r>
                        <a:rPr lang="en-US" sz="1800" dirty="0" smtClean="0">
                          <a:effectLst/>
                        </a:rPr>
                        <a:t>Redbox</a:t>
                      </a:r>
                      <a:endParaRPr lang="en-US" sz="1800" dirty="0">
                        <a:effectLst/>
                      </a:endParaRPr>
                    </a:p>
                  </a:txBody>
                  <a:tcPr marL="91434" marR="91434" marT="45733" marB="45733">
                    <a:lnL w="12700" cap="flat" cmpd="sng" algn="ctr">
                      <a:solidFill>
                        <a:schemeClr val="accent6"/>
                      </a:solidFill>
                      <a:prstDash val="solid"/>
                      <a:round/>
                      <a:headEnd type="none" w="med" len="med"/>
                      <a:tailEnd type="none" w="med" len="med"/>
                    </a:lnL>
                  </a:tcPr>
                </a:tc>
              </a:tr>
              <a:tr h="823200">
                <a:tc>
                  <a:txBody>
                    <a:bodyPr/>
                    <a:lstStyle/>
                    <a:p>
                      <a:r>
                        <a:rPr lang="en-US" sz="1400" b="1" dirty="0" smtClean="0"/>
                        <a:t>Value Proposition</a:t>
                      </a:r>
                      <a:endParaRPr lang="en-US" sz="1400" b="1" dirty="0"/>
                    </a:p>
                  </a:txBody>
                  <a:tcPr marL="91434" marR="91434" marT="91467" marB="91467">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r>
                        <a:rPr lang="en-US" sz="1400" dirty="0" smtClean="0"/>
                        <a:t>Convenient delivery of movies to customers’ mailboxes or streamed to their PCs, Macs, or TVs.</a:t>
                      </a:r>
                      <a:endParaRPr lang="en-US" sz="1400" dirty="0"/>
                    </a:p>
                  </a:txBody>
                  <a:tcPr marL="91434" marR="91434" marT="91467" marB="91467">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r>
                        <a:rPr lang="en-US" sz="1400" dirty="0" smtClean="0"/>
                        <a:t>Economical 24-hour movie rentals and purchases that could be picked up at</a:t>
                      </a:r>
                      <a:r>
                        <a:rPr lang="en-US" sz="1400" baseline="0" dirty="0" smtClean="0"/>
                        <a:t> </a:t>
                      </a:r>
                      <a:r>
                        <a:rPr lang="en-US" sz="1400" dirty="0" smtClean="0"/>
                        <a:t>conveniently located DVD kiosks.</a:t>
                      </a:r>
                      <a:endParaRPr lang="en-US" sz="1400" dirty="0"/>
                    </a:p>
                  </a:txBody>
                  <a:tcPr marL="91434" marR="91434" marT="91467" marB="91467">
                    <a:lnL w="12700" cap="flat" cmpd="sng" algn="ctr">
                      <a:solidFill>
                        <a:schemeClr val="accent6"/>
                      </a:solidFill>
                      <a:prstDash val="solid"/>
                      <a:round/>
                      <a:headEnd type="none" w="med" len="med"/>
                      <a:tailEnd type="none" w="med" len="med"/>
                    </a:lnL>
                  </a:tcPr>
                </a:tc>
              </a:tr>
              <a:tr h="3155602">
                <a:tc>
                  <a:txBody>
                    <a:bodyPr/>
                    <a:lstStyle/>
                    <a:p>
                      <a:r>
                        <a:rPr lang="en-US" sz="1400" b="1" dirty="0" smtClean="0"/>
                        <a:t>Profit Formula</a:t>
                      </a:r>
                      <a:endParaRPr lang="en-US" sz="1400" b="1" dirty="0"/>
                    </a:p>
                  </a:txBody>
                  <a:tcPr marL="91434" marR="91434" marT="91467" marB="1372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pPr>
                        <a:spcBef>
                          <a:spcPts val="600"/>
                        </a:spcBef>
                      </a:pPr>
                      <a:r>
                        <a:rPr lang="en-US" sz="1400" b="1" i="1" dirty="0" smtClean="0"/>
                        <a:t>Revenue Generation: </a:t>
                      </a:r>
                      <a:r>
                        <a:rPr lang="en-US" sz="1400" dirty="0" smtClean="0"/>
                        <a:t>Monthly subscription fees from millions of subscribers</a:t>
                      </a:r>
                    </a:p>
                    <a:p>
                      <a:pPr>
                        <a:spcBef>
                          <a:spcPts val="600"/>
                        </a:spcBef>
                      </a:pPr>
                      <a:r>
                        <a:rPr lang="en-US" sz="1400" b="1" i="1" dirty="0" smtClean="0"/>
                        <a:t>Cost structure: </a:t>
                      </a:r>
                      <a:r>
                        <a:rPr lang="en-US" sz="1400" dirty="0" smtClean="0"/>
                        <a:t>Fixed and variable costs associated with DVD acquisitions, licensing fees and revenue sharing agreements, development of movie selection software, website operation and maintenance, Internet streaming capabilities, distribution center operations, and administrative activities.</a:t>
                      </a:r>
                    </a:p>
                    <a:p>
                      <a:pPr>
                        <a:spcBef>
                          <a:spcPts val="600"/>
                        </a:spcBef>
                      </a:pPr>
                      <a:r>
                        <a:rPr lang="en-US" sz="1400" b="1" i="1" dirty="0" smtClean="0"/>
                        <a:t>Profit Margin: </a:t>
                      </a:r>
                      <a:r>
                        <a:rPr lang="en-US" sz="1400" dirty="0" smtClean="0"/>
                        <a:t>Netflix’s profitability was dependent on attracting a sufficiently large number of subscribers to cover its costs and provide for attractive profits.</a:t>
                      </a:r>
                      <a:endParaRPr lang="en-US" sz="1400" dirty="0"/>
                    </a:p>
                  </a:txBody>
                  <a:tcPr marL="91434" marR="91434" marT="91467" marB="1372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B w="12700" cap="flat" cmpd="sng" algn="ctr">
                      <a:solidFill>
                        <a:schemeClr val="accent6"/>
                      </a:solidFill>
                      <a:prstDash val="solid"/>
                      <a:round/>
                      <a:headEnd type="none" w="med" len="med"/>
                      <a:tailEnd type="none" w="med" len="med"/>
                    </a:lnB>
                  </a:tcPr>
                </a:tc>
                <a:tc>
                  <a:txBody>
                    <a:bodyPr/>
                    <a:lstStyle/>
                    <a:p>
                      <a:pPr>
                        <a:spcBef>
                          <a:spcPts val="600"/>
                        </a:spcBef>
                      </a:pPr>
                      <a:r>
                        <a:rPr lang="en-US" sz="1400" b="1" i="1" dirty="0" smtClean="0">
                          <a:effectLst/>
                        </a:rPr>
                        <a:t>Revenue Generation: </a:t>
                      </a:r>
                      <a:r>
                        <a:rPr lang="en-US" sz="1400" dirty="0" smtClean="0"/>
                        <a:t>Customers could rent DVDs and purchase DVDs from Redbox’s DVD vending machine kiosks.</a:t>
                      </a:r>
                      <a:endParaRPr lang="en-US" sz="1400" dirty="0"/>
                    </a:p>
                    <a:p>
                      <a:pPr>
                        <a:spcBef>
                          <a:spcPts val="600"/>
                        </a:spcBef>
                      </a:pPr>
                      <a:r>
                        <a:rPr lang="en-US" sz="1400" b="1" i="1" dirty="0" smtClean="0"/>
                        <a:t>Cost Structure: </a:t>
                      </a:r>
                      <a:r>
                        <a:rPr lang="en-US" sz="1400" dirty="0" smtClean="0"/>
                        <a:t>Fixed and variable costs associated with the kiosk purchases and deployment, DVD acquisitions, licensing fees and revenue sharing agreements,</a:t>
                      </a:r>
                      <a:r>
                        <a:rPr lang="en-US" sz="1400" baseline="0" dirty="0" smtClean="0"/>
                        <a:t> </a:t>
                      </a:r>
                      <a:r>
                        <a:rPr lang="en-US" sz="1400" dirty="0" smtClean="0"/>
                        <a:t>website operation and maintenance, kiosk stocking, and administrative activities.</a:t>
                      </a:r>
                    </a:p>
                    <a:p>
                      <a:pPr>
                        <a:spcBef>
                          <a:spcPts val="600"/>
                        </a:spcBef>
                      </a:pPr>
                      <a:r>
                        <a:rPr lang="en-US" sz="1400" b="1" i="1" dirty="0" smtClean="0"/>
                        <a:t>Profit Margin: </a:t>
                      </a:r>
                      <a:r>
                        <a:rPr lang="en-US" sz="1400" dirty="0" smtClean="0"/>
                        <a:t>Redbox’s profitability was dependent on generating sufficient revenues from DVD rentals and sales to cover costs and provide for a healthy bottom line.</a:t>
                      </a:r>
                      <a:endParaRPr lang="en-US" sz="1400" dirty="0"/>
                    </a:p>
                  </a:txBody>
                  <a:tcPr marL="91434" marR="91434" marT="91467" marB="137200">
                    <a:lnL w="12700" cap="flat" cmpd="sng" algn="ctr">
                      <a:solidFill>
                        <a:schemeClr val="accent6"/>
                      </a:solidFill>
                      <a:prstDash val="solid"/>
                      <a:round/>
                      <a:headEnd type="none" w="med" len="med"/>
                      <a:tailEnd type="none" w="med" len="med"/>
                    </a:lnL>
                    <a:lnB w="12700" cap="flat" cmpd="sng" algn="ctr">
                      <a:solidFill>
                        <a:schemeClr val="accent6"/>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243232657"/>
      </p:ext>
    </p:extLst>
  </p:cSld>
  <p:clrMapOvr>
    <a:masterClrMapping/>
  </p:clrMapOvr>
  <p:transition spd="slow">
    <p:cut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762000"/>
            <a:ext cx="7024744" cy="914400"/>
          </a:xfrm>
        </p:spPr>
        <p:txBody>
          <a:bodyPr/>
          <a:lstStyle/>
          <a:p>
            <a:pPr eaLnBrk="1" fontAlgn="auto" hangingPunct="1">
              <a:spcAft>
                <a:spcPts val="0"/>
              </a:spcAft>
              <a:defRPr/>
            </a:pPr>
            <a:r>
              <a:rPr lang="en-US" b="1" dirty="0" smtClean="0"/>
              <a:t>Wawa: Who and What?</a:t>
            </a:r>
            <a:endParaRPr lang="en-US" b="1" dirty="0"/>
          </a:p>
        </p:txBody>
      </p:sp>
      <p:sp>
        <p:nvSpPr>
          <p:cNvPr id="3" name="Content Placeholder 2"/>
          <p:cNvSpPr>
            <a:spLocks noGrp="1"/>
          </p:cNvSpPr>
          <p:nvPr>
            <p:ph idx="1"/>
          </p:nvPr>
        </p:nvSpPr>
        <p:spPr>
          <a:xfrm>
            <a:off x="1043492" y="1752600"/>
            <a:ext cx="6777317" cy="4080029"/>
          </a:xfrm>
        </p:spPr>
        <p:txBody>
          <a:bodyPr>
            <a:normAutofit lnSpcReduction="10000"/>
          </a:bodyPr>
          <a:lstStyle/>
          <a:p>
            <a:pPr eaLnBrk="1" hangingPunct="1">
              <a:lnSpc>
                <a:spcPct val="90000"/>
              </a:lnSpc>
            </a:pPr>
            <a:endParaRPr lang="en-US" sz="2300" dirty="0" smtClean="0"/>
          </a:p>
          <a:p>
            <a:pPr eaLnBrk="1" hangingPunct="1">
              <a:lnSpc>
                <a:spcPct val="90000"/>
              </a:lnSpc>
            </a:pPr>
            <a:r>
              <a:rPr lang="en-US" sz="3200" dirty="0" smtClean="0"/>
              <a:t>Wawa’s business model is built around a commitment to providing </a:t>
            </a:r>
            <a:r>
              <a:rPr lang="en-US" sz="3200" b="1" dirty="0" smtClean="0"/>
              <a:t>individual and institutional customers</a:t>
            </a:r>
            <a:r>
              <a:rPr lang="en-US" sz="3200" dirty="0" smtClean="0"/>
              <a:t> (WHO) with </a:t>
            </a:r>
            <a:r>
              <a:rPr lang="en-US" sz="3200" b="1" dirty="0" smtClean="0"/>
              <a:t>exceptional service and a convenient </a:t>
            </a:r>
            <a:r>
              <a:rPr lang="en-US" sz="3200" dirty="0" smtClean="0"/>
              <a:t>source of fresh foods, high quality gasoline, and other consumable products in locations that are easily accessible and extraordinarily clean (WHAT).  </a:t>
            </a:r>
          </a:p>
        </p:txBody>
      </p:sp>
    </p:spTree>
    <p:extLst>
      <p:ext uri="{BB962C8B-B14F-4D97-AF65-F5344CB8AC3E}">
        <p14:creationId xmlns:p14="http://schemas.microsoft.com/office/powerpoint/2010/main" val="392351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Wawa: Profit Formula</a:t>
            </a:r>
            <a:endParaRPr lang="en-US" b="1" dirty="0"/>
          </a:p>
        </p:txBody>
      </p:sp>
      <p:sp>
        <p:nvSpPr>
          <p:cNvPr id="3" name="Content Placeholder 2"/>
          <p:cNvSpPr>
            <a:spLocks noGrp="1"/>
          </p:cNvSpPr>
          <p:nvPr>
            <p:ph idx="1"/>
          </p:nvPr>
        </p:nvSpPr>
        <p:spPr/>
        <p:txBody>
          <a:bodyPr/>
          <a:lstStyle/>
          <a:p>
            <a:pPr marL="114300" indent="0">
              <a:lnSpc>
                <a:spcPct val="90000"/>
              </a:lnSpc>
              <a:buNone/>
            </a:pPr>
            <a:endParaRPr lang="en-US" sz="2000" dirty="0"/>
          </a:p>
          <a:p>
            <a:pPr>
              <a:lnSpc>
                <a:spcPct val="90000"/>
              </a:lnSpc>
            </a:pPr>
            <a:r>
              <a:rPr lang="en-US" sz="2800" dirty="0" smtClean="0"/>
              <a:t>Use </a:t>
            </a:r>
            <a:r>
              <a:rPr lang="en-US" sz="2800" dirty="0"/>
              <a:t>of the latest technology to achieve efficiencies in production and purchasing distribution, marketing and store management </a:t>
            </a:r>
            <a:r>
              <a:rPr lang="en-US" sz="2800" b="1" dirty="0"/>
              <a:t>drives down costs while convenience, quality, freshness and service support attractive margins. </a:t>
            </a:r>
            <a:r>
              <a:rPr lang="en-US" sz="2800" dirty="0" smtClean="0"/>
              <a:t>This </a:t>
            </a:r>
            <a:r>
              <a:rPr lang="en-US" sz="2800" dirty="0"/>
              <a:t>commitment to freshness, quality, service and convenience in standardized store formats will </a:t>
            </a:r>
            <a:r>
              <a:rPr lang="en-US" sz="2800" b="1" dirty="0"/>
              <a:t>attract a loyal clientele that visits day after day making multiple purchases</a:t>
            </a:r>
            <a:r>
              <a:rPr lang="en-US" sz="2800" dirty="0"/>
              <a:t>.   </a:t>
            </a:r>
          </a:p>
          <a:p>
            <a:pPr>
              <a:lnSpc>
                <a:spcPct val="90000"/>
              </a:lnSpc>
            </a:pPr>
            <a:endParaRPr lang="en-US" sz="2800" dirty="0"/>
          </a:p>
          <a:p>
            <a:endParaRPr lang="en-US" sz="2800" b="1" dirty="0"/>
          </a:p>
          <a:p>
            <a:endParaRPr lang="en-US" dirty="0"/>
          </a:p>
        </p:txBody>
      </p:sp>
    </p:spTree>
    <p:extLst>
      <p:ext uri="{BB962C8B-B14F-4D97-AF65-F5344CB8AC3E}">
        <p14:creationId xmlns:p14="http://schemas.microsoft.com/office/powerpoint/2010/main" val="1205218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2913"/>
            <a:ext cx="9144000" cy="5972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57926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096617"/>
            <a:ext cx="6736872" cy="44477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27270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085" y="990600"/>
            <a:ext cx="6021053" cy="3886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57493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786" y="1204122"/>
            <a:ext cx="4634803" cy="45108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84315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20000" cy="868362"/>
          </a:xfrm>
        </p:spPr>
        <p:txBody>
          <a:bodyPr/>
          <a:lstStyle/>
          <a:p>
            <a:r>
              <a:rPr lang="en-US" sz="3600" dirty="0" smtClean="0"/>
              <a:t>Revenue Models: Lemonade Stand</a:t>
            </a:r>
            <a:endParaRPr lang="en-US"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02168097"/>
              </p:ext>
            </p:extLst>
          </p:nvPr>
        </p:nvGraphicFramePr>
        <p:xfrm>
          <a:off x="457200" y="1066797"/>
          <a:ext cx="7620000" cy="5105403"/>
        </p:xfrm>
        <a:graphic>
          <a:graphicData uri="http://schemas.openxmlformats.org/drawingml/2006/table">
            <a:tbl>
              <a:tblPr firstRow="1" bandRow="1">
                <a:tableStyleId>{5C22544A-7EE6-4342-B048-85BDC9FD1C3A}</a:tableStyleId>
              </a:tblPr>
              <a:tblGrid>
                <a:gridCol w="1447800"/>
                <a:gridCol w="6172200"/>
              </a:tblGrid>
              <a:tr h="382251">
                <a:tc>
                  <a:txBody>
                    <a:bodyPr/>
                    <a:lstStyle/>
                    <a:p>
                      <a:r>
                        <a:rPr lang="en-US" dirty="0" smtClean="0"/>
                        <a:t>Model</a:t>
                      </a:r>
                      <a:endParaRPr lang="en-US" dirty="0"/>
                    </a:p>
                  </a:txBody>
                  <a:tcPr/>
                </a:tc>
                <a:tc>
                  <a:txBody>
                    <a:bodyPr/>
                    <a:lstStyle/>
                    <a:p>
                      <a:r>
                        <a:rPr lang="en-US" dirty="0" smtClean="0"/>
                        <a:t>Description</a:t>
                      </a:r>
                      <a:endParaRPr lang="en-US" dirty="0"/>
                    </a:p>
                  </a:txBody>
                  <a:tcPr/>
                </a:tc>
              </a:tr>
              <a:tr h="659775">
                <a:tc>
                  <a:txBody>
                    <a:bodyPr/>
                    <a:lstStyle/>
                    <a:p>
                      <a:r>
                        <a:rPr lang="en-US" dirty="0" smtClean="0"/>
                        <a:t>Unit Sales</a:t>
                      </a:r>
                      <a:endParaRPr lang="en-US" dirty="0"/>
                    </a:p>
                  </a:txBody>
                  <a:tcPr/>
                </a:tc>
                <a:tc>
                  <a:txBody>
                    <a:bodyPr/>
                    <a:lstStyle/>
                    <a:p>
                      <a:r>
                        <a:rPr lang="en-US" dirty="0" smtClean="0"/>
                        <a:t>Sell</a:t>
                      </a:r>
                      <a:r>
                        <a:rPr lang="en-US" baseline="0" dirty="0" smtClean="0"/>
                        <a:t> a product or service to customers. </a:t>
                      </a:r>
                      <a:endParaRPr lang="en-US" b="1" dirty="0"/>
                    </a:p>
                  </a:txBody>
                  <a:tcPr/>
                </a:tc>
              </a:tr>
              <a:tr h="659775">
                <a:tc>
                  <a:txBody>
                    <a:bodyPr/>
                    <a:lstStyle/>
                    <a:p>
                      <a:r>
                        <a:rPr lang="en-US" dirty="0" smtClean="0"/>
                        <a:t>Advertising Fees</a:t>
                      </a:r>
                      <a:endParaRPr lang="en-US" dirty="0"/>
                    </a:p>
                  </a:txBody>
                  <a:tcPr/>
                </a:tc>
                <a:tc>
                  <a:txBody>
                    <a:bodyPr/>
                    <a:lstStyle/>
                    <a:p>
                      <a:r>
                        <a:rPr lang="en-US" dirty="0" smtClean="0"/>
                        <a:t>Sell opportunities to distribute messages.</a:t>
                      </a:r>
                      <a:endParaRPr lang="en-US" dirty="0"/>
                    </a:p>
                  </a:txBody>
                  <a:tcPr/>
                </a:tc>
              </a:tr>
              <a:tr h="659775">
                <a:tc>
                  <a:txBody>
                    <a:bodyPr/>
                    <a:lstStyle/>
                    <a:p>
                      <a:r>
                        <a:rPr lang="en-US" dirty="0" smtClean="0"/>
                        <a:t>Franchise Fees</a:t>
                      </a:r>
                      <a:endParaRPr lang="en-US" dirty="0"/>
                    </a:p>
                  </a:txBody>
                  <a:tcPr/>
                </a:tc>
                <a:tc>
                  <a:txBody>
                    <a:bodyPr/>
                    <a:lstStyle/>
                    <a:p>
                      <a:r>
                        <a:rPr lang="en-US" dirty="0" smtClean="0"/>
                        <a:t>Sell and support a replicable business for others to invest in, grow and manage locally.</a:t>
                      </a:r>
                      <a:endParaRPr lang="en-US" dirty="0"/>
                    </a:p>
                  </a:txBody>
                  <a:tcPr/>
                </a:tc>
              </a:tr>
              <a:tr h="382251">
                <a:tc>
                  <a:txBody>
                    <a:bodyPr/>
                    <a:lstStyle/>
                    <a:p>
                      <a:r>
                        <a:rPr lang="en-US" dirty="0" smtClean="0"/>
                        <a:t>Utility Fees</a:t>
                      </a:r>
                      <a:endParaRPr lang="en-US" dirty="0"/>
                    </a:p>
                  </a:txBody>
                  <a:tcPr/>
                </a:tc>
                <a:tc>
                  <a:txBody>
                    <a:bodyPr/>
                    <a:lstStyle/>
                    <a:p>
                      <a:r>
                        <a:rPr lang="en-US" dirty="0" smtClean="0"/>
                        <a:t>Sell goods and services on a per-use or as-consumed</a:t>
                      </a:r>
                      <a:r>
                        <a:rPr lang="en-US" baseline="0" dirty="0" smtClean="0"/>
                        <a:t> basis.</a:t>
                      </a:r>
                      <a:endParaRPr lang="en-US" dirty="0"/>
                    </a:p>
                  </a:txBody>
                  <a:tcPr/>
                </a:tc>
              </a:tr>
              <a:tr h="659775">
                <a:tc>
                  <a:txBody>
                    <a:bodyPr/>
                    <a:lstStyle/>
                    <a:p>
                      <a:r>
                        <a:rPr lang="en-US" dirty="0" smtClean="0"/>
                        <a:t>Subscription Fees</a:t>
                      </a:r>
                      <a:endParaRPr lang="en-US" dirty="0"/>
                    </a:p>
                  </a:txBody>
                  <a:tcPr/>
                </a:tc>
                <a:tc>
                  <a:txBody>
                    <a:bodyPr/>
                    <a:lstStyle/>
                    <a:p>
                      <a:r>
                        <a:rPr lang="en-US" dirty="0" smtClean="0"/>
                        <a:t>Charge a fixed price for access to your services for a period of time or series of uses.</a:t>
                      </a:r>
                      <a:endParaRPr lang="en-US" dirty="0"/>
                    </a:p>
                  </a:txBody>
                  <a:tcPr/>
                </a:tc>
              </a:tr>
              <a:tr h="659775">
                <a:tc>
                  <a:txBody>
                    <a:bodyPr/>
                    <a:lstStyle/>
                    <a:p>
                      <a:r>
                        <a:rPr lang="en-US" dirty="0" smtClean="0"/>
                        <a:t>Transaction Fees</a:t>
                      </a:r>
                      <a:endParaRPr lang="en-US" dirty="0"/>
                    </a:p>
                  </a:txBody>
                  <a:tcPr/>
                </a:tc>
                <a:tc>
                  <a:txBody>
                    <a:bodyPr/>
                    <a:lstStyle/>
                    <a:p>
                      <a:r>
                        <a:rPr lang="en-US" dirty="0" smtClean="0"/>
                        <a:t>Charge a fee for referring, enabling, or executing a transaction between parties.</a:t>
                      </a:r>
                      <a:endParaRPr lang="en-US" dirty="0"/>
                    </a:p>
                  </a:txBody>
                  <a:tcPr/>
                </a:tc>
              </a:tr>
              <a:tr h="659775">
                <a:tc>
                  <a:txBody>
                    <a:bodyPr/>
                    <a:lstStyle/>
                    <a:p>
                      <a:r>
                        <a:rPr lang="en-US" dirty="0" smtClean="0"/>
                        <a:t>Professional Fees</a:t>
                      </a:r>
                      <a:endParaRPr lang="en-US" dirty="0"/>
                    </a:p>
                  </a:txBody>
                  <a:tcPr/>
                </a:tc>
                <a:tc>
                  <a:txBody>
                    <a:bodyPr/>
                    <a:lstStyle/>
                    <a:p>
                      <a:r>
                        <a:rPr lang="en-US" dirty="0" smtClean="0"/>
                        <a:t>Provide professional</a:t>
                      </a:r>
                      <a:r>
                        <a:rPr lang="en-US" baseline="0" dirty="0" smtClean="0"/>
                        <a:t> services on a time-and-materials contract.</a:t>
                      </a:r>
                      <a:endParaRPr lang="en-US" dirty="0"/>
                    </a:p>
                  </a:txBody>
                  <a:tcPr/>
                </a:tc>
              </a:tr>
              <a:tr h="382251">
                <a:tc>
                  <a:txBody>
                    <a:bodyPr/>
                    <a:lstStyle/>
                    <a:p>
                      <a:r>
                        <a:rPr lang="en-US" dirty="0" smtClean="0"/>
                        <a:t>License Fees</a:t>
                      </a:r>
                      <a:endParaRPr lang="en-US" dirty="0"/>
                    </a:p>
                  </a:txBody>
                  <a:tcPr/>
                </a:tc>
                <a:tc>
                  <a:txBody>
                    <a:bodyPr/>
                    <a:lstStyle/>
                    <a:p>
                      <a:r>
                        <a:rPr lang="en-US" dirty="0" smtClean="0"/>
                        <a:t>Sell the rights to use intellectual property.</a:t>
                      </a:r>
                      <a:endParaRPr lang="en-US" dirty="0"/>
                    </a:p>
                  </a:txBody>
                  <a:tcPr/>
                </a:tc>
              </a:tr>
            </a:tbl>
          </a:graphicData>
        </a:graphic>
      </p:graphicFrame>
      <p:sp>
        <p:nvSpPr>
          <p:cNvPr id="5" name="TextBox 4"/>
          <p:cNvSpPr txBox="1"/>
          <p:nvPr/>
        </p:nvSpPr>
        <p:spPr>
          <a:xfrm>
            <a:off x="533400" y="6248400"/>
            <a:ext cx="7391400" cy="276999"/>
          </a:xfrm>
          <a:prstGeom prst="rect">
            <a:avLst/>
          </a:prstGeom>
          <a:noFill/>
        </p:spPr>
        <p:txBody>
          <a:bodyPr wrap="square" rtlCol="0">
            <a:spAutoFit/>
          </a:bodyPr>
          <a:lstStyle/>
          <a:p>
            <a:r>
              <a:rPr lang="en-US" sz="1200" dirty="0" smtClean="0"/>
              <a:t>Adapted from Jump Associates and A. </a:t>
            </a:r>
            <a:r>
              <a:rPr lang="en-US" sz="1200" dirty="0" err="1" smtClean="0"/>
              <a:t>Zacharakis</a:t>
            </a:r>
            <a:r>
              <a:rPr lang="en-US" sz="1200" dirty="0" smtClean="0"/>
              <a:t>, Price-Babson Symposium 2014. </a:t>
            </a:r>
            <a:endParaRPr lang="en-US" sz="1200" dirty="0"/>
          </a:p>
        </p:txBody>
      </p:sp>
    </p:spTree>
    <p:extLst>
      <p:ext uri="{BB962C8B-B14F-4D97-AF65-F5344CB8AC3E}">
        <p14:creationId xmlns:p14="http://schemas.microsoft.com/office/powerpoint/2010/main" val="15241564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949" y="914400"/>
            <a:ext cx="6705600" cy="49364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64543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Your Revenues and Costs</a:t>
            </a:r>
            <a:endParaRPr lang="en-US" dirty="0"/>
          </a:p>
        </p:txBody>
      </p:sp>
      <p:sp>
        <p:nvSpPr>
          <p:cNvPr id="3" name="Content Placeholder 2"/>
          <p:cNvSpPr>
            <a:spLocks noGrp="1"/>
          </p:cNvSpPr>
          <p:nvPr>
            <p:ph sz="half" idx="1"/>
          </p:nvPr>
        </p:nvSpPr>
        <p:spPr>
          <a:xfrm>
            <a:off x="457200" y="1536192"/>
            <a:ext cx="3657600" cy="2731008"/>
          </a:xfrm>
        </p:spPr>
        <p:txBody>
          <a:bodyPr>
            <a:normAutofit fontScale="85000" lnSpcReduction="20000"/>
          </a:bodyPr>
          <a:lstStyle/>
          <a:p>
            <a:endParaRPr lang="en-US" dirty="0" smtClean="0"/>
          </a:p>
          <a:p>
            <a:endParaRPr lang="en-US" dirty="0"/>
          </a:p>
          <a:p>
            <a:endParaRPr lang="en-US" dirty="0" smtClean="0"/>
          </a:p>
          <a:p>
            <a:r>
              <a:rPr lang="en-US" dirty="0" smtClean="0"/>
              <a:t>How will you obtain the funds to support your operations (so you can continue to deliver value to your customers)?</a:t>
            </a:r>
          </a:p>
          <a:p>
            <a:endParaRPr lang="en-US" dirty="0"/>
          </a:p>
          <a:p>
            <a:endParaRPr lang="en-US" dirty="0" smtClean="0"/>
          </a:p>
          <a:p>
            <a:endParaRPr lang="en-US" dirty="0"/>
          </a:p>
        </p:txBody>
      </p:sp>
      <p:sp>
        <p:nvSpPr>
          <p:cNvPr id="4" name="Content Placeholder 3"/>
          <p:cNvSpPr>
            <a:spLocks noGrp="1"/>
          </p:cNvSpPr>
          <p:nvPr>
            <p:ph sz="half" idx="2"/>
          </p:nvPr>
        </p:nvSpPr>
        <p:spPr/>
        <p:txBody>
          <a:bodyPr>
            <a:normAutofit fontScale="85000" lnSpcReduction="20000"/>
          </a:bodyPr>
          <a:lstStyle/>
          <a:p>
            <a:r>
              <a:rPr lang="en-US" dirty="0" smtClean="0"/>
              <a:t>Where do your costs come from?</a:t>
            </a:r>
          </a:p>
          <a:p>
            <a:pPr lvl="1"/>
            <a:r>
              <a:rPr lang="en-US" dirty="0" smtClean="0"/>
              <a:t>Fixed costs?</a:t>
            </a:r>
          </a:p>
          <a:p>
            <a:pPr lvl="1"/>
            <a:r>
              <a:rPr lang="en-US" dirty="0" smtClean="0"/>
              <a:t>Variable costs?</a:t>
            </a:r>
          </a:p>
          <a:p>
            <a:pPr lvl="1"/>
            <a:endParaRPr lang="en-US" dirty="0"/>
          </a:p>
          <a:p>
            <a:r>
              <a:rPr lang="en-US" dirty="0" smtClean="0"/>
              <a:t>Who will do the work? </a:t>
            </a:r>
          </a:p>
          <a:p>
            <a:r>
              <a:rPr lang="en-US" dirty="0" smtClean="0"/>
              <a:t>How will you communicate your value?</a:t>
            </a:r>
          </a:p>
          <a:p>
            <a:r>
              <a:rPr lang="en-US" dirty="0" smtClean="0"/>
              <a:t>Get materials?</a:t>
            </a:r>
          </a:p>
          <a:p>
            <a:r>
              <a:rPr lang="en-US" dirty="0" smtClean="0"/>
              <a:t>Conduct operations?</a:t>
            </a:r>
          </a:p>
          <a:p>
            <a:r>
              <a:rPr lang="en-US" dirty="0" smtClean="0"/>
              <a:t>Stay current with technology?</a:t>
            </a:r>
          </a:p>
          <a:p>
            <a:pPr marL="114300" indent="0">
              <a:buNone/>
            </a:pPr>
            <a:endParaRPr lang="en-US" dirty="0"/>
          </a:p>
        </p:txBody>
      </p:sp>
      <p:sp>
        <p:nvSpPr>
          <p:cNvPr id="5" name="TextBox 4"/>
          <p:cNvSpPr txBox="1"/>
          <p:nvPr/>
        </p:nvSpPr>
        <p:spPr>
          <a:xfrm>
            <a:off x="381000" y="4495800"/>
            <a:ext cx="3657600" cy="1569660"/>
          </a:xfrm>
          <a:prstGeom prst="rect">
            <a:avLst/>
          </a:prstGeom>
          <a:noFill/>
        </p:spPr>
        <p:txBody>
          <a:bodyPr wrap="square" rtlCol="0">
            <a:spAutoFit/>
          </a:bodyPr>
          <a:lstStyle/>
          <a:p>
            <a:r>
              <a:rPr lang="en-US" sz="3200" b="1" dirty="0" smtClean="0"/>
              <a:t>Take 10 – Answer these questions for your “big idea”</a:t>
            </a:r>
            <a:endParaRPr lang="en-US" sz="3200" b="1" dirty="0"/>
          </a:p>
        </p:txBody>
      </p:sp>
    </p:spTree>
    <p:extLst>
      <p:ext uri="{BB962C8B-B14F-4D97-AF65-F5344CB8AC3E}">
        <p14:creationId xmlns:p14="http://schemas.microsoft.com/office/powerpoint/2010/main" val="3055688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3400" y="1524000"/>
            <a:ext cx="7659687" cy="2286000"/>
          </a:xfrm>
        </p:spPr>
        <p:txBody>
          <a:bodyPr/>
          <a:lstStyle/>
          <a:p>
            <a:r>
              <a:rPr lang="en-US" b="1" dirty="0" smtClean="0"/>
              <a:t>Using the business model canvas as a guide for developing your “big idea”</a:t>
            </a:r>
            <a:endParaRPr lang="en-US" b="1" dirty="0"/>
          </a:p>
        </p:txBody>
      </p:sp>
    </p:spTree>
    <p:extLst>
      <p:ext uri="{BB962C8B-B14F-4D97-AF65-F5344CB8AC3E}">
        <p14:creationId xmlns:p14="http://schemas.microsoft.com/office/powerpoint/2010/main" val="33256016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 y="376238"/>
            <a:ext cx="9086850" cy="6105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115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p:cNvSpPr>
            <a:spLocks/>
          </p:cNvSpPr>
          <p:nvPr/>
        </p:nvSpPr>
        <p:spPr bwMode="auto">
          <a:xfrm>
            <a:off x="0" y="1023938"/>
            <a:ext cx="1801813" cy="4356100"/>
          </a:xfrm>
          <a:prstGeom prst="rect">
            <a:avLst/>
          </a:prstGeom>
          <a:noFill/>
          <a:ln w="25400">
            <a:solidFill>
              <a:srgbClr val="7F7F7F"/>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600">
                <a:solidFill>
                  <a:srgbClr val="595959"/>
                </a:solidFill>
                <a:latin typeface="Lucida Grande" charset="0"/>
                <a:sym typeface="Lucida Grande" charset="0"/>
              </a:rPr>
              <a:t>KEY</a:t>
            </a:r>
          </a:p>
          <a:p>
            <a:pPr eaLnBrk="1" hangingPunct="1"/>
            <a:r>
              <a:rPr lang="en-US" altLang="en-US" sz="1600">
                <a:solidFill>
                  <a:srgbClr val="595959"/>
                </a:solidFill>
                <a:latin typeface="Lucida Grande" charset="0"/>
                <a:sym typeface="Lucida Grande" charset="0"/>
              </a:rPr>
              <a:t>PARTNERS</a:t>
            </a:r>
          </a:p>
        </p:txBody>
      </p:sp>
      <p:sp>
        <p:nvSpPr>
          <p:cNvPr id="4099" name="Rectangle 2"/>
          <p:cNvSpPr>
            <a:spLocks/>
          </p:cNvSpPr>
          <p:nvPr/>
        </p:nvSpPr>
        <p:spPr bwMode="auto">
          <a:xfrm>
            <a:off x="3648075" y="1023938"/>
            <a:ext cx="1912938" cy="4356100"/>
          </a:xfrm>
          <a:prstGeom prst="rect">
            <a:avLst/>
          </a:prstGeom>
          <a:noFill/>
          <a:ln w="25400">
            <a:solidFill>
              <a:srgbClr val="7F7F7F"/>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600">
                <a:solidFill>
                  <a:srgbClr val="595959"/>
                </a:solidFill>
                <a:latin typeface="Lucida Grande" charset="0"/>
                <a:sym typeface="Lucida Grande" charset="0"/>
              </a:rPr>
              <a:t>OFFER</a:t>
            </a:r>
          </a:p>
        </p:txBody>
      </p:sp>
      <p:sp>
        <p:nvSpPr>
          <p:cNvPr id="4100" name="Rectangle 3"/>
          <p:cNvSpPr>
            <a:spLocks/>
          </p:cNvSpPr>
          <p:nvPr/>
        </p:nvSpPr>
        <p:spPr bwMode="auto">
          <a:xfrm>
            <a:off x="5561013" y="3238500"/>
            <a:ext cx="1844675" cy="2146300"/>
          </a:xfrm>
          <a:prstGeom prst="rect">
            <a:avLst/>
          </a:prstGeom>
          <a:noFill/>
          <a:ln w="25400">
            <a:solidFill>
              <a:srgbClr val="7F7F7F"/>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600">
                <a:solidFill>
                  <a:srgbClr val="595959"/>
                </a:solidFill>
                <a:latin typeface="Lucida Grande" charset="0"/>
                <a:sym typeface="Lucida Grande" charset="0"/>
              </a:rPr>
              <a:t>CHANNELS</a:t>
            </a:r>
          </a:p>
        </p:txBody>
      </p:sp>
      <p:sp>
        <p:nvSpPr>
          <p:cNvPr id="4101" name="Rectangle 4"/>
          <p:cNvSpPr>
            <a:spLocks/>
          </p:cNvSpPr>
          <p:nvPr/>
        </p:nvSpPr>
        <p:spPr bwMode="auto">
          <a:xfrm>
            <a:off x="5561013" y="1023938"/>
            <a:ext cx="1844675" cy="2209800"/>
          </a:xfrm>
          <a:prstGeom prst="rect">
            <a:avLst/>
          </a:prstGeom>
          <a:noFill/>
          <a:ln w="25400">
            <a:solidFill>
              <a:srgbClr val="7F7F7F"/>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600">
                <a:solidFill>
                  <a:srgbClr val="595959"/>
                </a:solidFill>
                <a:latin typeface="Lucida Grande" charset="0"/>
                <a:sym typeface="Lucida Grande" charset="0"/>
              </a:rPr>
              <a:t> CUSTOMER RELATIONSHIPS</a:t>
            </a:r>
          </a:p>
        </p:txBody>
      </p:sp>
      <p:sp>
        <p:nvSpPr>
          <p:cNvPr id="4102" name="Rectangle 5"/>
          <p:cNvSpPr>
            <a:spLocks/>
          </p:cNvSpPr>
          <p:nvPr/>
        </p:nvSpPr>
        <p:spPr bwMode="auto">
          <a:xfrm>
            <a:off x="7407275" y="1023938"/>
            <a:ext cx="1736725" cy="4356100"/>
          </a:xfrm>
          <a:prstGeom prst="rect">
            <a:avLst/>
          </a:prstGeom>
          <a:noFill/>
          <a:ln w="25400">
            <a:solidFill>
              <a:srgbClr val="7F7F7F"/>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600">
                <a:solidFill>
                  <a:srgbClr val="595959"/>
                </a:solidFill>
                <a:latin typeface="Lucida Grande" charset="0"/>
                <a:sym typeface="Lucida Grande" charset="0"/>
              </a:rPr>
              <a:t>CUSTOMER</a:t>
            </a:r>
            <a:endParaRPr lang="en-US" altLang="en-US" sz="1600">
              <a:solidFill>
                <a:srgbClr val="FFFFFF"/>
              </a:solidFill>
              <a:latin typeface="Lucida Grande" charset="0"/>
              <a:sym typeface="Lucida Grande" charset="0"/>
            </a:endParaRPr>
          </a:p>
          <a:p>
            <a:pPr eaLnBrk="1" hangingPunct="1"/>
            <a:r>
              <a:rPr lang="en-US" altLang="en-US" sz="1600">
                <a:solidFill>
                  <a:srgbClr val="595959"/>
                </a:solidFill>
                <a:latin typeface="Lucida Grande" charset="0"/>
                <a:sym typeface="Lucida Grande" charset="0"/>
              </a:rPr>
              <a:t>SEGMENTS</a:t>
            </a:r>
          </a:p>
        </p:txBody>
      </p:sp>
      <p:sp>
        <p:nvSpPr>
          <p:cNvPr id="4103" name="Rectangle 6"/>
          <p:cNvSpPr>
            <a:spLocks/>
          </p:cNvSpPr>
          <p:nvPr/>
        </p:nvSpPr>
        <p:spPr bwMode="auto">
          <a:xfrm>
            <a:off x="4572000" y="5381625"/>
            <a:ext cx="4572000" cy="1476375"/>
          </a:xfrm>
          <a:prstGeom prst="rect">
            <a:avLst/>
          </a:prstGeom>
          <a:noFill/>
          <a:ln w="25400">
            <a:solidFill>
              <a:srgbClr val="7F7F7F"/>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600">
                <a:solidFill>
                  <a:srgbClr val="595959"/>
                </a:solidFill>
                <a:latin typeface="Lucida Grande" charset="0"/>
                <a:sym typeface="Lucida Grande" charset="0"/>
              </a:rPr>
              <a:t>REVENUE STREAMS</a:t>
            </a:r>
          </a:p>
        </p:txBody>
      </p:sp>
      <p:sp>
        <p:nvSpPr>
          <p:cNvPr id="4104" name="Rectangle 7"/>
          <p:cNvSpPr>
            <a:spLocks/>
          </p:cNvSpPr>
          <p:nvPr/>
        </p:nvSpPr>
        <p:spPr bwMode="auto">
          <a:xfrm>
            <a:off x="0" y="5381625"/>
            <a:ext cx="4572000" cy="1476375"/>
          </a:xfrm>
          <a:prstGeom prst="rect">
            <a:avLst/>
          </a:prstGeom>
          <a:noFill/>
          <a:ln w="25400">
            <a:solidFill>
              <a:srgbClr val="7F7F7F"/>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600">
                <a:solidFill>
                  <a:srgbClr val="595959"/>
                </a:solidFill>
                <a:latin typeface="Lucida Grande" charset="0"/>
                <a:sym typeface="Lucida Grande" charset="0"/>
              </a:rPr>
              <a:t>COST STRUCTURE</a:t>
            </a:r>
          </a:p>
        </p:txBody>
      </p:sp>
      <p:sp>
        <p:nvSpPr>
          <p:cNvPr id="4105" name="Rectangle 8"/>
          <p:cNvSpPr>
            <a:spLocks/>
          </p:cNvSpPr>
          <p:nvPr/>
        </p:nvSpPr>
        <p:spPr bwMode="auto">
          <a:xfrm>
            <a:off x="1801813" y="1023938"/>
            <a:ext cx="1844675" cy="2209800"/>
          </a:xfrm>
          <a:prstGeom prst="rect">
            <a:avLst/>
          </a:prstGeom>
          <a:noFill/>
          <a:ln w="25400">
            <a:solidFill>
              <a:srgbClr val="7F7F7F"/>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600">
                <a:solidFill>
                  <a:srgbClr val="595959"/>
                </a:solidFill>
                <a:latin typeface="Lucida Grande" charset="0"/>
                <a:sym typeface="Lucida Grande" charset="0"/>
              </a:rPr>
              <a:t>KEY</a:t>
            </a:r>
            <a:endParaRPr lang="en-US" altLang="en-US" sz="1600">
              <a:solidFill>
                <a:srgbClr val="FFFFFF"/>
              </a:solidFill>
              <a:latin typeface="Lucida Grande" charset="0"/>
              <a:sym typeface="Lucida Grande" charset="0"/>
            </a:endParaRPr>
          </a:p>
          <a:p>
            <a:pPr eaLnBrk="1" hangingPunct="1"/>
            <a:r>
              <a:rPr lang="en-US" altLang="en-US" sz="1600">
                <a:solidFill>
                  <a:srgbClr val="595959"/>
                </a:solidFill>
                <a:latin typeface="Lucida Grande" charset="0"/>
                <a:sym typeface="Lucida Grande" charset="0"/>
              </a:rPr>
              <a:t>ACTIVITIES</a:t>
            </a:r>
          </a:p>
        </p:txBody>
      </p:sp>
      <p:sp>
        <p:nvSpPr>
          <p:cNvPr id="4106" name="Rectangle 9"/>
          <p:cNvSpPr>
            <a:spLocks/>
          </p:cNvSpPr>
          <p:nvPr/>
        </p:nvSpPr>
        <p:spPr bwMode="auto">
          <a:xfrm>
            <a:off x="1801813" y="3238500"/>
            <a:ext cx="1844675" cy="2146300"/>
          </a:xfrm>
          <a:prstGeom prst="rect">
            <a:avLst/>
          </a:prstGeom>
          <a:noFill/>
          <a:ln w="25400">
            <a:solidFill>
              <a:srgbClr val="7F7F7F"/>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600">
                <a:solidFill>
                  <a:srgbClr val="595959"/>
                </a:solidFill>
                <a:latin typeface="Lucida Grande" charset="0"/>
                <a:sym typeface="Lucida Grande" charset="0"/>
              </a:rPr>
              <a:t>KEY</a:t>
            </a:r>
            <a:endParaRPr lang="en-US" altLang="en-US" sz="1600">
              <a:solidFill>
                <a:srgbClr val="FFFFFF"/>
              </a:solidFill>
              <a:latin typeface="Lucida Grande" charset="0"/>
              <a:sym typeface="Lucida Grande" charset="0"/>
            </a:endParaRPr>
          </a:p>
          <a:p>
            <a:pPr eaLnBrk="1" hangingPunct="1"/>
            <a:r>
              <a:rPr lang="en-US" altLang="en-US" sz="1600">
                <a:solidFill>
                  <a:srgbClr val="595959"/>
                </a:solidFill>
                <a:latin typeface="Lucida Grande" charset="0"/>
                <a:sym typeface="Lucida Grande" charset="0"/>
              </a:rPr>
              <a:t>RESOURCES</a:t>
            </a:r>
          </a:p>
        </p:txBody>
      </p:sp>
      <p:sp>
        <p:nvSpPr>
          <p:cNvPr id="4107" name="Text Box 10"/>
          <p:cNvSpPr txBox="1">
            <a:spLocks noChangeArrowheads="1"/>
          </p:cNvSpPr>
          <p:nvPr/>
        </p:nvSpPr>
        <p:spPr bwMode="auto">
          <a:xfrm>
            <a:off x="8442325" y="6467475"/>
            <a:ext cx="24447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algn="r" eaLnBrk="1" hangingPunct="1"/>
            <a:fld id="{3FDC9DED-20E8-48F1-95ED-B2835A3C0297}" type="slidenum">
              <a:rPr lang="en-US" altLang="en-US" sz="1200">
                <a:solidFill>
                  <a:srgbClr val="878787"/>
                </a:solidFill>
                <a:latin typeface="Calibri" charset="0"/>
                <a:sym typeface="Calibri" charset="0"/>
              </a:rPr>
              <a:pPr algn="r" eaLnBrk="1" hangingPunct="1"/>
              <a:t>22</a:t>
            </a:fld>
            <a:endParaRPr lang="en-US" altLang="en-US" sz="1200">
              <a:solidFill>
                <a:srgbClr val="878787"/>
              </a:solidFill>
              <a:latin typeface="Calibri" charset="0"/>
              <a:sym typeface="Calibri" charset="0"/>
            </a:endParaRPr>
          </a:p>
        </p:txBody>
      </p:sp>
      <p:grpSp>
        <p:nvGrpSpPr>
          <p:cNvPr id="2" name="Group 11"/>
          <p:cNvGrpSpPr>
            <a:grpSpLocks/>
          </p:cNvGrpSpPr>
          <p:nvPr/>
        </p:nvGrpSpPr>
        <p:grpSpPr bwMode="auto">
          <a:xfrm rot="-540000">
            <a:off x="3192463" y="1143000"/>
            <a:ext cx="2819400" cy="1028700"/>
            <a:chOff x="135" y="-725"/>
            <a:chExt cx="1776" cy="648"/>
          </a:xfrm>
        </p:grpSpPr>
        <p:pic>
          <p:nvPicPr>
            <p:cNvPr id="4184" name="Picture 1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135" y="-725"/>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85" name="Rectangle 13"/>
            <p:cNvSpPr>
              <a:spLocks/>
            </p:cNvSpPr>
            <p:nvPr/>
          </p:nvSpPr>
          <p:spPr bwMode="auto">
            <a:xfrm rot="180000">
              <a:off x="567" y="-597"/>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Soccer</a:t>
              </a:r>
            </a:p>
            <a:p>
              <a:pPr eaLnBrk="1" hangingPunct="1"/>
              <a:r>
                <a:rPr lang="en-US" altLang="en-US" sz="1300">
                  <a:solidFill>
                    <a:schemeClr val="tx1"/>
                  </a:solidFill>
                  <a:latin typeface="Lucida Grande" charset="0"/>
                  <a:sym typeface="Lucida Grande" charset="0"/>
                </a:rPr>
                <a:t>”live” </a:t>
              </a:r>
            </a:p>
            <a:p>
              <a:pPr eaLnBrk="1" hangingPunct="1"/>
              <a:r>
                <a:rPr lang="en-US" altLang="en-US" sz="1300">
                  <a:solidFill>
                    <a:schemeClr val="tx1"/>
                  </a:solidFill>
                  <a:latin typeface="Lucida Grande" charset="0"/>
                  <a:sym typeface="Lucida Grande" charset="0"/>
                </a:rPr>
                <a:t>in stadium</a:t>
              </a:r>
            </a:p>
          </p:txBody>
        </p:sp>
      </p:grpSp>
      <p:grpSp>
        <p:nvGrpSpPr>
          <p:cNvPr id="3" name="Group 14"/>
          <p:cNvGrpSpPr>
            <a:grpSpLocks/>
          </p:cNvGrpSpPr>
          <p:nvPr/>
        </p:nvGrpSpPr>
        <p:grpSpPr bwMode="auto">
          <a:xfrm rot="180000">
            <a:off x="6840538" y="1446213"/>
            <a:ext cx="2865437" cy="1162050"/>
            <a:chOff x="0" y="0"/>
            <a:chExt cx="1804" cy="731"/>
          </a:xfrm>
        </p:grpSpPr>
        <p:pic>
          <p:nvPicPr>
            <p:cNvPr id="4182" name="Picture 1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14" y="41"/>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83" name="Rectangle 16"/>
            <p:cNvSpPr>
              <a:spLocks/>
            </p:cNvSpPr>
            <p:nvPr/>
          </p:nvSpPr>
          <p:spPr bwMode="auto">
            <a:xfrm rot="180000">
              <a:off x="445" y="175"/>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Visitors*</a:t>
              </a:r>
            </a:p>
            <a:p>
              <a:pPr eaLnBrk="1" hangingPunct="1"/>
              <a:r>
                <a:rPr lang="en-US" altLang="en-US" sz="1300">
                  <a:solidFill>
                    <a:schemeClr val="tx1"/>
                  </a:solidFill>
                  <a:latin typeface="Lucida Grande" charset="0"/>
                  <a:sym typeface="Lucida Grande" charset="0"/>
                </a:rPr>
                <a:t>(local)</a:t>
              </a:r>
            </a:p>
          </p:txBody>
        </p:sp>
      </p:grpSp>
      <p:grpSp>
        <p:nvGrpSpPr>
          <p:cNvPr id="4" name="Group 17"/>
          <p:cNvGrpSpPr>
            <a:grpSpLocks/>
          </p:cNvGrpSpPr>
          <p:nvPr/>
        </p:nvGrpSpPr>
        <p:grpSpPr bwMode="auto">
          <a:xfrm rot="-420000">
            <a:off x="1177925" y="3532188"/>
            <a:ext cx="2820988" cy="1030287"/>
            <a:chOff x="-50" y="-135"/>
            <a:chExt cx="1776" cy="648"/>
          </a:xfrm>
        </p:grpSpPr>
        <p:pic>
          <p:nvPicPr>
            <p:cNvPr id="4180" name="Picture 18"/>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50" y="-135"/>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81" name="Rectangle 19"/>
            <p:cNvSpPr>
              <a:spLocks/>
            </p:cNvSpPr>
            <p:nvPr/>
          </p:nvSpPr>
          <p:spPr bwMode="auto">
            <a:xfrm rot="180000">
              <a:off x="373" y="64"/>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Brand!</a:t>
              </a:r>
            </a:p>
          </p:txBody>
        </p:sp>
      </p:grpSp>
      <p:grpSp>
        <p:nvGrpSpPr>
          <p:cNvPr id="5" name="Group 20"/>
          <p:cNvGrpSpPr>
            <a:grpSpLocks/>
          </p:cNvGrpSpPr>
          <p:nvPr/>
        </p:nvGrpSpPr>
        <p:grpSpPr bwMode="auto">
          <a:xfrm rot="120000">
            <a:off x="2019300" y="1638300"/>
            <a:ext cx="2820988" cy="1030288"/>
            <a:chOff x="269" y="-352"/>
            <a:chExt cx="1776" cy="648"/>
          </a:xfrm>
        </p:grpSpPr>
        <p:pic>
          <p:nvPicPr>
            <p:cNvPr id="4178" name="Picture 2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269" y="-352"/>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79" name="Rectangle 22"/>
            <p:cNvSpPr>
              <a:spLocks/>
            </p:cNvSpPr>
            <p:nvPr/>
          </p:nvSpPr>
          <p:spPr bwMode="auto">
            <a:xfrm rot="180000">
              <a:off x="701" y="-190"/>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Ticket </a:t>
              </a:r>
            </a:p>
            <a:p>
              <a:pPr eaLnBrk="1" hangingPunct="1"/>
              <a:r>
                <a:rPr lang="en-US" altLang="en-US" sz="1300">
                  <a:solidFill>
                    <a:schemeClr val="tx1"/>
                  </a:solidFill>
                  <a:latin typeface="Lucida Grande" charset="0"/>
                  <a:sym typeface="Lucida Grande" charset="0"/>
                </a:rPr>
                <a:t>sales</a:t>
              </a:r>
            </a:p>
          </p:txBody>
        </p:sp>
      </p:grpSp>
      <p:grpSp>
        <p:nvGrpSpPr>
          <p:cNvPr id="6" name="Group 23"/>
          <p:cNvGrpSpPr>
            <a:grpSpLocks/>
          </p:cNvGrpSpPr>
          <p:nvPr/>
        </p:nvGrpSpPr>
        <p:grpSpPr bwMode="auto">
          <a:xfrm rot="-420000">
            <a:off x="-514350" y="1530350"/>
            <a:ext cx="2819400" cy="1030288"/>
            <a:chOff x="14" y="41"/>
            <a:chExt cx="1776" cy="648"/>
          </a:xfrm>
        </p:grpSpPr>
        <p:pic>
          <p:nvPicPr>
            <p:cNvPr id="4176" name="Picture 24"/>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14" y="41"/>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77" name="Rectangle 25"/>
            <p:cNvSpPr>
              <a:spLocks/>
            </p:cNvSpPr>
            <p:nvPr/>
          </p:nvSpPr>
          <p:spPr bwMode="auto">
            <a:xfrm rot="180000">
              <a:off x="433" y="275"/>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FIFA</a:t>
              </a:r>
            </a:p>
          </p:txBody>
        </p:sp>
      </p:grpSp>
      <p:grpSp>
        <p:nvGrpSpPr>
          <p:cNvPr id="7" name="Group 26"/>
          <p:cNvGrpSpPr>
            <a:grpSpLocks/>
          </p:cNvGrpSpPr>
          <p:nvPr/>
        </p:nvGrpSpPr>
        <p:grpSpPr bwMode="auto">
          <a:xfrm rot="-720000">
            <a:off x="-763588" y="5235575"/>
            <a:ext cx="2820988" cy="1030288"/>
            <a:chOff x="-421" y="-51"/>
            <a:chExt cx="1776" cy="648"/>
          </a:xfrm>
        </p:grpSpPr>
        <p:pic>
          <p:nvPicPr>
            <p:cNvPr id="4174" name="Picture 27"/>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421" y="-51"/>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75" name="Rectangle 28"/>
            <p:cNvSpPr>
              <a:spLocks/>
            </p:cNvSpPr>
            <p:nvPr/>
          </p:nvSpPr>
          <p:spPr bwMode="auto">
            <a:xfrm rot="180000">
              <a:off x="-9" y="171"/>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Safety</a:t>
              </a:r>
            </a:p>
          </p:txBody>
        </p:sp>
      </p:grpSp>
      <p:grpSp>
        <p:nvGrpSpPr>
          <p:cNvPr id="8" name="Group 29"/>
          <p:cNvGrpSpPr>
            <a:grpSpLocks/>
          </p:cNvGrpSpPr>
          <p:nvPr/>
        </p:nvGrpSpPr>
        <p:grpSpPr bwMode="auto">
          <a:xfrm rot="-420000">
            <a:off x="985838" y="1357313"/>
            <a:ext cx="2865437" cy="1162050"/>
            <a:chOff x="0" y="0"/>
            <a:chExt cx="1804" cy="731"/>
          </a:xfrm>
        </p:grpSpPr>
        <p:pic>
          <p:nvPicPr>
            <p:cNvPr id="4172" name="Picture 30"/>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14" y="41"/>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73" name="Rectangle 31"/>
            <p:cNvSpPr>
              <a:spLocks/>
            </p:cNvSpPr>
            <p:nvPr/>
          </p:nvSpPr>
          <p:spPr bwMode="auto">
            <a:xfrm rot="180000">
              <a:off x="445" y="175"/>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Organization </a:t>
              </a:r>
            </a:p>
            <a:p>
              <a:pPr eaLnBrk="1" hangingPunct="1"/>
              <a:r>
                <a:rPr lang="en-US" altLang="en-US" sz="1300">
                  <a:solidFill>
                    <a:schemeClr val="tx1"/>
                  </a:solidFill>
                  <a:latin typeface="Lucida Grande" charset="0"/>
                  <a:sym typeface="Lucida Grande" charset="0"/>
                </a:rPr>
                <a:t>and safety</a:t>
              </a:r>
            </a:p>
          </p:txBody>
        </p:sp>
      </p:grpSp>
      <p:grpSp>
        <p:nvGrpSpPr>
          <p:cNvPr id="9" name="Group 32"/>
          <p:cNvGrpSpPr>
            <a:grpSpLocks/>
          </p:cNvGrpSpPr>
          <p:nvPr/>
        </p:nvGrpSpPr>
        <p:grpSpPr bwMode="auto">
          <a:xfrm rot="479999">
            <a:off x="2230438" y="5408613"/>
            <a:ext cx="2865437" cy="1162050"/>
            <a:chOff x="0" y="0"/>
            <a:chExt cx="1804" cy="731"/>
          </a:xfrm>
        </p:grpSpPr>
        <p:pic>
          <p:nvPicPr>
            <p:cNvPr id="4170" name="Picture 3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14" y="41"/>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71" name="Rectangle 34"/>
            <p:cNvSpPr>
              <a:spLocks/>
            </p:cNvSpPr>
            <p:nvPr/>
          </p:nvSpPr>
          <p:spPr bwMode="auto">
            <a:xfrm rot="180000">
              <a:off x="445" y="175"/>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endParaRPr lang="en-US" altLang="en-US" sz="1300">
                <a:solidFill>
                  <a:schemeClr val="tx1"/>
                </a:solidFill>
                <a:latin typeface="Lucida Grande" charset="0"/>
                <a:sym typeface="Lucida Grande" charset="0"/>
              </a:endParaRPr>
            </a:p>
            <a:p>
              <a:pPr eaLnBrk="1" hangingPunct="1"/>
              <a:r>
                <a:rPr lang="en-US" altLang="en-US" sz="1300">
                  <a:solidFill>
                    <a:schemeClr val="tx1"/>
                  </a:solidFill>
                  <a:latin typeface="Lucida Grande" charset="0"/>
                  <a:sym typeface="Lucida Grande" charset="0"/>
                </a:rPr>
                <a:t>People</a:t>
              </a:r>
            </a:p>
          </p:txBody>
        </p:sp>
      </p:grpSp>
      <p:grpSp>
        <p:nvGrpSpPr>
          <p:cNvPr id="10" name="Group 35"/>
          <p:cNvGrpSpPr>
            <a:grpSpLocks/>
          </p:cNvGrpSpPr>
          <p:nvPr/>
        </p:nvGrpSpPr>
        <p:grpSpPr bwMode="auto">
          <a:xfrm rot="-540000">
            <a:off x="4691063" y="3238500"/>
            <a:ext cx="2820987" cy="1030288"/>
            <a:chOff x="29" y="-54"/>
            <a:chExt cx="1776" cy="648"/>
          </a:xfrm>
        </p:grpSpPr>
        <p:pic>
          <p:nvPicPr>
            <p:cNvPr id="4168" name="Picture 3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29" y="-54"/>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69" name="Rectangle 37"/>
            <p:cNvSpPr>
              <a:spLocks/>
            </p:cNvSpPr>
            <p:nvPr/>
          </p:nvSpPr>
          <p:spPr bwMode="auto">
            <a:xfrm rot="180000">
              <a:off x="450" y="145"/>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TV</a:t>
              </a:r>
            </a:p>
          </p:txBody>
        </p:sp>
      </p:grpSp>
      <p:grpSp>
        <p:nvGrpSpPr>
          <p:cNvPr id="11" name="Group 38"/>
          <p:cNvGrpSpPr>
            <a:grpSpLocks/>
          </p:cNvGrpSpPr>
          <p:nvPr/>
        </p:nvGrpSpPr>
        <p:grpSpPr bwMode="auto">
          <a:xfrm rot="180000">
            <a:off x="5440363" y="3578225"/>
            <a:ext cx="2820987" cy="1028700"/>
            <a:chOff x="4" y="-150"/>
            <a:chExt cx="1776" cy="648"/>
          </a:xfrm>
        </p:grpSpPr>
        <p:pic>
          <p:nvPicPr>
            <p:cNvPr id="4166" name="Picture 3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4" y="-150"/>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67" name="Rectangle 40"/>
            <p:cNvSpPr>
              <a:spLocks/>
            </p:cNvSpPr>
            <p:nvPr/>
          </p:nvSpPr>
          <p:spPr bwMode="auto">
            <a:xfrm rot="180000">
              <a:off x="435" y="-16"/>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FIFA.com</a:t>
              </a:r>
            </a:p>
          </p:txBody>
        </p:sp>
      </p:grpSp>
      <p:grpSp>
        <p:nvGrpSpPr>
          <p:cNvPr id="12" name="Group 41"/>
          <p:cNvGrpSpPr>
            <a:grpSpLocks/>
          </p:cNvGrpSpPr>
          <p:nvPr/>
        </p:nvGrpSpPr>
        <p:grpSpPr bwMode="auto">
          <a:xfrm rot="120000">
            <a:off x="3771900" y="5600700"/>
            <a:ext cx="2820988" cy="1030288"/>
            <a:chOff x="-1276" y="86"/>
            <a:chExt cx="1776" cy="648"/>
          </a:xfrm>
        </p:grpSpPr>
        <p:pic>
          <p:nvPicPr>
            <p:cNvPr id="4164" name="Picture 4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1276" y="86"/>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65" name="Rectangle 43"/>
            <p:cNvSpPr>
              <a:spLocks/>
            </p:cNvSpPr>
            <p:nvPr/>
          </p:nvSpPr>
          <p:spPr bwMode="auto">
            <a:xfrm rot="180000">
              <a:off x="-811" y="243"/>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Event</a:t>
              </a:r>
            </a:p>
            <a:p>
              <a:pPr eaLnBrk="1" hangingPunct="1"/>
              <a:r>
                <a:rPr lang="en-US" altLang="en-US" sz="1300">
                  <a:solidFill>
                    <a:schemeClr val="tx1"/>
                  </a:solidFill>
                  <a:latin typeface="Lucida Grande" charset="0"/>
                  <a:sym typeface="Lucida Grande" charset="0"/>
                </a:rPr>
                <a:t>Ticket sales</a:t>
              </a:r>
            </a:p>
          </p:txBody>
        </p:sp>
      </p:grpSp>
      <p:grpSp>
        <p:nvGrpSpPr>
          <p:cNvPr id="13" name="Group 44"/>
          <p:cNvGrpSpPr>
            <a:grpSpLocks/>
          </p:cNvGrpSpPr>
          <p:nvPr/>
        </p:nvGrpSpPr>
        <p:grpSpPr bwMode="auto">
          <a:xfrm rot="-420000">
            <a:off x="5072063" y="1422400"/>
            <a:ext cx="2820987" cy="1030288"/>
            <a:chOff x="14" y="41"/>
            <a:chExt cx="1776" cy="648"/>
          </a:xfrm>
        </p:grpSpPr>
        <p:pic>
          <p:nvPicPr>
            <p:cNvPr id="4162" name="Picture 4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14" y="41"/>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63" name="Rectangle 46"/>
            <p:cNvSpPr>
              <a:spLocks/>
            </p:cNvSpPr>
            <p:nvPr/>
          </p:nvSpPr>
          <p:spPr bwMode="auto">
            <a:xfrm rot="180000">
              <a:off x="430" y="295"/>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“We love soccer”</a:t>
              </a:r>
            </a:p>
          </p:txBody>
        </p:sp>
      </p:grpSp>
      <p:sp>
        <p:nvSpPr>
          <p:cNvPr id="4120" name="Rectangle 47"/>
          <p:cNvSpPr>
            <a:spLocks/>
          </p:cNvSpPr>
          <p:nvPr/>
        </p:nvSpPr>
        <p:spPr bwMode="auto">
          <a:xfrm>
            <a:off x="7938" y="152400"/>
            <a:ext cx="9144000"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2400" dirty="0">
                <a:solidFill>
                  <a:srgbClr val="7F7F7F"/>
                </a:solidFill>
                <a:latin typeface="Lucida Grande" charset="0"/>
                <a:sym typeface="Lucida Grande" charset="0"/>
              </a:rPr>
              <a:t>Business Model </a:t>
            </a:r>
            <a:r>
              <a:rPr lang="en-US" altLang="en-US" sz="4400" dirty="0">
                <a:solidFill>
                  <a:srgbClr val="7F7F7F"/>
                </a:solidFill>
                <a:latin typeface="Lucida Grande" charset="0"/>
                <a:sym typeface="Lucida Grande" charset="0"/>
              </a:rPr>
              <a:t>South Africa WC 2010</a:t>
            </a:r>
          </a:p>
        </p:txBody>
      </p:sp>
      <p:grpSp>
        <p:nvGrpSpPr>
          <p:cNvPr id="14" name="Group 14"/>
          <p:cNvGrpSpPr>
            <a:grpSpLocks/>
          </p:cNvGrpSpPr>
          <p:nvPr/>
        </p:nvGrpSpPr>
        <p:grpSpPr bwMode="auto">
          <a:xfrm rot="180000">
            <a:off x="6832600" y="3022600"/>
            <a:ext cx="2820988" cy="1030288"/>
            <a:chOff x="31" y="368"/>
            <a:chExt cx="1776" cy="648"/>
          </a:xfrm>
        </p:grpSpPr>
        <p:pic>
          <p:nvPicPr>
            <p:cNvPr id="4160" name="Picture 1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31" y="368"/>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61" name="Rectangle 16"/>
            <p:cNvSpPr>
              <a:spLocks/>
            </p:cNvSpPr>
            <p:nvPr/>
          </p:nvSpPr>
          <p:spPr bwMode="auto">
            <a:xfrm rot="180000">
              <a:off x="462" y="502"/>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TV viewers</a:t>
              </a:r>
            </a:p>
            <a:p>
              <a:pPr eaLnBrk="1" hangingPunct="1"/>
              <a:r>
                <a:rPr lang="en-US" altLang="en-US" sz="1300">
                  <a:solidFill>
                    <a:schemeClr val="tx1"/>
                  </a:solidFill>
                  <a:latin typeface="Lucida Grande" charset="0"/>
                  <a:sym typeface="Lucida Grande" charset="0"/>
                </a:rPr>
                <a:t>(global)</a:t>
              </a:r>
            </a:p>
          </p:txBody>
        </p:sp>
      </p:grpSp>
      <p:grpSp>
        <p:nvGrpSpPr>
          <p:cNvPr id="15" name="Group 14"/>
          <p:cNvGrpSpPr>
            <a:grpSpLocks/>
          </p:cNvGrpSpPr>
          <p:nvPr/>
        </p:nvGrpSpPr>
        <p:grpSpPr bwMode="auto">
          <a:xfrm rot="180000">
            <a:off x="6902450" y="3860800"/>
            <a:ext cx="2820988" cy="1030288"/>
            <a:chOff x="-48" y="-146"/>
            <a:chExt cx="1776" cy="648"/>
          </a:xfrm>
        </p:grpSpPr>
        <p:pic>
          <p:nvPicPr>
            <p:cNvPr id="4158" name="Picture 1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48" y="-146"/>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59" name="Rectangle 16"/>
            <p:cNvSpPr>
              <a:spLocks/>
            </p:cNvSpPr>
            <p:nvPr/>
          </p:nvSpPr>
          <p:spPr bwMode="auto">
            <a:xfrm rot="180000">
              <a:off x="387" y="53"/>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Soccer </a:t>
              </a:r>
            </a:p>
            <a:p>
              <a:pPr eaLnBrk="1" hangingPunct="1"/>
              <a:r>
                <a:rPr lang="en-US" altLang="en-US" sz="1300">
                  <a:solidFill>
                    <a:schemeClr val="tx1"/>
                  </a:solidFill>
                  <a:latin typeface="Lucida Grande" charset="0"/>
                  <a:sym typeface="Lucida Grande" charset="0"/>
                </a:rPr>
                <a:t>teams</a:t>
              </a:r>
            </a:p>
          </p:txBody>
        </p:sp>
      </p:grpSp>
      <p:pic>
        <p:nvPicPr>
          <p:cNvPr id="4123" name="Picture 18"/>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56423">
            <a:off x="415925" y="3989388"/>
            <a:ext cx="2820988"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24" name="Rectangle 19"/>
          <p:cNvSpPr>
            <a:spLocks/>
          </p:cNvSpPr>
          <p:nvPr/>
        </p:nvSpPr>
        <p:spPr bwMode="auto">
          <a:xfrm rot="-240000">
            <a:off x="1092200" y="4308475"/>
            <a:ext cx="1423988"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Soccer players</a:t>
            </a:r>
          </a:p>
        </p:txBody>
      </p:sp>
      <p:pic>
        <p:nvPicPr>
          <p:cNvPr id="4125" name="Picture 1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76423">
            <a:off x="3248025" y="2132013"/>
            <a:ext cx="2820988"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26" name="Rectangle 13"/>
          <p:cNvSpPr>
            <a:spLocks/>
          </p:cNvSpPr>
          <p:nvPr/>
        </p:nvSpPr>
        <p:spPr bwMode="auto">
          <a:xfrm rot="-360000">
            <a:off x="3965575" y="2359025"/>
            <a:ext cx="1423988"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On site</a:t>
            </a:r>
          </a:p>
          <a:p>
            <a:pPr eaLnBrk="1" hangingPunct="1"/>
            <a:r>
              <a:rPr lang="en-US" altLang="en-US" sz="1300">
                <a:solidFill>
                  <a:schemeClr val="tx1"/>
                </a:solidFill>
                <a:latin typeface="Lucida Grande" charset="0"/>
                <a:sym typeface="Lucida Grande" charset="0"/>
              </a:rPr>
              <a:t>Merchandise</a:t>
            </a:r>
          </a:p>
          <a:p>
            <a:pPr eaLnBrk="1" hangingPunct="1"/>
            <a:r>
              <a:rPr lang="en-US" altLang="en-US" sz="1300">
                <a:solidFill>
                  <a:schemeClr val="tx1"/>
                </a:solidFill>
                <a:latin typeface="Lucida Grande" charset="0"/>
                <a:sym typeface="Lucida Grande" charset="0"/>
              </a:rPr>
              <a:t>“vuvuzela”</a:t>
            </a:r>
          </a:p>
        </p:txBody>
      </p:sp>
      <p:pic>
        <p:nvPicPr>
          <p:cNvPr id="4127" name="Picture 1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43577">
            <a:off x="6902450" y="4699000"/>
            <a:ext cx="2820988"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28" name="Rectangle 16"/>
          <p:cNvSpPr>
            <a:spLocks/>
          </p:cNvSpPr>
          <p:nvPr/>
        </p:nvSpPr>
        <p:spPr bwMode="auto">
          <a:xfrm rot="360000">
            <a:off x="7589838" y="4949825"/>
            <a:ext cx="1423987"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Local</a:t>
            </a:r>
          </a:p>
          <a:p>
            <a:pPr eaLnBrk="1" hangingPunct="1"/>
            <a:r>
              <a:rPr lang="en-US" altLang="en-US" sz="1300">
                <a:solidFill>
                  <a:schemeClr val="tx1"/>
                </a:solidFill>
                <a:latin typeface="Lucida Grande" charset="0"/>
                <a:sym typeface="Lucida Grande" charset="0"/>
              </a:rPr>
              <a:t>Advertisers</a:t>
            </a:r>
          </a:p>
        </p:txBody>
      </p:sp>
      <p:pic>
        <p:nvPicPr>
          <p:cNvPr id="4129" name="Picture 1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76423">
            <a:off x="3324225" y="3122613"/>
            <a:ext cx="2820988"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30" name="Rectangle 13"/>
          <p:cNvSpPr>
            <a:spLocks/>
          </p:cNvSpPr>
          <p:nvPr/>
        </p:nvSpPr>
        <p:spPr bwMode="auto">
          <a:xfrm rot="-360000">
            <a:off x="3990975" y="3373438"/>
            <a:ext cx="14224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Tourism</a:t>
            </a:r>
          </a:p>
          <a:p>
            <a:pPr eaLnBrk="1" hangingPunct="1"/>
            <a:r>
              <a:rPr lang="en-US" altLang="en-US" sz="1300">
                <a:solidFill>
                  <a:schemeClr val="tx1"/>
                </a:solidFill>
                <a:latin typeface="Lucida Grande" charset="0"/>
                <a:sym typeface="Lucida Grande" charset="0"/>
              </a:rPr>
              <a:t>“welcome to SA”</a:t>
            </a:r>
          </a:p>
          <a:p>
            <a:pPr eaLnBrk="1" hangingPunct="1"/>
            <a:r>
              <a:rPr lang="en-US" altLang="en-US" sz="1300">
                <a:solidFill>
                  <a:schemeClr val="tx1"/>
                </a:solidFill>
                <a:latin typeface="Lucida Grande" charset="0"/>
                <a:sym typeface="Lucida Grande" charset="0"/>
              </a:rPr>
              <a:t>Facilities</a:t>
            </a:r>
          </a:p>
        </p:txBody>
      </p:sp>
      <p:grpSp>
        <p:nvGrpSpPr>
          <p:cNvPr id="16" name="Group 23"/>
          <p:cNvGrpSpPr>
            <a:grpSpLocks/>
          </p:cNvGrpSpPr>
          <p:nvPr/>
        </p:nvGrpSpPr>
        <p:grpSpPr bwMode="auto">
          <a:xfrm rot="-420000">
            <a:off x="-477838" y="3108325"/>
            <a:ext cx="2819401" cy="1743075"/>
            <a:chOff x="-34" y="270"/>
            <a:chExt cx="1776" cy="648"/>
          </a:xfrm>
        </p:grpSpPr>
        <p:pic>
          <p:nvPicPr>
            <p:cNvPr id="4156" name="Picture 24"/>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34" y="270"/>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57" name="Rectangle 25"/>
            <p:cNvSpPr>
              <a:spLocks/>
            </p:cNvSpPr>
            <p:nvPr/>
          </p:nvSpPr>
          <p:spPr bwMode="auto">
            <a:xfrm rot="180000">
              <a:off x="397" y="404"/>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Transportation </a:t>
              </a:r>
            </a:p>
            <a:p>
              <a:pPr eaLnBrk="1" hangingPunct="1"/>
              <a:endParaRPr lang="en-US" altLang="en-US" sz="1300">
                <a:solidFill>
                  <a:schemeClr val="tx1"/>
                </a:solidFill>
                <a:latin typeface="Lucida Grande" charset="0"/>
                <a:sym typeface="Lucida Grande" charset="0"/>
              </a:endParaRPr>
            </a:p>
            <a:p>
              <a:pPr eaLnBrk="1" hangingPunct="1"/>
              <a:r>
                <a:rPr lang="en-US" altLang="en-US" sz="1300">
                  <a:solidFill>
                    <a:schemeClr val="tx1"/>
                  </a:solidFill>
                  <a:latin typeface="Lucida Grande" charset="0"/>
                  <a:sym typeface="Lucida Grande" charset="0"/>
                </a:rPr>
                <a:t>Food</a:t>
              </a:r>
            </a:p>
            <a:p>
              <a:pPr eaLnBrk="1" hangingPunct="1"/>
              <a:endParaRPr lang="en-US" altLang="en-US" sz="1300">
                <a:solidFill>
                  <a:schemeClr val="tx1"/>
                </a:solidFill>
                <a:latin typeface="Lucida Grande" charset="0"/>
                <a:sym typeface="Lucida Grande" charset="0"/>
              </a:endParaRPr>
            </a:p>
            <a:p>
              <a:pPr eaLnBrk="1" hangingPunct="1"/>
              <a:r>
                <a:rPr lang="en-US" altLang="en-US" sz="1300">
                  <a:solidFill>
                    <a:schemeClr val="tx1"/>
                  </a:solidFill>
                  <a:latin typeface="Lucida Grande" charset="0"/>
                  <a:sym typeface="Lucida Grande" charset="0"/>
                </a:rPr>
                <a:t>Hotels</a:t>
              </a:r>
            </a:p>
          </p:txBody>
        </p:sp>
      </p:grpSp>
      <p:pic>
        <p:nvPicPr>
          <p:cNvPr id="4132" name="Picture 1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43577">
            <a:off x="6826250" y="2260600"/>
            <a:ext cx="2820988"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33" name="Rectangle 16"/>
          <p:cNvSpPr>
            <a:spLocks/>
          </p:cNvSpPr>
          <p:nvPr/>
        </p:nvSpPr>
        <p:spPr bwMode="auto">
          <a:xfrm rot="360000">
            <a:off x="7513638" y="2473325"/>
            <a:ext cx="1423987"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Visitors</a:t>
            </a:r>
          </a:p>
          <a:p>
            <a:pPr eaLnBrk="1" hangingPunct="1"/>
            <a:r>
              <a:rPr lang="en-US" altLang="en-US" sz="1300">
                <a:solidFill>
                  <a:schemeClr val="tx1"/>
                </a:solidFill>
                <a:latin typeface="Lucida Grande" charset="0"/>
                <a:sym typeface="Lucida Grande" charset="0"/>
              </a:rPr>
              <a:t>(global)</a:t>
            </a:r>
          </a:p>
        </p:txBody>
      </p:sp>
      <p:pic>
        <p:nvPicPr>
          <p:cNvPr id="4134" name="Picture 4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83577">
            <a:off x="4914900" y="5905500"/>
            <a:ext cx="2820988"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35" name="Rectangle 43"/>
          <p:cNvSpPr>
            <a:spLocks/>
          </p:cNvSpPr>
          <p:nvPr/>
        </p:nvSpPr>
        <p:spPr bwMode="auto">
          <a:xfrm rot="300000">
            <a:off x="5568950" y="6129338"/>
            <a:ext cx="1422400"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Host compensation</a:t>
            </a:r>
          </a:p>
          <a:p>
            <a:pPr eaLnBrk="1" hangingPunct="1"/>
            <a:r>
              <a:rPr lang="en-US" altLang="en-US" sz="1300">
                <a:solidFill>
                  <a:schemeClr val="tx1"/>
                </a:solidFill>
                <a:latin typeface="Lucida Grande" charset="0"/>
                <a:sym typeface="Lucida Grande" charset="0"/>
              </a:rPr>
              <a:t>FIFA</a:t>
            </a:r>
          </a:p>
        </p:txBody>
      </p:sp>
      <p:pic>
        <p:nvPicPr>
          <p:cNvPr id="4136" name="Picture 4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83577">
            <a:off x="5600700" y="5372100"/>
            <a:ext cx="2820988"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37" name="Rectangle 43"/>
          <p:cNvSpPr>
            <a:spLocks/>
          </p:cNvSpPr>
          <p:nvPr/>
        </p:nvSpPr>
        <p:spPr bwMode="auto">
          <a:xfrm rot="300000">
            <a:off x="6256338" y="5700713"/>
            <a:ext cx="1422400"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Merchandise</a:t>
            </a:r>
          </a:p>
        </p:txBody>
      </p:sp>
      <p:pic>
        <p:nvPicPr>
          <p:cNvPr id="4138" name="Picture 18"/>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56423">
            <a:off x="1716088" y="3913188"/>
            <a:ext cx="2820987"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39" name="Rectangle 19"/>
          <p:cNvSpPr>
            <a:spLocks/>
          </p:cNvSpPr>
          <p:nvPr/>
        </p:nvSpPr>
        <p:spPr bwMode="auto">
          <a:xfrm rot="-240000">
            <a:off x="2392363" y="4232275"/>
            <a:ext cx="1423987"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Stadiums</a:t>
            </a:r>
          </a:p>
        </p:txBody>
      </p:sp>
      <p:grpSp>
        <p:nvGrpSpPr>
          <p:cNvPr id="17" name="Group 26"/>
          <p:cNvGrpSpPr>
            <a:grpSpLocks/>
          </p:cNvGrpSpPr>
          <p:nvPr/>
        </p:nvGrpSpPr>
        <p:grpSpPr bwMode="auto">
          <a:xfrm rot="-720000">
            <a:off x="-469900" y="5859463"/>
            <a:ext cx="2820988" cy="1030287"/>
            <a:chOff x="-1286" y="-166"/>
            <a:chExt cx="1776" cy="648"/>
          </a:xfrm>
        </p:grpSpPr>
        <p:pic>
          <p:nvPicPr>
            <p:cNvPr id="4154" name="Picture 27"/>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1286" y="-166"/>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55" name="Rectangle 28"/>
            <p:cNvSpPr>
              <a:spLocks/>
            </p:cNvSpPr>
            <p:nvPr/>
          </p:nvSpPr>
          <p:spPr bwMode="auto">
            <a:xfrm rot="180000">
              <a:off x="-842" y="-30"/>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endParaRPr lang="en-US" altLang="en-US" sz="1300">
                <a:solidFill>
                  <a:schemeClr val="tx1"/>
                </a:solidFill>
                <a:latin typeface="Lucida Grande" charset="0"/>
                <a:sym typeface="Lucida Grande" charset="0"/>
              </a:endParaRPr>
            </a:p>
            <a:p>
              <a:pPr eaLnBrk="1" hangingPunct="1"/>
              <a:r>
                <a:rPr lang="en-US" altLang="en-US" sz="1300">
                  <a:solidFill>
                    <a:schemeClr val="tx1"/>
                  </a:solidFill>
                  <a:latin typeface="Lucida Grande" charset="0"/>
                  <a:sym typeface="Lucida Grande" charset="0"/>
                </a:rPr>
                <a:t>Infra</a:t>
              </a:r>
            </a:p>
          </p:txBody>
        </p:sp>
      </p:grpSp>
      <p:grpSp>
        <p:nvGrpSpPr>
          <p:cNvPr id="18" name="Group 38"/>
          <p:cNvGrpSpPr>
            <a:grpSpLocks/>
          </p:cNvGrpSpPr>
          <p:nvPr/>
        </p:nvGrpSpPr>
        <p:grpSpPr bwMode="auto">
          <a:xfrm rot="180000">
            <a:off x="4902200" y="3959225"/>
            <a:ext cx="2820988" cy="1028700"/>
            <a:chOff x="4" y="-150"/>
            <a:chExt cx="1776" cy="648"/>
          </a:xfrm>
        </p:grpSpPr>
        <p:pic>
          <p:nvPicPr>
            <p:cNvPr id="4152" name="Picture 3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577">
              <a:off x="4" y="-150"/>
              <a:ext cx="1776"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53" name="Rectangle 40"/>
            <p:cNvSpPr>
              <a:spLocks/>
            </p:cNvSpPr>
            <p:nvPr/>
          </p:nvSpPr>
          <p:spPr bwMode="auto">
            <a:xfrm rot="180000">
              <a:off x="437" y="30"/>
              <a:ext cx="89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Broadcast venues</a:t>
              </a:r>
            </a:p>
            <a:p>
              <a:pPr eaLnBrk="1" hangingPunct="1"/>
              <a:r>
                <a:rPr lang="en-US" altLang="en-US" sz="1300">
                  <a:solidFill>
                    <a:schemeClr val="tx1"/>
                  </a:solidFill>
                  <a:latin typeface="Lucida Grande" charset="0"/>
                  <a:sym typeface="Lucida Grande" charset="0"/>
                </a:rPr>
                <a:t>(pubs, resto’s)</a:t>
              </a:r>
            </a:p>
          </p:txBody>
        </p:sp>
      </p:grpSp>
      <p:pic>
        <p:nvPicPr>
          <p:cNvPr id="4142" name="Picture 27"/>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56423">
            <a:off x="619125" y="5859463"/>
            <a:ext cx="2820988"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43" name="Rectangle 28"/>
          <p:cNvSpPr>
            <a:spLocks/>
          </p:cNvSpPr>
          <p:nvPr/>
        </p:nvSpPr>
        <p:spPr bwMode="auto">
          <a:xfrm rot="-540000">
            <a:off x="1312863" y="5975350"/>
            <a:ext cx="1422400"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endParaRPr lang="en-US" altLang="en-US" sz="1300">
              <a:solidFill>
                <a:schemeClr val="tx1"/>
              </a:solidFill>
              <a:latin typeface="Lucida Grande" charset="0"/>
              <a:sym typeface="Lucida Grande" charset="0"/>
            </a:endParaRPr>
          </a:p>
          <a:p>
            <a:pPr eaLnBrk="1" hangingPunct="1"/>
            <a:r>
              <a:rPr lang="en-US" altLang="en-US" sz="1300">
                <a:solidFill>
                  <a:schemeClr val="tx1"/>
                </a:solidFill>
                <a:latin typeface="Lucida Grande" charset="0"/>
                <a:sym typeface="Lucida Grande" charset="0"/>
              </a:rPr>
              <a:t>Rev share/</a:t>
            </a:r>
          </a:p>
          <a:p>
            <a:pPr eaLnBrk="1" hangingPunct="1"/>
            <a:r>
              <a:rPr lang="en-US" altLang="en-US" sz="1300">
                <a:solidFill>
                  <a:schemeClr val="tx1"/>
                </a:solidFill>
                <a:latin typeface="Lucida Grande" charset="0"/>
                <a:sym typeface="Lucida Grande" charset="0"/>
              </a:rPr>
              <a:t>License FIFA</a:t>
            </a:r>
          </a:p>
        </p:txBody>
      </p:sp>
      <p:pic>
        <p:nvPicPr>
          <p:cNvPr id="4144" name="Picture 18"/>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56423">
            <a:off x="1330325" y="4370388"/>
            <a:ext cx="2820988"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45" name="Rectangle 19"/>
          <p:cNvSpPr>
            <a:spLocks/>
          </p:cNvSpPr>
          <p:nvPr/>
        </p:nvSpPr>
        <p:spPr bwMode="auto">
          <a:xfrm rot="-240000">
            <a:off x="2006600" y="4802188"/>
            <a:ext cx="1423988"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Other facilities</a:t>
            </a:r>
          </a:p>
        </p:txBody>
      </p:sp>
      <p:pic>
        <p:nvPicPr>
          <p:cNvPr id="4146" name="Picture 2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83577">
            <a:off x="1181100" y="2208213"/>
            <a:ext cx="2820988"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47" name="Rectangle 22"/>
          <p:cNvSpPr>
            <a:spLocks/>
          </p:cNvSpPr>
          <p:nvPr/>
        </p:nvSpPr>
        <p:spPr bwMode="auto">
          <a:xfrm rot="300000">
            <a:off x="1866900" y="2463800"/>
            <a:ext cx="1423988"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Soccer</a:t>
            </a:r>
          </a:p>
          <a:p>
            <a:pPr eaLnBrk="1" hangingPunct="1"/>
            <a:r>
              <a:rPr lang="en-US" altLang="en-US" sz="1300">
                <a:solidFill>
                  <a:schemeClr val="tx1"/>
                </a:solidFill>
                <a:latin typeface="Lucida Grande" charset="0"/>
                <a:sym typeface="Lucida Grande" charset="0"/>
              </a:rPr>
              <a:t>Games</a:t>
            </a:r>
          </a:p>
        </p:txBody>
      </p:sp>
      <p:pic>
        <p:nvPicPr>
          <p:cNvPr id="4148" name="Picture 24"/>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56423">
            <a:off x="-498475" y="2371725"/>
            <a:ext cx="2819400"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49" name="Rectangle 25"/>
          <p:cNvSpPr>
            <a:spLocks/>
          </p:cNvSpPr>
          <p:nvPr/>
        </p:nvSpPr>
        <p:spPr bwMode="auto">
          <a:xfrm rot="-240000">
            <a:off x="177800" y="2746375"/>
            <a:ext cx="1422400"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SA </a:t>
            </a:r>
            <a:br>
              <a:rPr lang="en-US" altLang="en-US" sz="1300">
                <a:solidFill>
                  <a:schemeClr val="tx1"/>
                </a:solidFill>
                <a:latin typeface="Lucida Grande" charset="0"/>
                <a:sym typeface="Lucida Grande" charset="0"/>
              </a:rPr>
            </a:br>
            <a:r>
              <a:rPr lang="en-US" altLang="en-US" sz="1300">
                <a:solidFill>
                  <a:schemeClr val="tx1"/>
                </a:solidFill>
                <a:latin typeface="Lucida Grande" charset="0"/>
                <a:sym typeface="Lucida Grande" charset="0"/>
              </a:rPr>
              <a:t>Government</a:t>
            </a:r>
          </a:p>
        </p:txBody>
      </p:sp>
      <p:pic>
        <p:nvPicPr>
          <p:cNvPr id="4150" name="Picture 4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83577">
            <a:off x="6286500" y="5865813"/>
            <a:ext cx="2820988"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151" name="Rectangle 43"/>
          <p:cNvSpPr>
            <a:spLocks/>
          </p:cNvSpPr>
          <p:nvPr/>
        </p:nvSpPr>
        <p:spPr bwMode="auto">
          <a:xfrm rot="300000">
            <a:off x="6942138" y="6080125"/>
            <a:ext cx="1422400"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eaLnBrk="0" hangingPunct="0">
              <a:defRPr sz="3200">
                <a:solidFill>
                  <a:srgbClr val="000000"/>
                </a:solidFill>
                <a:latin typeface="Gill Sans" charset="0"/>
                <a:ea typeface="ヒラギノ角ゴ ProN W3" charset="-128"/>
                <a:sym typeface="Gill Sans" charset="0"/>
              </a:defRPr>
            </a:lvl1pPr>
            <a:lvl2pPr marL="37931725" indent="-37474525" eaLnBrk="0" hangingPunct="0">
              <a:defRPr sz="3200">
                <a:solidFill>
                  <a:srgbClr val="000000"/>
                </a:solidFill>
                <a:latin typeface="Gill Sans" charset="0"/>
                <a:ea typeface="ヒラギノ角ゴ ProN W3" charset="-128"/>
                <a:sym typeface="Gill Sans" charset="0"/>
              </a:defRPr>
            </a:lvl2pPr>
            <a:lvl3pPr marL="1143000" indent="-228600" eaLnBrk="0" hangingPunct="0">
              <a:defRPr sz="3200">
                <a:solidFill>
                  <a:srgbClr val="000000"/>
                </a:solidFill>
                <a:latin typeface="Gill Sans" charset="0"/>
                <a:ea typeface="ヒラギノ角ゴ ProN W3" charset="-128"/>
                <a:sym typeface="Gill Sans" charset="0"/>
              </a:defRPr>
            </a:lvl3pPr>
            <a:lvl4pPr marL="1600200" indent="-228600" eaLnBrk="0" hangingPunct="0">
              <a:defRPr sz="3200">
                <a:solidFill>
                  <a:srgbClr val="000000"/>
                </a:solidFill>
                <a:latin typeface="Gill Sans" charset="0"/>
                <a:ea typeface="ヒラギノ角ゴ ProN W3" charset="-128"/>
                <a:sym typeface="Gill Sans" charset="0"/>
              </a:defRPr>
            </a:lvl4pPr>
            <a:lvl5pPr marL="2057400" indent="-228600" eaLnBrk="0" hangingPunct="0">
              <a:defRPr sz="3200">
                <a:solidFill>
                  <a:srgbClr val="000000"/>
                </a:solidFill>
                <a:latin typeface="Gill Sans" charset="0"/>
                <a:ea typeface="ヒラギノ角ゴ ProN W3" charset="-128"/>
                <a:sym typeface="Gill Sans" charset="0"/>
              </a:defRPr>
            </a:lvl5pPr>
            <a:lvl6pPr marL="25146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6pPr>
            <a:lvl7pPr marL="29718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7pPr>
            <a:lvl8pPr marL="34290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8pPr>
            <a:lvl9pPr marL="3886200" indent="-228600" algn="ctr" eaLnBrk="0" fontAlgn="base" hangingPunct="0">
              <a:spcBef>
                <a:spcPct val="0"/>
              </a:spcBef>
              <a:spcAft>
                <a:spcPct val="0"/>
              </a:spcAft>
              <a:defRPr sz="3200">
                <a:solidFill>
                  <a:srgbClr val="000000"/>
                </a:solidFill>
                <a:latin typeface="Gill Sans" charset="0"/>
                <a:ea typeface="ヒラギノ角ゴ ProN W3" charset="-128"/>
                <a:sym typeface="Gill Sans" charset="0"/>
              </a:defRPr>
            </a:lvl9pPr>
          </a:lstStyle>
          <a:p>
            <a:pPr eaLnBrk="1" hangingPunct="1"/>
            <a:r>
              <a:rPr lang="en-US" altLang="en-US" sz="1300">
                <a:solidFill>
                  <a:schemeClr val="tx1"/>
                </a:solidFill>
                <a:latin typeface="Lucida Grande" charset="0"/>
                <a:sym typeface="Lucida Grande" charset="0"/>
              </a:rPr>
              <a:t>Retail</a:t>
            </a:r>
          </a:p>
          <a:p>
            <a:pPr eaLnBrk="1" hangingPunct="1"/>
            <a:r>
              <a:rPr lang="en-US" altLang="en-US" sz="1300">
                <a:solidFill>
                  <a:schemeClr val="tx1"/>
                </a:solidFill>
                <a:latin typeface="Lucida Grande" charset="0"/>
                <a:sym typeface="Lucida Grande" charset="0"/>
              </a:rPr>
              <a:t>(goods, food, hotels)</a:t>
            </a:r>
          </a:p>
        </p:txBody>
      </p:sp>
    </p:spTree>
    <p:extLst>
      <p:ext uri="{BB962C8B-B14F-4D97-AF65-F5344CB8AC3E}">
        <p14:creationId xmlns:p14="http://schemas.microsoft.com/office/powerpoint/2010/main" val="1865997537"/>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2" presetClass="entr" presetSubtype="2"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500"/>
                            </p:stCondLst>
                            <p:childTnLst>
                              <p:par>
                                <p:cTn id="17" presetID="2" presetClass="entr" presetSubtype="8"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2000"/>
                            </p:stCondLst>
                            <p:childTnLst>
                              <p:par>
                                <p:cTn id="22" presetID="15"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1000" fill="hold"/>
                                        <p:tgtEl>
                                          <p:spTgt spid="10"/>
                                        </p:tgtEl>
                                        <p:attrNameLst>
                                          <p:attrName>ppt_w</p:attrName>
                                        </p:attrNameLst>
                                      </p:cBhvr>
                                      <p:tavLst>
                                        <p:tav tm="0">
                                          <p:val>
                                            <p:fltVal val="0"/>
                                          </p:val>
                                        </p:tav>
                                        <p:tav tm="100000">
                                          <p:val>
                                            <p:strVal val="#ppt_w"/>
                                          </p:val>
                                        </p:tav>
                                      </p:tavLst>
                                    </p:anim>
                                    <p:anim calcmode="lin" valueType="num">
                                      <p:cBhvr>
                                        <p:cTn id="25" dur="1000" fill="hold"/>
                                        <p:tgtEl>
                                          <p:spTgt spid="10"/>
                                        </p:tgtEl>
                                        <p:attrNameLst>
                                          <p:attrName>ppt_h</p:attrName>
                                        </p:attrNameLst>
                                      </p:cBhvr>
                                      <p:tavLst>
                                        <p:tav tm="0">
                                          <p:val>
                                            <p:fltVal val="0"/>
                                          </p:val>
                                        </p:tav>
                                        <p:tav tm="100000">
                                          <p:val>
                                            <p:strVal val="#ppt_h"/>
                                          </p:val>
                                        </p:tav>
                                      </p:tavLst>
                                    </p:anim>
                                    <p:anim calcmode="lin" valueType="num">
                                      <p:cBhvr>
                                        <p:cTn id="26"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8" fill="hold" nodeType="afterGroup">
                            <p:stCondLst>
                              <p:cond delay="3000"/>
                            </p:stCondLst>
                            <p:childTnLst>
                              <p:par>
                                <p:cTn id="29" presetID="15"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1000" fill="hold"/>
                                        <p:tgtEl>
                                          <p:spTgt spid="13"/>
                                        </p:tgtEl>
                                        <p:attrNameLst>
                                          <p:attrName>ppt_w</p:attrName>
                                        </p:attrNameLst>
                                      </p:cBhvr>
                                      <p:tavLst>
                                        <p:tav tm="0">
                                          <p:val>
                                            <p:fltVal val="0"/>
                                          </p:val>
                                        </p:tav>
                                        <p:tav tm="100000">
                                          <p:val>
                                            <p:strVal val="#ppt_w"/>
                                          </p:val>
                                        </p:tav>
                                      </p:tavLst>
                                    </p:anim>
                                    <p:anim calcmode="lin" valueType="num">
                                      <p:cBhvr>
                                        <p:cTn id="32" dur="1000" fill="hold"/>
                                        <p:tgtEl>
                                          <p:spTgt spid="13"/>
                                        </p:tgtEl>
                                        <p:attrNameLst>
                                          <p:attrName>ppt_h</p:attrName>
                                        </p:attrNameLst>
                                      </p:cBhvr>
                                      <p:tavLst>
                                        <p:tav tm="0">
                                          <p:val>
                                            <p:fltVal val="0"/>
                                          </p:val>
                                        </p:tav>
                                        <p:tav tm="100000">
                                          <p:val>
                                            <p:strVal val="#ppt_h"/>
                                          </p:val>
                                        </p:tav>
                                      </p:tavLst>
                                    </p:anim>
                                    <p:anim calcmode="lin" valueType="num">
                                      <p:cBhvr>
                                        <p:cTn id="33"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35" fill="hold" nodeType="afterGroup">
                            <p:stCondLst>
                              <p:cond delay="4000"/>
                            </p:stCondLst>
                            <p:childTnLst>
                              <p:par>
                                <p:cTn id="36" presetID="15" presetClass="entr" presetSubtype="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2" fill="hold" nodeType="afterGroup">
                            <p:stCondLst>
                              <p:cond delay="5000"/>
                            </p:stCondLst>
                            <p:childTnLst>
                              <p:par>
                                <p:cTn id="43" presetID="15"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1000" fill="hold"/>
                                        <p:tgtEl>
                                          <p:spTgt spid="5"/>
                                        </p:tgtEl>
                                        <p:attrNameLst>
                                          <p:attrName>ppt_w</p:attrName>
                                        </p:attrNameLst>
                                      </p:cBhvr>
                                      <p:tavLst>
                                        <p:tav tm="0">
                                          <p:val>
                                            <p:fltVal val="0"/>
                                          </p:val>
                                        </p:tav>
                                        <p:tav tm="100000">
                                          <p:val>
                                            <p:strVal val="#ppt_w"/>
                                          </p:val>
                                        </p:tav>
                                      </p:tavLst>
                                    </p:anim>
                                    <p:anim calcmode="lin" valueType="num">
                                      <p:cBhvr>
                                        <p:cTn id="46" dur="1000" fill="hold"/>
                                        <p:tgtEl>
                                          <p:spTgt spid="5"/>
                                        </p:tgtEl>
                                        <p:attrNameLst>
                                          <p:attrName>ppt_h</p:attrName>
                                        </p:attrNameLst>
                                      </p:cBhvr>
                                      <p:tavLst>
                                        <p:tav tm="0">
                                          <p:val>
                                            <p:fltVal val="0"/>
                                          </p:val>
                                        </p:tav>
                                        <p:tav tm="100000">
                                          <p:val>
                                            <p:strVal val="#ppt_h"/>
                                          </p:val>
                                        </p:tav>
                                      </p:tavLst>
                                    </p:anim>
                                    <p:anim calcmode="lin" valueType="num">
                                      <p:cBhvr>
                                        <p:cTn id="4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49" fill="hold" nodeType="afterGroup">
                            <p:stCondLst>
                              <p:cond delay="6000"/>
                            </p:stCondLst>
                            <p:childTnLst>
                              <p:par>
                                <p:cTn id="50" presetID="15" presetClass="entr" presetSubtype="0"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1000" fill="hold"/>
                                        <p:tgtEl>
                                          <p:spTgt spid="6"/>
                                        </p:tgtEl>
                                        <p:attrNameLst>
                                          <p:attrName>ppt_w</p:attrName>
                                        </p:attrNameLst>
                                      </p:cBhvr>
                                      <p:tavLst>
                                        <p:tav tm="0">
                                          <p:val>
                                            <p:fltVal val="0"/>
                                          </p:val>
                                        </p:tav>
                                        <p:tav tm="100000">
                                          <p:val>
                                            <p:strVal val="#ppt_w"/>
                                          </p:val>
                                        </p:tav>
                                      </p:tavLst>
                                    </p:anim>
                                    <p:anim calcmode="lin" valueType="num">
                                      <p:cBhvr>
                                        <p:cTn id="53" dur="1000" fill="hold"/>
                                        <p:tgtEl>
                                          <p:spTgt spid="6"/>
                                        </p:tgtEl>
                                        <p:attrNameLst>
                                          <p:attrName>ppt_h</p:attrName>
                                        </p:attrNameLst>
                                      </p:cBhvr>
                                      <p:tavLst>
                                        <p:tav tm="0">
                                          <p:val>
                                            <p:fltVal val="0"/>
                                          </p:val>
                                        </p:tav>
                                        <p:tav tm="100000">
                                          <p:val>
                                            <p:strVal val="#ppt_h"/>
                                          </p:val>
                                        </p:tav>
                                      </p:tavLst>
                                    </p:anim>
                                    <p:anim calcmode="lin" valueType="num">
                                      <p:cBhvr>
                                        <p:cTn id="54"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55"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56" fill="hold" nodeType="afterGroup">
                            <p:stCondLst>
                              <p:cond delay="7000"/>
                            </p:stCondLst>
                            <p:childTnLst>
                              <p:par>
                                <p:cTn id="57" presetID="15" presetClass="entr" presetSubtype="0"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1000" fill="hold"/>
                                        <p:tgtEl>
                                          <p:spTgt spid="8"/>
                                        </p:tgtEl>
                                        <p:attrNameLst>
                                          <p:attrName>ppt_w</p:attrName>
                                        </p:attrNameLst>
                                      </p:cBhvr>
                                      <p:tavLst>
                                        <p:tav tm="0">
                                          <p:val>
                                            <p:fltVal val="0"/>
                                          </p:val>
                                        </p:tav>
                                        <p:tav tm="100000">
                                          <p:val>
                                            <p:strVal val="#ppt_w"/>
                                          </p:val>
                                        </p:tav>
                                      </p:tavLst>
                                    </p:anim>
                                    <p:anim calcmode="lin" valueType="num">
                                      <p:cBhvr>
                                        <p:cTn id="60" dur="1000" fill="hold"/>
                                        <p:tgtEl>
                                          <p:spTgt spid="8"/>
                                        </p:tgtEl>
                                        <p:attrNameLst>
                                          <p:attrName>ppt_h</p:attrName>
                                        </p:attrNameLst>
                                      </p:cBhvr>
                                      <p:tavLst>
                                        <p:tav tm="0">
                                          <p:val>
                                            <p:fltVal val="0"/>
                                          </p:val>
                                        </p:tav>
                                        <p:tav tm="100000">
                                          <p:val>
                                            <p:strVal val="#ppt_h"/>
                                          </p:val>
                                        </p:tav>
                                      </p:tavLst>
                                    </p:anim>
                                    <p:anim calcmode="lin" valueType="num">
                                      <p:cBhvr>
                                        <p:cTn id="61"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62"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63" fill="hold" nodeType="afterGroup">
                            <p:stCondLst>
                              <p:cond delay="8000"/>
                            </p:stCondLst>
                            <p:childTnLst>
                              <p:par>
                                <p:cTn id="64" presetID="15" presetClass="entr" presetSubtype="0"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1000" fill="hold"/>
                                        <p:tgtEl>
                                          <p:spTgt spid="7"/>
                                        </p:tgtEl>
                                        <p:attrNameLst>
                                          <p:attrName>ppt_w</p:attrName>
                                        </p:attrNameLst>
                                      </p:cBhvr>
                                      <p:tavLst>
                                        <p:tav tm="0">
                                          <p:val>
                                            <p:fltVal val="0"/>
                                          </p:val>
                                        </p:tav>
                                        <p:tav tm="100000">
                                          <p:val>
                                            <p:strVal val="#ppt_w"/>
                                          </p:val>
                                        </p:tav>
                                      </p:tavLst>
                                    </p:anim>
                                    <p:anim calcmode="lin" valueType="num">
                                      <p:cBhvr>
                                        <p:cTn id="67" dur="1000" fill="hold"/>
                                        <p:tgtEl>
                                          <p:spTgt spid="7"/>
                                        </p:tgtEl>
                                        <p:attrNameLst>
                                          <p:attrName>ppt_h</p:attrName>
                                        </p:attrNameLst>
                                      </p:cBhvr>
                                      <p:tavLst>
                                        <p:tav tm="0">
                                          <p:val>
                                            <p:fltVal val="0"/>
                                          </p:val>
                                        </p:tav>
                                        <p:tav tm="100000">
                                          <p:val>
                                            <p:strVal val="#ppt_h"/>
                                          </p:val>
                                        </p:tav>
                                      </p:tavLst>
                                    </p:anim>
                                    <p:anim calcmode="lin" valueType="num">
                                      <p:cBhvr>
                                        <p:cTn id="68"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69"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70" fill="hold" nodeType="afterGroup">
                            <p:stCondLst>
                              <p:cond delay="9000"/>
                            </p:stCondLst>
                            <p:childTnLst>
                              <p:par>
                                <p:cTn id="71" presetID="15" presetClass="entr" presetSubtype="0" fill="hold" nodeType="after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p:cTn id="73" dur="1000" fill="hold"/>
                                        <p:tgtEl>
                                          <p:spTgt spid="9"/>
                                        </p:tgtEl>
                                        <p:attrNameLst>
                                          <p:attrName>ppt_w</p:attrName>
                                        </p:attrNameLst>
                                      </p:cBhvr>
                                      <p:tavLst>
                                        <p:tav tm="0">
                                          <p:val>
                                            <p:fltVal val="0"/>
                                          </p:val>
                                        </p:tav>
                                        <p:tav tm="100000">
                                          <p:val>
                                            <p:strVal val="#ppt_w"/>
                                          </p:val>
                                        </p:tav>
                                      </p:tavLst>
                                    </p:anim>
                                    <p:anim calcmode="lin" valueType="num">
                                      <p:cBhvr>
                                        <p:cTn id="74" dur="1000" fill="hold"/>
                                        <p:tgtEl>
                                          <p:spTgt spid="9"/>
                                        </p:tgtEl>
                                        <p:attrNameLst>
                                          <p:attrName>ppt_h</p:attrName>
                                        </p:attrNameLst>
                                      </p:cBhvr>
                                      <p:tavLst>
                                        <p:tav tm="0">
                                          <p:val>
                                            <p:fltVal val="0"/>
                                          </p:val>
                                        </p:tav>
                                        <p:tav tm="100000">
                                          <p:val>
                                            <p:strVal val="#ppt_h"/>
                                          </p:val>
                                        </p:tav>
                                      </p:tavLst>
                                    </p:anim>
                                    <p:anim calcmode="lin" valueType="num">
                                      <p:cBhvr>
                                        <p:cTn id="7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76"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77" fill="hold" nodeType="afterGroup">
                            <p:stCondLst>
                              <p:cond delay="10000"/>
                            </p:stCondLst>
                            <p:childTnLst>
                              <p:par>
                                <p:cTn id="78" presetID="15" presetClass="entr" presetSubtype="0" fill="hold" nodeType="after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p:cTn id="80" dur="1000" fill="hold"/>
                                        <p:tgtEl>
                                          <p:spTgt spid="12"/>
                                        </p:tgtEl>
                                        <p:attrNameLst>
                                          <p:attrName>ppt_w</p:attrName>
                                        </p:attrNameLst>
                                      </p:cBhvr>
                                      <p:tavLst>
                                        <p:tav tm="0">
                                          <p:val>
                                            <p:fltVal val="0"/>
                                          </p:val>
                                        </p:tav>
                                        <p:tav tm="100000">
                                          <p:val>
                                            <p:strVal val="#ppt_w"/>
                                          </p:val>
                                        </p:tav>
                                      </p:tavLst>
                                    </p:anim>
                                    <p:anim calcmode="lin" valueType="num">
                                      <p:cBhvr>
                                        <p:cTn id="81" dur="1000" fill="hold"/>
                                        <p:tgtEl>
                                          <p:spTgt spid="12"/>
                                        </p:tgtEl>
                                        <p:attrNameLst>
                                          <p:attrName>ppt_h</p:attrName>
                                        </p:attrNameLst>
                                      </p:cBhvr>
                                      <p:tavLst>
                                        <p:tav tm="0">
                                          <p:val>
                                            <p:fltVal val="0"/>
                                          </p:val>
                                        </p:tav>
                                        <p:tav tm="100000">
                                          <p:val>
                                            <p:strVal val="#ppt_h"/>
                                          </p:val>
                                        </p:tav>
                                      </p:tavLst>
                                    </p:anim>
                                    <p:anim calcmode="lin" valueType="num">
                                      <p:cBhvr>
                                        <p:cTn id="82"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83"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84" fill="hold" nodeType="afterGroup">
                            <p:stCondLst>
                              <p:cond delay="11000"/>
                            </p:stCondLst>
                            <p:childTnLst>
                              <p:par>
                                <p:cTn id="85" presetID="2" presetClass="entr" presetSubtype="2" fill="hold" nodeType="after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500" fill="hold"/>
                                        <p:tgtEl>
                                          <p:spTgt spid="14"/>
                                        </p:tgtEl>
                                        <p:attrNameLst>
                                          <p:attrName>ppt_x</p:attrName>
                                        </p:attrNameLst>
                                      </p:cBhvr>
                                      <p:tavLst>
                                        <p:tav tm="0">
                                          <p:val>
                                            <p:strVal val="1+#ppt_w/2"/>
                                          </p:val>
                                        </p:tav>
                                        <p:tav tm="100000">
                                          <p:val>
                                            <p:strVal val="#ppt_x"/>
                                          </p:val>
                                        </p:tav>
                                      </p:tavLst>
                                    </p:anim>
                                    <p:anim calcmode="lin" valueType="num">
                                      <p:cBhvr additive="base">
                                        <p:cTn id="88" dur="500" fill="hold"/>
                                        <p:tgtEl>
                                          <p:spTgt spid="14"/>
                                        </p:tgtEl>
                                        <p:attrNameLst>
                                          <p:attrName>ppt_y</p:attrName>
                                        </p:attrNameLst>
                                      </p:cBhvr>
                                      <p:tavLst>
                                        <p:tav tm="0">
                                          <p:val>
                                            <p:strVal val="#ppt_y"/>
                                          </p:val>
                                        </p:tav>
                                        <p:tav tm="100000">
                                          <p:val>
                                            <p:strVal val="#ppt_y"/>
                                          </p:val>
                                        </p:tav>
                                      </p:tavLst>
                                    </p:anim>
                                  </p:childTnLst>
                                </p:cTn>
                              </p:par>
                            </p:childTnLst>
                          </p:cTn>
                        </p:par>
                        <p:par>
                          <p:cTn id="89" fill="hold" nodeType="afterGroup">
                            <p:stCondLst>
                              <p:cond delay="11500"/>
                            </p:stCondLst>
                            <p:childTnLst>
                              <p:par>
                                <p:cTn id="90" presetID="2" presetClass="entr" presetSubtype="2" fill="hold" nodeType="afterEffect">
                                  <p:stCondLst>
                                    <p:cond delay="0"/>
                                  </p:stCondLst>
                                  <p:childTnLst>
                                    <p:set>
                                      <p:cBhvr>
                                        <p:cTn id="91" dur="1" fill="hold">
                                          <p:stCondLst>
                                            <p:cond delay="0"/>
                                          </p:stCondLst>
                                        </p:cTn>
                                        <p:tgtEl>
                                          <p:spTgt spid="15"/>
                                        </p:tgtEl>
                                        <p:attrNameLst>
                                          <p:attrName>style.visibility</p:attrName>
                                        </p:attrNameLst>
                                      </p:cBhvr>
                                      <p:to>
                                        <p:strVal val="visible"/>
                                      </p:to>
                                    </p:set>
                                    <p:anim calcmode="lin" valueType="num">
                                      <p:cBhvr additive="base">
                                        <p:cTn id="92" dur="500" fill="hold"/>
                                        <p:tgtEl>
                                          <p:spTgt spid="15"/>
                                        </p:tgtEl>
                                        <p:attrNameLst>
                                          <p:attrName>ppt_x</p:attrName>
                                        </p:attrNameLst>
                                      </p:cBhvr>
                                      <p:tavLst>
                                        <p:tav tm="0">
                                          <p:val>
                                            <p:strVal val="1+#ppt_w/2"/>
                                          </p:val>
                                        </p:tav>
                                        <p:tav tm="100000">
                                          <p:val>
                                            <p:strVal val="#ppt_x"/>
                                          </p:val>
                                        </p:tav>
                                      </p:tavLst>
                                    </p:anim>
                                    <p:anim calcmode="lin" valueType="num">
                                      <p:cBhvr additive="base">
                                        <p:cTn id="93" dur="500" fill="hold"/>
                                        <p:tgtEl>
                                          <p:spTgt spid="15"/>
                                        </p:tgtEl>
                                        <p:attrNameLst>
                                          <p:attrName>ppt_y</p:attrName>
                                        </p:attrNameLst>
                                      </p:cBhvr>
                                      <p:tavLst>
                                        <p:tav tm="0">
                                          <p:val>
                                            <p:strVal val="#ppt_y"/>
                                          </p:val>
                                        </p:tav>
                                        <p:tav tm="100000">
                                          <p:val>
                                            <p:strVal val="#ppt_y"/>
                                          </p:val>
                                        </p:tav>
                                      </p:tavLst>
                                    </p:anim>
                                  </p:childTnLst>
                                </p:cTn>
                              </p:par>
                            </p:childTnLst>
                          </p:cTn>
                        </p:par>
                        <p:par>
                          <p:cTn id="94" fill="hold" nodeType="afterGroup">
                            <p:stCondLst>
                              <p:cond delay="12000"/>
                            </p:stCondLst>
                            <p:childTnLst>
                              <p:par>
                                <p:cTn id="95" presetID="15" presetClass="entr" presetSubtype="0" fill="hold" nodeType="after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1000" fill="hold"/>
                                        <p:tgtEl>
                                          <p:spTgt spid="16"/>
                                        </p:tgtEl>
                                        <p:attrNameLst>
                                          <p:attrName>ppt_w</p:attrName>
                                        </p:attrNameLst>
                                      </p:cBhvr>
                                      <p:tavLst>
                                        <p:tav tm="0">
                                          <p:val>
                                            <p:fltVal val="0"/>
                                          </p:val>
                                        </p:tav>
                                        <p:tav tm="100000">
                                          <p:val>
                                            <p:strVal val="#ppt_w"/>
                                          </p:val>
                                        </p:tav>
                                      </p:tavLst>
                                    </p:anim>
                                    <p:anim calcmode="lin" valueType="num">
                                      <p:cBhvr>
                                        <p:cTn id="98" dur="1000" fill="hold"/>
                                        <p:tgtEl>
                                          <p:spTgt spid="16"/>
                                        </p:tgtEl>
                                        <p:attrNameLst>
                                          <p:attrName>ppt_h</p:attrName>
                                        </p:attrNameLst>
                                      </p:cBhvr>
                                      <p:tavLst>
                                        <p:tav tm="0">
                                          <p:val>
                                            <p:fltVal val="0"/>
                                          </p:val>
                                        </p:tav>
                                        <p:tav tm="100000">
                                          <p:val>
                                            <p:strVal val="#ppt_h"/>
                                          </p:val>
                                        </p:tav>
                                      </p:tavLst>
                                    </p:anim>
                                    <p:anim calcmode="lin" valueType="num">
                                      <p:cBhvr>
                                        <p:cTn id="99"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00"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101" fill="hold" nodeType="afterGroup">
                            <p:stCondLst>
                              <p:cond delay="13000"/>
                            </p:stCondLst>
                            <p:childTnLst>
                              <p:par>
                                <p:cTn id="102" presetID="15" presetClass="entr" presetSubtype="0" fill="hold" nodeType="after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1000" fill="hold"/>
                                        <p:tgtEl>
                                          <p:spTgt spid="17"/>
                                        </p:tgtEl>
                                        <p:attrNameLst>
                                          <p:attrName>ppt_w</p:attrName>
                                        </p:attrNameLst>
                                      </p:cBhvr>
                                      <p:tavLst>
                                        <p:tav tm="0">
                                          <p:val>
                                            <p:fltVal val="0"/>
                                          </p:val>
                                        </p:tav>
                                        <p:tav tm="100000">
                                          <p:val>
                                            <p:strVal val="#ppt_w"/>
                                          </p:val>
                                        </p:tav>
                                      </p:tavLst>
                                    </p:anim>
                                    <p:anim calcmode="lin" valueType="num">
                                      <p:cBhvr>
                                        <p:cTn id="105" dur="1000" fill="hold"/>
                                        <p:tgtEl>
                                          <p:spTgt spid="17"/>
                                        </p:tgtEl>
                                        <p:attrNameLst>
                                          <p:attrName>ppt_h</p:attrName>
                                        </p:attrNameLst>
                                      </p:cBhvr>
                                      <p:tavLst>
                                        <p:tav tm="0">
                                          <p:val>
                                            <p:fltVal val="0"/>
                                          </p:val>
                                        </p:tav>
                                        <p:tav tm="100000">
                                          <p:val>
                                            <p:strVal val="#ppt_h"/>
                                          </p:val>
                                        </p:tav>
                                      </p:tavLst>
                                    </p:anim>
                                    <p:anim calcmode="lin" valueType="num">
                                      <p:cBhvr>
                                        <p:cTn id="106"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07"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108" fill="hold" nodeType="afterGroup">
                            <p:stCondLst>
                              <p:cond delay="14000"/>
                            </p:stCondLst>
                            <p:childTnLst>
                              <p:par>
                                <p:cTn id="109" presetID="15" presetClass="entr" presetSubtype="0" fill="hold" nodeType="after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1000" fill="hold"/>
                                        <p:tgtEl>
                                          <p:spTgt spid="18"/>
                                        </p:tgtEl>
                                        <p:attrNameLst>
                                          <p:attrName>ppt_w</p:attrName>
                                        </p:attrNameLst>
                                      </p:cBhvr>
                                      <p:tavLst>
                                        <p:tav tm="0">
                                          <p:val>
                                            <p:fltVal val="0"/>
                                          </p:val>
                                        </p:tav>
                                        <p:tav tm="100000">
                                          <p:val>
                                            <p:strVal val="#ppt_w"/>
                                          </p:val>
                                        </p:tav>
                                      </p:tavLst>
                                    </p:anim>
                                    <p:anim calcmode="lin" valueType="num">
                                      <p:cBhvr>
                                        <p:cTn id="112" dur="1000" fill="hold"/>
                                        <p:tgtEl>
                                          <p:spTgt spid="18"/>
                                        </p:tgtEl>
                                        <p:attrNameLst>
                                          <p:attrName>ppt_h</p:attrName>
                                        </p:attrNameLst>
                                      </p:cBhvr>
                                      <p:tavLst>
                                        <p:tav tm="0">
                                          <p:val>
                                            <p:fltVal val="0"/>
                                          </p:val>
                                        </p:tav>
                                        <p:tav tm="100000">
                                          <p:val>
                                            <p:strVal val="#ppt_h"/>
                                          </p:val>
                                        </p:tav>
                                      </p:tavLst>
                                    </p:anim>
                                    <p:anim calcmode="lin" valueType="num">
                                      <p:cBhvr>
                                        <p:cTn id="113"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14"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680024"/>
            <a:ext cx="7333343" cy="5187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91517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 Available Resources!</a:t>
            </a:r>
            <a:endParaRPr lang="en-US" dirty="0"/>
          </a:p>
        </p:txBody>
      </p:sp>
      <p:sp>
        <p:nvSpPr>
          <p:cNvPr id="3" name="Content Placeholder 2"/>
          <p:cNvSpPr>
            <a:spLocks noGrp="1"/>
          </p:cNvSpPr>
          <p:nvPr>
            <p:ph idx="1"/>
          </p:nvPr>
        </p:nvSpPr>
        <p:spPr/>
        <p:txBody>
          <a:bodyPr/>
          <a:lstStyle/>
          <a:p>
            <a:r>
              <a:rPr lang="en-US" sz="2800" b="1" dirty="0" smtClean="0">
                <a:hlinkClick r:id="rId2"/>
              </a:rPr>
              <a:t>Capture Your Business Model in 20 Minutes!</a:t>
            </a:r>
            <a:endParaRPr lang="en-US" sz="2800" b="1" dirty="0" smtClean="0"/>
          </a:p>
          <a:p>
            <a:endParaRPr lang="en-US" dirty="0"/>
          </a:p>
          <a:p>
            <a:r>
              <a:rPr lang="en-US" sz="2400" b="1" dirty="0" smtClean="0"/>
              <a:t>Companion website:  </a:t>
            </a:r>
            <a:r>
              <a:rPr lang="en-US" sz="2400" b="1" dirty="0" smtClean="0">
                <a:hlinkClick r:id="rId3"/>
              </a:rPr>
              <a:t>www.leanstack.com</a:t>
            </a:r>
            <a:r>
              <a:rPr lang="en-US" sz="2400" b="1" dirty="0" smtClean="0"/>
              <a:t> </a:t>
            </a:r>
          </a:p>
          <a:p>
            <a:r>
              <a:rPr lang="en-US" sz="2400" b="1" dirty="0" smtClean="0"/>
              <a:t>As </a:t>
            </a:r>
            <a:r>
              <a:rPr lang="en-US" sz="2400" b="1" dirty="0" smtClean="0"/>
              <a:t>a team, watch the video and complete your business model canvas in 20 minutes! </a:t>
            </a:r>
          </a:p>
          <a:p>
            <a:pPr marL="114300" indent="0">
              <a:buNone/>
            </a:pPr>
            <a:endParaRPr lang="en-US" sz="2400" b="1" dirty="0" smtClean="0"/>
          </a:p>
          <a:p>
            <a:pPr lvl="1"/>
            <a:r>
              <a:rPr lang="en-US" sz="2400" b="1" dirty="0" smtClean="0"/>
              <a:t>HINT: Set up a free account (for 30 days) at leanstack.com before you start the video</a:t>
            </a:r>
            <a:endParaRPr lang="en-US" sz="2400" b="1" dirty="0"/>
          </a:p>
        </p:txBody>
      </p:sp>
    </p:spTree>
    <p:extLst>
      <p:ext uri="{BB962C8B-B14F-4D97-AF65-F5344CB8AC3E}">
        <p14:creationId xmlns:p14="http://schemas.microsoft.com/office/powerpoint/2010/main" val="11201864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066800"/>
            <a:ext cx="7010399" cy="510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762860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782" y="838200"/>
            <a:ext cx="6970418"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33400" y="5495835"/>
            <a:ext cx="7620000" cy="1200329"/>
          </a:xfrm>
          <a:prstGeom prst="rect">
            <a:avLst/>
          </a:prstGeom>
          <a:noFill/>
        </p:spPr>
        <p:txBody>
          <a:bodyPr wrap="square" rtlCol="0">
            <a:spAutoFit/>
          </a:bodyPr>
          <a:lstStyle/>
          <a:p>
            <a:r>
              <a:rPr lang="en-US" sz="3600" b="1" dirty="0" smtClean="0">
                <a:hlinkClick r:id="rId3"/>
              </a:rPr>
              <a:t>Smart Advice - Listen Up</a:t>
            </a:r>
            <a:r>
              <a:rPr lang="en-US" sz="3600" b="1" dirty="0" smtClean="0">
                <a:hlinkClick r:id="rId3"/>
              </a:rPr>
              <a:t>!</a:t>
            </a:r>
            <a:r>
              <a:rPr lang="en-US" sz="3600" b="1" dirty="0" smtClean="0"/>
              <a:t> (Good advice, no pizzazz!)</a:t>
            </a:r>
            <a:endParaRPr lang="en-US" sz="3600" b="1" dirty="0"/>
          </a:p>
        </p:txBody>
      </p:sp>
    </p:spTree>
    <p:extLst>
      <p:ext uri="{BB962C8B-B14F-4D97-AF65-F5344CB8AC3E}">
        <p14:creationId xmlns:p14="http://schemas.microsoft.com/office/powerpoint/2010/main" val="348117432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8915</TotalTime>
  <Words>954</Words>
  <Application>Microsoft Office PowerPoint</Application>
  <PresentationFormat>On-screen Show (4:3)</PresentationFormat>
  <Paragraphs>184</Paragraphs>
  <Slides>26</Slides>
  <Notes>3</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Adjacency</vt:lpstr>
      <vt:lpstr>  What’s My Business Model?</vt:lpstr>
      <vt:lpstr>PowerPoint Presentation</vt:lpstr>
      <vt:lpstr>Agenda</vt:lpstr>
      <vt:lpstr>What’s My Business Model?</vt:lpstr>
      <vt:lpstr>PowerPoint Presentation</vt:lpstr>
      <vt:lpstr>PowerPoint Presentation</vt:lpstr>
      <vt:lpstr>PowerPoint Presentation</vt:lpstr>
      <vt:lpstr>Customers, Value and Economics</vt:lpstr>
      <vt:lpstr>PowerPoint Presentation</vt:lpstr>
      <vt:lpstr>PowerPoint Presentation</vt:lpstr>
      <vt:lpstr>Wawa: Who and What?</vt:lpstr>
      <vt:lpstr>Wawa: Profit Formula</vt:lpstr>
      <vt:lpstr>PowerPoint Presentation</vt:lpstr>
      <vt:lpstr>PowerPoint Presentation</vt:lpstr>
      <vt:lpstr>PowerPoint Presentation</vt:lpstr>
      <vt:lpstr>PowerPoint Presentation</vt:lpstr>
      <vt:lpstr>Revenue Models: Lemonade Stand</vt:lpstr>
      <vt:lpstr>PowerPoint Presentation</vt:lpstr>
      <vt:lpstr>Your Revenues and Costs</vt:lpstr>
      <vt:lpstr>Using the business model canvas as a guide for developing your “big idea”</vt:lpstr>
      <vt:lpstr>PowerPoint Presentation</vt:lpstr>
      <vt:lpstr>PowerPoint Presentation</vt:lpstr>
      <vt:lpstr>PowerPoint Presentation</vt:lpstr>
      <vt:lpstr>Use Available Resources!</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Mission and Models as a Basis for Strategic Decisions</dc:title>
  <dc:creator>a</dc:creator>
  <cp:lastModifiedBy>Windows User</cp:lastModifiedBy>
  <cp:revision>68</cp:revision>
  <cp:lastPrinted>2015-02-17T18:12:49Z</cp:lastPrinted>
  <dcterms:created xsi:type="dcterms:W3CDTF">2010-09-06T12:37:28Z</dcterms:created>
  <dcterms:modified xsi:type="dcterms:W3CDTF">2015-02-19T02:26:45Z</dcterms:modified>
</cp:coreProperties>
</file>