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6" r:id="rId1"/>
  </p:sldMasterIdLst>
  <p:notesMasterIdLst>
    <p:notesMasterId r:id="rId12"/>
  </p:notesMasterIdLst>
  <p:sldIdLst>
    <p:sldId id="256" r:id="rId2"/>
    <p:sldId id="257" r:id="rId3"/>
    <p:sldId id="260" r:id="rId4"/>
    <p:sldId id="261" r:id="rId5"/>
    <p:sldId id="264" r:id="rId6"/>
    <p:sldId id="259" r:id="rId7"/>
    <p:sldId id="258" r:id="rId8"/>
    <p:sldId id="263" r:id="rId9"/>
    <p:sldId id="265"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5816"/>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9B9E39-1FE7-4E02-A8FA-CA50B118FFD2}"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en-US"/>
        </a:p>
      </dgm:t>
    </dgm:pt>
    <dgm:pt modelId="{16DFC9E4-556D-4BCE-AED8-A27C16643D68}">
      <dgm:prSet/>
      <dgm:spPr/>
      <dgm:t>
        <a:bodyPr/>
        <a:lstStyle/>
        <a:p>
          <a:r>
            <a:rPr lang="en-US" dirty="0"/>
            <a:t>While some might think Medea is a bad person and others that she is good, really she’s a little bit of both.</a:t>
          </a:r>
        </a:p>
      </dgm:t>
    </dgm:pt>
    <dgm:pt modelId="{34C2D552-ACA7-4250-B531-8FCC5B6B563C}" type="parTrans" cxnId="{5ACE5429-1630-40F3-BDB1-A0186C1D9492}">
      <dgm:prSet/>
      <dgm:spPr/>
      <dgm:t>
        <a:bodyPr/>
        <a:lstStyle/>
        <a:p>
          <a:endParaRPr lang="en-US"/>
        </a:p>
      </dgm:t>
    </dgm:pt>
    <dgm:pt modelId="{5CF44692-EA4E-4C9F-8B27-B96FC9B5B039}" type="sibTrans" cxnId="{5ACE5429-1630-40F3-BDB1-A0186C1D9492}">
      <dgm:prSet/>
      <dgm:spPr/>
      <dgm:t>
        <a:bodyPr/>
        <a:lstStyle/>
        <a:p>
          <a:endParaRPr lang="en-US"/>
        </a:p>
      </dgm:t>
    </dgm:pt>
    <dgm:pt modelId="{B0F0DECF-6D4D-49D1-BE7A-60C55FB56A7E}">
      <dgm:prSet/>
      <dgm:spPr/>
      <dgm:t>
        <a:bodyPr/>
        <a:lstStyle/>
        <a:p>
          <a:r>
            <a:rPr lang="en-US" dirty="0"/>
            <a:t>Do not be </a:t>
          </a:r>
          <a:r>
            <a:rPr lang="en-US" b="1" dirty="0"/>
            <a:t>wishy-washy</a:t>
          </a:r>
          <a:r>
            <a:rPr lang="en-US" dirty="0"/>
            <a:t>! The following thesis does not offer a clear argument. </a:t>
          </a:r>
        </a:p>
      </dgm:t>
    </dgm:pt>
    <dgm:pt modelId="{AD1CEAEE-7C03-47F9-9783-BB45CA5F9CC1}" type="sibTrans" cxnId="{9566ADB9-EC16-41CE-A072-F8311E53C99B}">
      <dgm:prSet/>
      <dgm:spPr/>
      <dgm:t>
        <a:bodyPr/>
        <a:lstStyle/>
        <a:p>
          <a:endParaRPr lang="en-US"/>
        </a:p>
      </dgm:t>
    </dgm:pt>
    <dgm:pt modelId="{5AF33785-02EB-429E-8449-2092D19F79AA}" type="parTrans" cxnId="{9566ADB9-EC16-41CE-A072-F8311E53C99B}">
      <dgm:prSet/>
      <dgm:spPr/>
      <dgm:t>
        <a:bodyPr/>
        <a:lstStyle/>
        <a:p>
          <a:endParaRPr lang="en-US"/>
        </a:p>
      </dgm:t>
    </dgm:pt>
    <dgm:pt modelId="{0C3205E6-4499-4A36-9123-BC262DC35916}">
      <dgm:prSet/>
      <dgm:spPr/>
      <dgm:t>
        <a:bodyPr/>
        <a:lstStyle/>
        <a:p>
          <a:r>
            <a:rPr lang="en-US" dirty="0"/>
            <a:t>Do not just </a:t>
          </a:r>
          <a:r>
            <a:rPr lang="en-US" b="1" dirty="0"/>
            <a:t>state a fact- </a:t>
          </a:r>
          <a:r>
            <a:rPr lang="en-US" dirty="0"/>
            <a:t>remember, your thesis must be able to be argued against!</a:t>
          </a:r>
        </a:p>
      </dgm:t>
    </dgm:pt>
    <dgm:pt modelId="{A037E490-32D5-48F9-B0D4-6580E1F6811E}" type="sibTrans" cxnId="{E0FE0118-C014-409C-91C8-8E625481C4AD}">
      <dgm:prSet/>
      <dgm:spPr/>
      <dgm:t>
        <a:bodyPr/>
        <a:lstStyle/>
        <a:p>
          <a:endParaRPr lang="en-US"/>
        </a:p>
      </dgm:t>
    </dgm:pt>
    <dgm:pt modelId="{73C4F9BE-B432-4A70-89F7-94F811536EDE}" type="parTrans" cxnId="{E0FE0118-C014-409C-91C8-8E625481C4AD}">
      <dgm:prSet/>
      <dgm:spPr/>
      <dgm:t>
        <a:bodyPr/>
        <a:lstStyle/>
        <a:p>
          <a:endParaRPr lang="en-US"/>
        </a:p>
      </dgm:t>
    </dgm:pt>
    <dgm:pt modelId="{60278F33-0722-5049-AABF-53EF265919FC}">
      <dgm:prSet/>
      <dgm:spPr/>
      <dgm:t>
        <a:bodyPr/>
        <a:lstStyle/>
        <a:p>
          <a:r>
            <a:rPr lang="en-US" dirty="0"/>
            <a:t>The thesis “Medea was written by Euripides” cannot be disputed.</a:t>
          </a:r>
        </a:p>
      </dgm:t>
    </dgm:pt>
    <dgm:pt modelId="{E21406A0-2D7D-6D4D-A32F-82FBE807C898}" type="parTrans" cxnId="{AD37DB4A-A77A-9A4C-A26C-78FDCCBFDE51}">
      <dgm:prSet/>
      <dgm:spPr/>
      <dgm:t>
        <a:bodyPr/>
        <a:lstStyle/>
        <a:p>
          <a:endParaRPr lang="en-US"/>
        </a:p>
      </dgm:t>
    </dgm:pt>
    <dgm:pt modelId="{B51D1E63-7FEB-BD4A-92D9-183403C80044}" type="sibTrans" cxnId="{AD37DB4A-A77A-9A4C-A26C-78FDCCBFDE51}">
      <dgm:prSet/>
      <dgm:spPr/>
      <dgm:t>
        <a:bodyPr/>
        <a:lstStyle/>
        <a:p>
          <a:endParaRPr lang="en-US"/>
        </a:p>
      </dgm:t>
    </dgm:pt>
    <dgm:pt modelId="{BA21244A-BC00-1542-8F0E-9F0DE4C236C2}" type="pres">
      <dgm:prSet presAssocID="{A59B9E39-1FE7-4E02-A8FA-CA50B118FFD2}" presName="Name0" presStyleCnt="0">
        <dgm:presLayoutVars>
          <dgm:dir/>
          <dgm:animLvl val="lvl"/>
          <dgm:resizeHandles val="exact"/>
        </dgm:presLayoutVars>
      </dgm:prSet>
      <dgm:spPr/>
    </dgm:pt>
    <dgm:pt modelId="{49EAF2B9-255A-3544-A939-230FD469CBDC}" type="pres">
      <dgm:prSet presAssocID="{0C3205E6-4499-4A36-9123-BC262DC35916}" presName="linNode" presStyleCnt="0"/>
      <dgm:spPr/>
    </dgm:pt>
    <dgm:pt modelId="{C2F11FD8-372C-5C4E-866F-CC429F1BC098}" type="pres">
      <dgm:prSet presAssocID="{0C3205E6-4499-4A36-9123-BC262DC35916}" presName="parentText" presStyleLbl="node1" presStyleIdx="0" presStyleCnt="2">
        <dgm:presLayoutVars>
          <dgm:chMax val="1"/>
          <dgm:bulletEnabled val="1"/>
        </dgm:presLayoutVars>
      </dgm:prSet>
      <dgm:spPr/>
    </dgm:pt>
    <dgm:pt modelId="{E47346A7-C896-C946-B723-481C8C55E03A}" type="pres">
      <dgm:prSet presAssocID="{0C3205E6-4499-4A36-9123-BC262DC35916}" presName="descendantText" presStyleLbl="alignAccFollowNode1" presStyleIdx="0" presStyleCnt="2">
        <dgm:presLayoutVars>
          <dgm:bulletEnabled val="1"/>
        </dgm:presLayoutVars>
      </dgm:prSet>
      <dgm:spPr/>
    </dgm:pt>
    <dgm:pt modelId="{F9ADC84C-C3A8-664F-B294-5E836D7AE52C}" type="pres">
      <dgm:prSet presAssocID="{A037E490-32D5-48F9-B0D4-6580E1F6811E}" presName="sp" presStyleCnt="0"/>
      <dgm:spPr/>
    </dgm:pt>
    <dgm:pt modelId="{AADCF609-1DB0-5245-B92C-79C8699DFA11}" type="pres">
      <dgm:prSet presAssocID="{B0F0DECF-6D4D-49D1-BE7A-60C55FB56A7E}" presName="linNode" presStyleCnt="0"/>
      <dgm:spPr/>
    </dgm:pt>
    <dgm:pt modelId="{9948400E-2137-8442-96A6-67B3AC733752}" type="pres">
      <dgm:prSet presAssocID="{B0F0DECF-6D4D-49D1-BE7A-60C55FB56A7E}" presName="parentText" presStyleLbl="node1" presStyleIdx="1" presStyleCnt="2">
        <dgm:presLayoutVars>
          <dgm:chMax val="1"/>
          <dgm:bulletEnabled val="1"/>
        </dgm:presLayoutVars>
      </dgm:prSet>
      <dgm:spPr/>
    </dgm:pt>
    <dgm:pt modelId="{E66C011B-3124-434A-B82C-0E9B25B1288B}" type="pres">
      <dgm:prSet presAssocID="{B0F0DECF-6D4D-49D1-BE7A-60C55FB56A7E}" presName="descendantText" presStyleLbl="alignAccFollowNode1" presStyleIdx="1" presStyleCnt="2">
        <dgm:presLayoutVars>
          <dgm:bulletEnabled val="1"/>
        </dgm:presLayoutVars>
      </dgm:prSet>
      <dgm:spPr/>
    </dgm:pt>
  </dgm:ptLst>
  <dgm:cxnLst>
    <dgm:cxn modelId="{00CB1208-64DA-F540-A631-7AF44A2F2F4A}" type="presOf" srcId="{0C3205E6-4499-4A36-9123-BC262DC35916}" destId="{C2F11FD8-372C-5C4E-866F-CC429F1BC098}" srcOrd="0" destOrd="0" presId="urn:microsoft.com/office/officeart/2005/8/layout/vList5"/>
    <dgm:cxn modelId="{E0FE0118-C014-409C-91C8-8E625481C4AD}" srcId="{A59B9E39-1FE7-4E02-A8FA-CA50B118FFD2}" destId="{0C3205E6-4499-4A36-9123-BC262DC35916}" srcOrd="0" destOrd="0" parTransId="{73C4F9BE-B432-4A70-89F7-94F811536EDE}" sibTransId="{A037E490-32D5-48F9-B0D4-6580E1F6811E}"/>
    <dgm:cxn modelId="{5ACE5429-1630-40F3-BDB1-A0186C1D9492}" srcId="{B0F0DECF-6D4D-49D1-BE7A-60C55FB56A7E}" destId="{16DFC9E4-556D-4BCE-AED8-A27C16643D68}" srcOrd="0" destOrd="0" parTransId="{34C2D552-ACA7-4250-B531-8FCC5B6B563C}" sibTransId="{5CF44692-EA4E-4C9F-8B27-B96FC9B5B039}"/>
    <dgm:cxn modelId="{D3212661-CE18-CE42-9224-53560FC62DAF}" type="presOf" srcId="{16DFC9E4-556D-4BCE-AED8-A27C16643D68}" destId="{E66C011B-3124-434A-B82C-0E9B25B1288B}" srcOrd="0" destOrd="0" presId="urn:microsoft.com/office/officeart/2005/8/layout/vList5"/>
    <dgm:cxn modelId="{5E1D5561-EEBF-1545-B2C2-3064A9F16E5B}" type="presOf" srcId="{B0F0DECF-6D4D-49D1-BE7A-60C55FB56A7E}" destId="{9948400E-2137-8442-96A6-67B3AC733752}" srcOrd="0" destOrd="0" presId="urn:microsoft.com/office/officeart/2005/8/layout/vList5"/>
    <dgm:cxn modelId="{AD37DB4A-A77A-9A4C-A26C-78FDCCBFDE51}" srcId="{0C3205E6-4499-4A36-9123-BC262DC35916}" destId="{60278F33-0722-5049-AABF-53EF265919FC}" srcOrd="0" destOrd="0" parTransId="{E21406A0-2D7D-6D4D-A32F-82FBE807C898}" sibTransId="{B51D1E63-7FEB-BD4A-92D9-183403C80044}"/>
    <dgm:cxn modelId="{9566ADB9-EC16-41CE-A072-F8311E53C99B}" srcId="{A59B9E39-1FE7-4E02-A8FA-CA50B118FFD2}" destId="{B0F0DECF-6D4D-49D1-BE7A-60C55FB56A7E}" srcOrd="1" destOrd="0" parTransId="{5AF33785-02EB-429E-8449-2092D19F79AA}" sibTransId="{AD1CEAEE-7C03-47F9-9783-BB45CA5F9CC1}"/>
    <dgm:cxn modelId="{119CC1C7-CDFB-134B-B682-FCC91C3F92BA}" type="presOf" srcId="{60278F33-0722-5049-AABF-53EF265919FC}" destId="{E47346A7-C896-C946-B723-481C8C55E03A}" srcOrd="0" destOrd="0" presId="urn:microsoft.com/office/officeart/2005/8/layout/vList5"/>
    <dgm:cxn modelId="{077036CA-D9CF-A544-B333-4E613753F030}" type="presOf" srcId="{A59B9E39-1FE7-4E02-A8FA-CA50B118FFD2}" destId="{BA21244A-BC00-1542-8F0E-9F0DE4C236C2}" srcOrd="0" destOrd="0" presId="urn:microsoft.com/office/officeart/2005/8/layout/vList5"/>
    <dgm:cxn modelId="{D8927EF0-6F2F-3547-9B3B-65489A48A676}" type="presParOf" srcId="{BA21244A-BC00-1542-8F0E-9F0DE4C236C2}" destId="{49EAF2B9-255A-3544-A939-230FD469CBDC}" srcOrd="0" destOrd="0" presId="urn:microsoft.com/office/officeart/2005/8/layout/vList5"/>
    <dgm:cxn modelId="{377037C1-CD51-4047-906D-9C43AEFFC9EF}" type="presParOf" srcId="{49EAF2B9-255A-3544-A939-230FD469CBDC}" destId="{C2F11FD8-372C-5C4E-866F-CC429F1BC098}" srcOrd="0" destOrd="0" presId="urn:microsoft.com/office/officeart/2005/8/layout/vList5"/>
    <dgm:cxn modelId="{9D88ED13-BCB0-4F43-8B62-A93AE32E5E40}" type="presParOf" srcId="{49EAF2B9-255A-3544-A939-230FD469CBDC}" destId="{E47346A7-C896-C946-B723-481C8C55E03A}" srcOrd="1" destOrd="0" presId="urn:microsoft.com/office/officeart/2005/8/layout/vList5"/>
    <dgm:cxn modelId="{B5A09A16-AE02-0044-8A66-302A2BC2ECA3}" type="presParOf" srcId="{BA21244A-BC00-1542-8F0E-9F0DE4C236C2}" destId="{F9ADC84C-C3A8-664F-B294-5E836D7AE52C}" srcOrd="1" destOrd="0" presId="urn:microsoft.com/office/officeart/2005/8/layout/vList5"/>
    <dgm:cxn modelId="{3F3532E0-93FF-ED41-8617-69286D135F2D}" type="presParOf" srcId="{BA21244A-BC00-1542-8F0E-9F0DE4C236C2}" destId="{AADCF609-1DB0-5245-B92C-79C8699DFA11}" srcOrd="2" destOrd="0" presId="urn:microsoft.com/office/officeart/2005/8/layout/vList5"/>
    <dgm:cxn modelId="{4638C468-78C1-1743-95FF-D2DC6FD86481}" type="presParOf" srcId="{AADCF609-1DB0-5245-B92C-79C8699DFA11}" destId="{9948400E-2137-8442-96A6-67B3AC733752}" srcOrd="0" destOrd="0" presId="urn:microsoft.com/office/officeart/2005/8/layout/vList5"/>
    <dgm:cxn modelId="{61FE9EE8-0491-1042-BBBD-4F377F71CA4D}" type="presParOf" srcId="{AADCF609-1DB0-5245-B92C-79C8699DFA11}" destId="{E66C011B-3124-434A-B82C-0E9B25B1288B}"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918DE54-98B2-4AFB-972D-6DFEEFC9CB5A}"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9D7E988D-543B-4996-B2C7-4A613E890AE2}">
      <dgm:prSet custT="1"/>
      <dgm:spPr/>
      <dgm:t>
        <a:bodyPr/>
        <a:lstStyle/>
        <a:p>
          <a:endParaRPr lang="en-US" sz="900" dirty="0"/>
        </a:p>
        <a:p>
          <a:r>
            <a:rPr lang="en-US" sz="2300" dirty="0"/>
            <a:t>Through the negative reaction of the man leaving the cave, Plato’s </a:t>
          </a:r>
          <a:r>
            <a:rPr lang="en-US" sz="2300" i="1" dirty="0"/>
            <a:t>Allegory of the Cave</a:t>
          </a:r>
          <a:r>
            <a:rPr lang="en-US" sz="2300" dirty="0"/>
            <a:t> shows that the truth can be painful and that some may even reject it in favor of the reality they are more comfortable with, even if they know it is false.</a:t>
          </a:r>
        </a:p>
      </dgm:t>
    </dgm:pt>
    <dgm:pt modelId="{CACE8710-9E24-489A-A41B-58A955E9438E}" type="parTrans" cxnId="{EF667393-0B6A-4A56-8838-6D30B76EBBC0}">
      <dgm:prSet/>
      <dgm:spPr/>
      <dgm:t>
        <a:bodyPr/>
        <a:lstStyle/>
        <a:p>
          <a:endParaRPr lang="en-US"/>
        </a:p>
      </dgm:t>
    </dgm:pt>
    <dgm:pt modelId="{6935A068-E20D-4ED7-999F-8A78A0963B9D}" type="sibTrans" cxnId="{EF667393-0B6A-4A56-8838-6D30B76EBBC0}">
      <dgm:prSet/>
      <dgm:spPr/>
      <dgm:t>
        <a:bodyPr/>
        <a:lstStyle/>
        <a:p>
          <a:endParaRPr lang="en-US"/>
        </a:p>
      </dgm:t>
    </dgm:pt>
    <dgm:pt modelId="{0EEB5F6A-3F4A-462A-9495-C10D201FC0C3}">
      <dgm:prSet custT="1"/>
      <dgm:spPr/>
      <dgm:t>
        <a:bodyPr/>
        <a:lstStyle/>
        <a:p>
          <a:endParaRPr lang="en-US" sz="1600" i="1" dirty="0"/>
        </a:p>
        <a:p>
          <a:r>
            <a:rPr lang="en-US" sz="2300" i="1" dirty="0"/>
            <a:t>Lysistrata</a:t>
          </a:r>
          <a:r>
            <a:rPr lang="en-US" sz="2300" dirty="0"/>
            <a:t> represents women in a more positive way than </a:t>
          </a:r>
          <a:r>
            <a:rPr lang="en-US" sz="2300" i="1" dirty="0"/>
            <a:t>The Matrix </a:t>
          </a:r>
          <a:r>
            <a:rPr lang="en-US" sz="2300" dirty="0"/>
            <a:t>because the play’s women show autonomy and independence while Trinity merely provides support to the dominant men around her. </a:t>
          </a:r>
        </a:p>
      </dgm:t>
    </dgm:pt>
    <dgm:pt modelId="{2081C9F2-CD5E-43EA-B37D-D50F47901644}" type="parTrans" cxnId="{0E42CF3E-9B3D-49CC-94BA-0CA674CFFC94}">
      <dgm:prSet/>
      <dgm:spPr/>
      <dgm:t>
        <a:bodyPr/>
        <a:lstStyle/>
        <a:p>
          <a:endParaRPr lang="en-US"/>
        </a:p>
      </dgm:t>
    </dgm:pt>
    <dgm:pt modelId="{3D3B36E5-DA23-45E8-9E24-14C29311B80B}" type="sibTrans" cxnId="{0E42CF3E-9B3D-49CC-94BA-0CA674CFFC94}">
      <dgm:prSet/>
      <dgm:spPr/>
      <dgm:t>
        <a:bodyPr/>
        <a:lstStyle/>
        <a:p>
          <a:endParaRPr lang="en-US"/>
        </a:p>
      </dgm:t>
    </dgm:pt>
    <dgm:pt modelId="{3B96BC78-57DB-45C0-AD73-DC8366703A3D}">
      <dgm:prSet custT="1"/>
      <dgm:spPr/>
      <dgm:t>
        <a:bodyPr/>
        <a:lstStyle/>
        <a:p>
          <a:endParaRPr lang="en-US" sz="1400" dirty="0"/>
        </a:p>
        <a:p>
          <a:r>
            <a:rPr lang="en-US" sz="2400" dirty="0"/>
            <a:t>Through the drunken speech of </a:t>
          </a:r>
          <a:r>
            <a:rPr lang="en-US" sz="2400" dirty="0" err="1"/>
            <a:t>Alicibiades</a:t>
          </a:r>
          <a:r>
            <a:rPr lang="en-US" sz="2400" dirty="0"/>
            <a:t>, Plato’s </a:t>
          </a:r>
          <a:r>
            <a:rPr lang="en-US" sz="2400" i="1" dirty="0"/>
            <a:t>Symposium</a:t>
          </a:r>
          <a:r>
            <a:rPr lang="en-US" sz="2400" dirty="0"/>
            <a:t> reveals that Socrates affected not only his students’ minds, but also their hearts; therefore, the dialogue shows us that no intellectual pursuit is strictly rational. </a:t>
          </a:r>
        </a:p>
      </dgm:t>
    </dgm:pt>
    <dgm:pt modelId="{81687EA7-F856-4D29-B59B-4BC743CC5208}" type="parTrans" cxnId="{C8576A7B-CCD5-492F-8C53-6C9B96CF30C6}">
      <dgm:prSet/>
      <dgm:spPr/>
      <dgm:t>
        <a:bodyPr/>
        <a:lstStyle/>
        <a:p>
          <a:endParaRPr lang="en-US"/>
        </a:p>
      </dgm:t>
    </dgm:pt>
    <dgm:pt modelId="{B46F53C0-8949-4D4A-BDB7-82E0B456AB94}" type="sibTrans" cxnId="{C8576A7B-CCD5-492F-8C53-6C9B96CF30C6}">
      <dgm:prSet/>
      <dgm:spPr/>
      <dgm:t>
        <a:bodyPr/>
        <a:lstStyle/>
        <a:p>
          <a:endParaRPr lang="en-US"/>
        </a:p>
      </dgm:t>
    </dgm:pt>
    <dgm:pt modelId="{1DE68A1C-A2FA-C844-87DE-328C26C1DB4C}" type="pres">
      <dgm:prSet presAssocID="{D918DE54-98B2-4AFB-972D-6DFEEFC9CB5A}" presName="vert0" presStyleCnt="0">
        <dgm:presLayoutVars>
          <dgm:dir/>
          <dgm:animOne val="branch"/>
          <dgm:animLvl val="lvl"/>
        </dgm:presLayoutVars>
      </dgm:prSet>
      <dgm:spPr/>
    </dgm:pt>
    <dgm:pt modelId="{0EB9F2BF-F380-7B44-B1E4-393FD0C833BA}" type="pres">
      <dgm:prSet presAssocID="{9D7E988D-543B-4996-B2C7-4A613E890AE2}" presName="thickLine" presStyleLbl="alignNode1" presStyleIdx="0" presStyleCnt="3"/>
      <dgm:spPr/>
    </dgm:pt>
    <dgm:pt modelId="{2E2FB53C-40CC-9746-A163-D9548AD1102D}" type="pres">
      <dgm:prSet presAssocID="{9D7E988D-543B-4996-B2C7-4A613E890AE2}" presName="horz1" presStyleCnt="0"/>
      <dgm:spPr/>
    </dgm:pt>
    <dgm:pt modelId="{6BE68871-E535-7F4F-8319-CC044FF94BDF}" type="pres">
      <dgm:prSet presAssocID="{9D7E988D-543B-4996-B2C7-4A613E890AE2}" presName="tx1" presStyleLbl="revTx" presStyleIdx="0" presStyleCnt="3"/>
      <dgm:spPr/>
    </dgm:pt>
    <dgm:pt modelId="{FE12CDFA-7A33-E446-84AC-24151A74AC82}" type="pres">
      <dgm:prSet presAssocID="{9D7E988D-543B-4996-B2C7-4A613E890AE2}" presName="vert1" presStyleCnt="0"/>
      <dgm:spPr/>
    </dgm:pt>
    <dgm:pt modelId="{898609A3-77A2-4742-9E82-39545D685C1F}" type="pres">
      <dgm:prSet presAssocID="{0EEB5F6A-3F4A-462A-9495-C10D201FC0C3}" presName="thickLine" presStyleLbl="alignNode1" presStyleIdx="1" presStyleCnt="3"/>
      <dgm:spPr/>
    </dgm:pt>
    <dgm:pt modelId="{C7606E4B-0864-A24D-B904-F85F09E2EF85}" type="pres">
      <dgm:prSet presAssocID="{0EEB5F6A-3F4A-462A-9495-C10D201FC0C3}" presName="horz1" presStyleCnt="0"/>
      <dgm:spPr/>
    </dgm:pt>
    <dgm:pt modelId="{3459DE9D-2BBC-1545-8135-1BF0A3311DBE}" type="pres">
      <dgm:prSet presAssocID="{0EEB5F6A-3F4A-462A-9495-C10D201FC0C3}" presName="tx1" presStyleLbl="revTx" presStyleIdx="1" presStyleCnt="3"/>
      <dgm:spPr/>
    </dgm:pt>
    <dgm:pt modelId="{854BBF82-D96E-2D4F-9AA2-21CA4222C54C}" type="pres">
      <dgm:prSet presAssocID="{0EEB5F6A-3F4A-462A-9495-C10D201FC0C3}" presName="vert1" presStyleCnt="0"/>
      <dgm:spPr/>
    </dgm:pt>
    <dgm:pt modelId="{1D38CAA3-8FE7-3744-9C5F-0571E9E0FDE6}" type="pres">
      <dgm:prSet presAssocID="{3B96BC78-57DB-45C0-AD73-DC8366703A3D}" presName="thickLine" presStyleLbl="alignNode1" presStyleIdx="2" presStyleCnt="3"/>
      <dgm:spPr/>
    </dgm:pt>
    <dgm:pt modelId="{BC02CB38-3F7B-F041-9531-084DFE026DD2}" type="pres">
      <dgm:prSet presAssocID="{3B96BC78-57DB-45C0-AD73-DC8366703A3D}" presName="horz1" presStyleCnt="0"/>
      <dgm:spPr/>
    </dgm:pt>
    <dgm:pt modelId="{9E639630-EA94-2A44-ABF9-B21F8895553E}" type="pres">
      <dgm:prSet presAssocID="{3B96BC78-57DB-45C0-AD73-DC8366703A3D}" presName="tx1" presStyleLbl="revTx" presStyleIdx="2" presStyleCnt="3"/>
      <dgm:spPr/>
    </dgm:pt>
    <dgm:pt modelId="{40E44420-C20A-474D-B806-2065F2820FEF}" type="pres">
      <dgm:prSet presAssocID="{3B96BC78-57DB-45C0-AD73-DC8366703A3D}" presName="vert1" presStyleCnt="0"/>
      <dgm:spPr/>
    </dgm:pt>
  </dgm:ptLst>
  <dgm:cxnLst>
    <dgm:cxn modelId="{BF49CF0B-33B4-7043-A2F8-EC88DD069ADE}" type="presOf" srcId="{D918DE54-98B2-4AFB-972D-6DFEEFC9CB5A}" destId="{1DE68A1C-A2FA-C844-87DE-328C26C1DB4C}" srcOrd="0" destOrd="0" presId="urn:microsoft.com/office/officeart/2008/layout/LinedList"/>
    <dgm:cxn modelId="{C81B2D29-B3BC-554E-997E-B40BD8F614CF}" type="presOf" srcId="{0EEB5F6A-3F4A-462A-9495-C10D201FC0C3}" destId="{3459DE9D-2BBC-1545-8135-1BF0A3311DBE}" srcOrd="0" destOrd="0" presId="urn:microsoft.com/office/officeart/2008/layout/LinedList"/>
    <dgm:cxn modelId="{0E42CF3E-9B3D-49CC-94BA-0CA674CFFC94}" srcId="{D918DE54-98B2-4AFB-972D-6DFEEFC9CB5A}" destId="{0EEB5F6A-3F4A-462A-9495-C10D201FC0C3}" srcOrd="1" destOrd="0" parTransId="{2081C9F2-CD5E-43EA-B37D-D50F47901644}" sibTransId="{3D3B36E5-DA23-45E8-9E24-14C29311B80B}"/>
    <dgm:cxn modelId="{C8576A7B-CCD5-492F-8C53-6C9B96CF30C6}" srcId="{D918DE54-98B2-4AFB-972D-6DFEEFC9CB5A}" destId="{3B96BC78-57DB-45C0-AD73-DC8366703A3D}" srcOrd="2" destOrd="0" parTransId="{81687EA7-F856-4D29-B59B-4BC743CC5208}" sibTransId="{B46F53C0-8949-4D4A-BDB7-82E0B456AB94}"/>
    <dgm:cxn modelId="{EF667393-0B6A-4A56-8838-6D30B76EBBC0}" srcId="{D918DE54-98B2-4AFB-972D-6DFEEFC9CB5A}" destId="{9D7E988D-543B-4996-B2C7-4A613E890AE2}" srcOrd="0" destOrd="0" parTransId="{CACE8710-9E24-489A-A41B-58A955E9438E}" sibTransId="{6935A068-E20D-4ED7-999F-8A78A0963B9D}"/>
    <dgm:cxn modelId="{FD1A24BE-06E5-9B40-B7B7-C7AF393CE3FA}" type="presOf" srcId="{9D7E988D-543B-4996-B2C7-4A613E890AE2}" destId="{6BE68871-E535-7F4F-8319-CC044FF94BDF}" srcOrd="0" destOrd="0" presId="urn:microsoft.com/office/officeart/2008/layout/LinedList"/>
    <dgm:cxn modelId="{93339CF5-0DE8-BC44-B26A-FA2D39A3E50B}" type="presOf" srcId="{3B96BC78-57DB-45C0-AD73-DC8366703A3D}" destId="{9E639630-EA94-2A44-ABF9-B21F8895553E}" srcOrd="0" destOrd="0" presId="urn:microsoft.com/office/officeart/2008/layout/LinedList"/>
    <dgm:cxn modelId="{E6C4A88F-0826-A04C-BD3E-BE941F97C1F8}" type="presParOf" srcId="{1DE68A1C-A2FA-C844-87DE-328C26C1DB4C}" destId="{0EB9F2BF-F380-7B44-B1E4-393FD0C833BA}" srcOrd="0" destOrd="0" presId="urn:microsoft.com/office/officeart/2008/layout/LinedList"/>
    <dgm:cxn modelId="{1663E93C-69FA-4745-9D16-E1BB5B2CCE32}" type="presParOf" srcId="{1DE68A1C-A2FA-C844-87DE-328C26C1DB4C}" destId="{2E2FB53C-40CC-9746-A163-D9548AD1102D}" srcOrd="1" destOrd="0" presId="urn:microsoft.com/office/officeart/2008/layout/LinedList"/>
    <dgm:cxn modelId="{E160B7B9-F3AE-3147-AB62-1BD73CA4C33A}" type="presParOf" srcId="{2E2FB53C-40CC-9746-A163-D9548AD1102D}" destId="{6BE68871-E535-7F4F-8319-CC044FF94BDF}" srcOrd="0" destOrd="0" presId="urn:microsoft.com/office/officeart/2008/layout/LinedList"/>
    <dgm:cxn modelId="{61069926-A54F-024A-8A59-8C7BE0727D1E}" type="presParOf" srcId="{2E2FB53C-40CC-9746-A163-D9548AD1102D}" destId="{FE12CDFA-7A33-E446-84AC-24151A74AC82}" srcOrd="1" destOrd="0" presId="urn:microsoft.com/office/officeart/2008/layout/LinedList"/>
    <dgm:cxn modelId="{F1F80CDD-4D80-764B-8409-AC8700C66F9E}" type="presParOf" srcId="{1DE68A1C-A2FA-C844-87DE-328C26C1DB4C}" destId="{898609A3-77A2-4742-9E82-39545D685C1F}" srcOrd="2" destOrd="0" presId="urn:microsoft.com/office/officeart/2008/layout/LinedList"/>
    <dgm:cxn modelId="{14D88D1A-EC96-2741-A88D-BDC9F8B1E26F}" type="presParOf" srcId="{1DE68A1C-A2FA-C844-87DE-328C26C1DB4C}" destId="{C7606E4B-0864-A24D-B904-F85F09E2EF85}" srcOrd="3" destOrd="0" presId="urn:microsoft.com/office/officeart/2008/layout/LinedList"/>
    <dgm:cxn modelId="{DA206DA0-5EAD-0243-B6F8-AAB5E729EF8D}" type="presParOf" srcId="{C7606E4B-0864-A24D-B904-F85F09E2EF85}" destId="{3459DE9D-2BBC-1545-8135-1BF0A3311DBE}" srcOrd="0" destOrd="0" presId="urn:microsoft.com/office/officeart/2008/layout/LinedList"/>
    <dgm:cxn modelId="{9B181A88-3608-A44E-8701-80BB8C4A8214}" type="presParOf" srcId="{C7606E4B-0864-A24D-B904-F85F09E2EF85}" destId="{854BBF82-D96E-2D4F-9AA2-21CA4222C54C}" srcOrd="1" destOrd="0" presId="urn:microsoft.com/office/officeart/2008/layout/LinedList"/>
    <dgm:cxn modelId="{7F8240C8-5B6B-F14A-8DFD-1FB0A551B569}" type="presParOf" srcId="{1DE68A1C-A2FA-C844-87DE-328C26C1DB4C}" destId="{1D38CAA3-8FE7-3744-9C5F-0571E9E0FDE6}" srcOrd="4" destOrd="0" presId="urn:microsoft.com/office/officeart/2008/layout/LinedList"/>
    <dgm:cxn modelId="{B5FACFC5-C789-CF49-AA98-AA258F762582}" type="presParOf" srcId="{1DE68A1C-A2FA-C844-87DE-328C26C1DB4C}" destId="{BC02CB38-3F7B-F041-9531-084DFE026DD2}" srcOrd="5" destOrd="0" presId="urn:microsoft.com/office/officeart/2008/layout/LinedList"/>
    <dgm:cxn modelId="{BEB87A06-C1A6-D14C-8133-6B80532D70B1}" type="presParOf" srcId="{BC02CB38-3F7B-F041-9531-084DFE026DD2}" destId="{9E639630-EA94-2A44-ABF9-B21F8895553E}" srcOrd="0" destOrd="0" presId="urn:microsoft.com/office/officeart/2008/layout/LinedList"/>
    <dgm:cxn modelId="{E95573BF-FB46-E34E-84AC-1031BED2410D}" type="presParOf" srcId="{BC02CB38-3F7B-F041-9531-084DFE026DD2}" destId="{40E44420-C20A-474D-B806-2065F2820FEF}"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7346A7-C896-C946-B723-481C8C55E03A}">
      <dsp:nvSpPr>
        <dsp:cNvPr id="0" name=""/>
        <dsp:cNvSpPr/>
      </dsp:nvSpPr>
      <dsp:spPr>
        <a:xfrm rot="5400000">
          <a:off x="3520024" y="-797193"/>
          <a:ext cx="2204789" cy="4350512"/>
        </a:xfrm>
        <a:prstGeom prst="round2Same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53340" rIns="106680" bIns="5334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t>The thesis “Medea was written by Euripides” cannot be disputed.</a:t>
          </a:r>
        </a:p>
      </dsp:txBody>
      <dsp:txXfrm rot="-5400000">
        <a:off x="2447163" y="383297"/>
        <a:ext cx="4242883" cy="1989531"/>
      </dsp:txXfrm>
    </dsp:sp>
    <dsp:sp modelId="{C2F11FD8-372C-5C4E-866F-CC429F1BC098}">
      <dsp:nvSpPr>
        <dsp:cNvPr id="0" name=""/>
        <dsp:cNvSpPr/>
      </dsp:nvSpPr>
      <dsp:spPr>
        <a:xfrm>
          <a:off x="0" y="68"/>
          <a:ext cx="2447163" cy="2755987"/>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Do not just </a:t>
          </a:r>
          <a:r>
            <a:rPr lang="en-US" sz="2600" b="1" kern="1200" dirty="0"/>
            <a:t>state a fact- </a:t>
          </a:r>
          <a:r>
            <a:rPr lang="en-US" sz="2600" kern="1200" dirty="0"/>
            <a:t>remember, your thesis must be able to be argued against!</a:t>
          </a:r>
        </a:p>
      </dsp:txBody>
      <dsp:txXfrm>
        <a:off x="119461" y="119529"/>
        <a:ext cx="2208241" cy="2517065"/>
      </dsp:txXfrm>
    </dsp:sp>
    <dsp:sp modelId="{E66C011B-3124-434A-B82C-0E9B25B1288B}">
      <dsp:nvSpPr>
        <dsp:cNvPr id="0" name=""/>
        <dsp:cNvSpPr/>
      </dsp:nvSpPr>
      <dsp:spPr>
        <a:xfrm rot="5400000">
          <a:off x="3520024" y="2096593"/>
          <a:ext cx="2204789" cy="4350512"/>
        </a:xfrm>
        <a:prstGeom prst="round2SameRect">
          <a:avLst/>
        </a:prstGeom>
        <a:solidFill>
          <a:schemeClr val="accent2">
            <a:tint val="40000"/>
            <a:alpha val="90000"/>
            <a:hueOff val="-1702195"/>
            <a:satOff val="-8186"/>
            <a:lumOff val="-676"/>
            <a:alphaOff val="0"/>
          </a:schemeClr>
        </a:solidFill>
        <a:ln w="15875" cap="flat" cmpd="sng" algn="ctr">
          <a:solidFill>
            <a:schemeClr val="accent2">
              <a:tint val="40000"/>
              <a:alpha val="90000"/>
              <a:hueOff val="-1702195"/>
              <a:satOff val="-8186"/>
              <a:lumOff val="-67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53340" rIns="106680" bIns="5334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t>While some might think Medea is a bad person and others that she is good, really she’s a little bit of both.</a:t>
          </a:r>
        </a:p>
      </dsp:txBody>
      <dsp:txXfrm rot="-5400000">
        <a:off x="2447163" y="3277084"/>
        <a:ext cx="4242883" cy="1989531"/>
      </dsp:txXfrm>
    </dsp:sp>
    <dsp:sp modelId="{9948400E-2137-8442-96A6-67B3AC733752}">
      <dsp:nvSpPr>
        <dsp:cNvPr id="0" name=""/>
        <dsp:cNvSpPr/>
      </dsp:nvSpPr>
      <dsp:spPr>
        <a:xfrm>
          <a:off x="0" y="2893855"/>
          <a:ext cx="2447163" cy="2755987"/>
        </a:xfrm>
        <a:prstGeom prst="roundRect">
          <a:avLst/>
        </a:prstGeom>
        <a:solidFill>
          <a:schemeClr val="accent2">
            <a:hueOff val="-1502167"/>
            <a:satOff val="-9757"/>
            <a:lumOff val="-215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Do not be </a:t>
          </a:r>
          <a:r>
            <a:rPr lang="en-US" sz="2600" b="1" kern="1200" dirty="0"/>
            <a:t>wishy-washy</a:t>
          </a:r>
          <a:r>
            <a:rPr lang="en-US" sz="2600" kern="1200" dirty="0"/>
            <a:t>! The following thesis does not offer a clear argument. </a:t>
          </a:r>
        </a:p>
      </dsp:txBody>
      <dsp:txXfrm>
        <a:off x="119461" y="3013316"/>
        <a:ext cx="2208241" cy="25170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B9F2BF-F380-7B44-B1E4-393FD0C833BA}">
      <dsp:nvSpPr>
        <dsp:cNvPr id="0" name=""/>
        <dsp:cNvSpPr/>
      </dsp:nvSpPr>
      <dsp:spPr>
        <a:xfrm>
          <a:off x="0" y="2758"/>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E68871-E535-7F4F-8319-CC044FF94BDF}">
      <dsp:nvSpPr>
        <dsp:cNvPr id="0" name=""/>
        <dsp:cNvSpPr/>
      </dsp:nvSpPr>
      <dsp:spPr>
        <a:xfrm>
          <a:off x="0" y="2758"/>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400050">
            <a:lnSpc>
              <a:spcPct val="90000"/>
            </a:lnSpc>
            <a:spcBef>
              <a:spcPct val="0"/>
            </a:spcBef>
            <a:spcAft>
              <a:spcPct val="35000"/>
            </a:spcAft>
            <a:buNone/>
          </a:pPr>
          <a:endParaRPr lang="en-US" sz="900" kern="1200" dirty="0"/>
        </a:p>
        <a:p>
          <a:pPr marL="0" lvl="0" indent="0" algn="l" defTabSz="400050">
            <a:lnSpc>
              <a:spcPct val="90000"/>
            </a:lnSpc>
            <a:spcBef>
              <a:spcPct val="0"/>
            </a:spcBef>
            <a:spcAft>
              <a:spcPct val="35000"/>
            </a:spcAft>
            <a:buNone/>
          </a:pPr>
          <a:r>
            <a:rPr lang="en-US" sz="2300" kern="1200" dirty="0"/>
            <a:t>Through the negative reaction of the man leaving the cave, Plato’s </a:t>
          </a:r>
          <a:r>
            <a:rPr lang="en-US" sz="2300" i="1" kern="1200" dirty="0"/>
            <a:t>Allegory of the Cave</a:t>
          </a:r>
          <a:r>
            <a:rPr lang="en-US" sz="2300" kern="1200" dirty="0"/>
            <a:t> shows that the truth can be painful and that some may even reject it in favor of the reality they are more comfortable with, even if they know it is false.</a:t>
          </a:r>
        </a:p>
      </dsp:txBody>
      <dsp:txXfrm>
        <a:off x="0" y="2758"/>
        <a:ext cx="6797675" cy="1881464"/>
      </dsp:txXfrm>
    </dsp:sp>
    <dsp:sp modelId="{898609A3-77A2-4742-9E82-39545D685C1F}">
      <dsp:nvSpPr>
        <dsp:cNvPr id="0" name=""/>
        <dsp:cNvSpPr/>
      </dsp:nvSpPr>
      <dsp:spPr>
        <a:xfrm>
          <a:off x="0" y="1884223"/>
          <a:ext cx="6797675" cy="0"/>
        </a:xfrm>
        <a:prstGeom prst="line">
          <a:avLst/>
        </a:prstGeom>
        <a:solidFill>
          <a:schemeClr val="accent2">
            <a:hueOff val="-751084"/>
            <a:satOff val="-4879"/>
            <a:lumOff val="-1078"/>
            <a:alphaOff val="0"/>
          </a:schemeClr>
        </a:solidFill>
        <a:ln w="15875" cap="flat" cmpd="sng" algn="ctr">
          <a:solidFill>
            <a:schemeClr val="accent2">
              <a:hueOff val="-751084"/>
              <a:satOff val="-4879"/>
              <a:lumOff val="-107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59DE9D-2BBC-1545-8135-1BF0A3311DBE}">
      <dsp:nvSpPr>
        <dsp:cNvPr id="0" name=""/>
        <dsp:cNvSpPr/>
      </dsp:nvSpPr>
      <dsp:spPr>
        <a:xfrm>
          <a:off x="0" y="1884223"/>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endParaRPr lang="en-US" sz="1600" i="1" kern="1200" dirty="0"/>
        </a:p>
        <a:p>
          <a:pPr marL="0" lvl="0" indent="0" algn="l" defTabSz="711200">
            <a:lnSpc>
              <a:spcPct val="90000"/>
            </a:lnSpc>
            <a:spcBef>
              <a:spcPct val="0"/>
            </a:spcBef>
            <a:spcAft>
              <a:spcPct val="35000"/>
            </a:spcAft>
            <a:buNone/>
          </a:pPr>
          <a:r>
            <a:rPr lang="en-US" sz="2300" i="1" kern="1200" dirty="0"/>
            <a:t>Lysistrata</a:t>
          </a:r>
          <a:r>
            <a:rPr lang="en-US" sz="2300" kern="1200" dirty="0"/>
            <a:t> represents women in a more positive way than </a:t>
          </a:r>
          <a:r>
            <a:rPr lang="en-US" sz="2300" i="1" kern="1200" dirty="0"/>
            <a:t>The Matrix </a:t>
          </a:r>
          <a:r>
            <a:rPr lang="en-US" sz="2300" kern="1200" dirty="0"/>
            <a:t>because the play’s women show autonomy and independence while Trinity merely provides support to the dominant men around her. </a:t>
          </a:r>
        </a:p>
      </dsp:txBody>
      <dsp:txXfrm>
        <a:off x="0" y="1884223"/>
        <a:ext cx="6797675" cy="1881464"/>
      </dsp:txXfrm>
    </dsp:sp>
    <dsp:sp modelId="{1D38CAA3-8FE7-3744-9C5F-0571E9E0FDE6}">
      <dsp:nvSpPr>
        <dsp:cNvPr id="0" name=""/>
        <dsp:cNvSpPr/>
      </dsp:nvSpPr>
      <dsp:spPr>
        <a:xfrm>
          <a:off x="0" y="3765688"/>
          <a:ext cx="6797675" cy="0"/>
        </a:xfrm>
        <a:prstGeom prst="line">
          <a:avLst/>
        </a:prstGeom>
        <a:solidFill>
          <a:schemeClr val="accent2">
            <a:hueOff val="-1502167"/>
            <a:satOff val="-9757"/>
            <a:lumOff val="-2156"/>
            <a:alphaOff val="0"/>
          </a:schemeClr>
        </a:solidFill>
        <a:ln w="15875" cap="flat" cmpd="sng" algn="ctr">
          <a:solidFill>
            <a:schemeClr val="accent2">
              <a:hueOff val="-1502167"/>
              <a:satOff val="-9757"/>
              <a:lumOff val="-215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639630-EA94-2A44-ABF9-B21F8895553E}">
      <dsp:nvSpPr>
        <dsp:cNvPr id="0" name=""/>
        <dsp:cNvSpPr/>
      </dsp:nvSpPr>
      <dsp:spPr>
        <a:xfrm>
          <a:off x="0" y="3765688"/>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endParaRPr lang="en-US" sz="1400" kern="1200" dirty="0"/>
        </a:p>
        <a:p>
          <a:pPr marL="0" lvl="0" indent="0" algn="l" defTabSz="622300">
            <a:lnSpc>
              <a:spcPct val="90000"/>
            </a:lnSpc>
            <a:spcBef>
              <a:spcPct val="0"/>
            </a:spcBef>
            <a:spcAft>
              <a:spcPct val="35000"/>
            </a:spcAft>
            <a:buNone/>
          </a:pPr>
          <a:r>
            <a:rPr lang="en-US" sz="2400" kern="1200" dirty="0"/>
            <a:t>Through the drunken speech of </a:t>
          </a:r>
          <a:r>
            <a:rPr lang="en-US" sz="2400" kern="1200" dirty="0" err="1"/>
            <a:t>Alicibiades</a:t>
          </a:r>
          <a:r>
            <a:rPr lang="en-US" sz="2400" kern="1200" dirty="0"/>
            <a:t>, Plato’s </a:t>
          </a:r>
          <a:r>
            <a:rPr lang="en-US" sz="2400" i="1" kern="1200" dirty="0"/>
            <a:t>Symposium</a:t>
          </a:r>
          <a:r>
            <a:rPr lang="en-US" sz="2400" kern="1200" dirty="0"/>
            <a:t> reveals that Socrates affected not only his students’ minds, but also their hearts; therefore, the dialogue shows us that no intellectual pursuit is strictly rational. </a:t>
          </a:r>
        </a:p>
      </dsp:txBody>
      <dsp:txXfrm>
        <a:off x="0" y="3765688"/>
        <a:ext cx="6797675" cy="188146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A84947-55E6-E14C-ABC9-2F9918FFE9A2}"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F16A14-1DF3-494F-B091-5CA6FA2B1783}" type="slidenum">
              <a:rPr lang="en-US" smtClean="0"/>
              <a:t>‹#›</a:t>
            </a:fld>
            <a:endParaRPr lang="en-US"/>
          </a:p>
        </p:txBody>
      </p:sp>
    </p:spTree>
    <p:extLst>
      <p:ext uri="{BB962C8B-B14F-4D97-AF65-F5344CB8AC3E}">
        <p14:creationId xmlns:p14="http://schemas.microsoft.com/office/powerpoint/2010/main" val="2618064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0F16A14-1DF3-494F-B091-5CA6FA2B1783}" type="slidenum">
              <a:rPr lang="en-US" smtClean="0"/>
              <a:t>1</a:t>
            </a:fld>
            <a:endParaRPr lang="en-US"/>
          </a:p>
        </p:txBody>
      </p:sp>
    </p:spTree>
    <p:extLst>
      <p:ext uri="{BB962C8B-B14F-4D97-AF65-F5344CB8AC3E}">
        <p14:creationId xmlns:p14="http://schemas.microsoft.com/office/powerpoint/2010/main" val="1881082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Courtesy of The Writing Center, University of North Carolina at Chapel Hill </a:t>
            </a:r>
          </a:p>
        </p:txBody>
      </p:sp>
      <p:sp>
        <p:nvSpPr>
          <p:cNvPr id="4" name="Slide Number Placeholder 3"/>
          <p:cNvSpPr>
            <a:spLocks noGrp="1"/>
          </p:cNvSpPr>
          <p:nvPr>
            <p:ph type="sldNum" sz="quarter" idx="5"/>
          </p:nvPr>
        </p:nvSpPr>
        <p:spPr/>
        <p:txBody>
          <a:bodyPr/>
          <a:lstStyle/>
          <a:p>
            <a:fld id="{20F16A14-1DF3-494F-B091-5CA6FA2B1783}" type="slidenum">
              <a:rPr lang="en-US" smtClean="0"/>
              <a:t>8</a:t>
            </a:fld>
            <a:endParaRPr lang="en-US"/>
          </a:p>
        </p:txBody>
      </p:sp>
    </p:spTree>
    <p:extLst>
      <p:ext uri="{BB962C8B-B14F-4D97-AF65-F5344CB8AC3E}">
        <p14:creationId xmlns:p14="http://schemas.microsoft.com/office/powerpoint/2010/main" val="20007338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Courtesy of The Writing Center, University of North Carolina at Chapel Hill </a:t>
            </a:r>
          </a:p>
        </p:txBody>
      </p:sp>
      <p:sp>
        <p:nvSpPr>
          <p:cNvPr id="4" name="Slide Number Placeholder 3"/>
          <p:cNvSpPr>
            <a:spLocks noGrp="1"/>
          </p:cNvSpPr>
          <p:nvPr>
            <p:ph type="sldNum" sz="quarter" idx="5"/>
          </p:nvPr>
        </p:nvSpPr>
        <p:spPr/>
        <p:txBody>
          <a:bodyPr/>
          <a:lstStyle/>
          <a:p>
            <a:fld id="{20F16A14-1DF3-494F-B091-5CA6FA2B1783}" type="slidenum">
              <a:rPr lang="en-US" smtClean="0"/>
              <a:t>9</a:t>
            </a:fld>
            <a:endParaRPr lang="en-US"/>
          </a:p>
        </p:txBody>
      </p:sp>
    </p:spTree>
    <p:extLst>
      <p:ext uri="{BB962C8B-B14F-4D97-AF65-F5344CB8AC3E}">
        <p14:creationId xmlns:p14="http://schemas.microsoft.com/office/powerpoint/2010/main" val="1977694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10/20/2023</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49845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10/20/2023</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0961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10/20/2023</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841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10/20/2023</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7211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10/20/2023</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77274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10/20/2023</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95893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10/20/2023</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94725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10/20/2023</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742284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10/20/2023</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1783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10/20/2023</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51710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10/20/2023</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42390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10/20/2023</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7575627"/>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5" r:id="rId6"/>
    <p:sldLayoutId id="2147483780" r:id="rId7"/>
    <p:sldLayoutId id="2147483781" r:id="rId8"/>
    <p:sldLayoutId id="2147483782" r:id="rId9"/>
    <p:sldLayoutId id="2147483784" r:id="rId10"/>
    <p:sldLayoutId id="2147483783" r:id="rId11"/>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1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1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1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1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microsoft.com/office/2007/relationships/media" Target="../media/media5.m4a"/><Relationship Id="rId1" Type="http://schemas.openxmlformats.org/officeDocument/2006/relationships/audio" Target="NULL" TargetMode="Externa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hyperlink" Target="https://www.ursinus.edu/offices/center-for-writing-and-speaking/" TargetMode="Externa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person writing on a tablet&#10;&#10;Description automatically generated with low confidence">
            <a:extLst>
              <a:ext uri="{FF2B5EF4-FFF2-40B4-BE49-F238E27FC236}">
                <a16:creationId xmlns:a16="http://schemas.microsoft.com/office/drawing/2014/main" id="{9972F869-6B92-8699-7BD7-21D75BA0B746}"/>
              </a:ext>
            </a:extLst>
          </p:cNvPr>
          <p:cNvPicPr>
            <a:picLocks noChangeAspect="1"/>
          </p:cNvPicPr>
          <p:nvPr/>
        </p:nvPicPr>
        <p:blipFill rotWithShape="1">
          <a:blip r:embed="rId5"/>
          <a:srcRect t="7865" b="7865"/>
          <a:stretch/>
        </p:blipFill>
        <p:spPr>
          <a:xfrm>
            <a:off x="20" y="10"/>
            <a:ext cx="12191980" cy="6857990"/>
          </a:xfrm>
          <a:prstGeom prst="rect">
            <a:avLst/>
          </a:prstGeom>
        </p:spPr>
      </p:pic>
      <p:sp>
        <p:nvSpPr>
          <p:cNvPr id="65" name="Rectangle 64">
            <a:extLst>
              <a:ext uri="{FF2B5EF4-FFF2-40B4-BE49-F238E27FC236}">
                <a16:creationId xmlns:a16="http://schemas.microsoft.com/office/drawing/2014/main" id="{7319A1DD-F557-4EC6-8A8C-F7617B4CD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118982"/>
            <a:ext cx="7537704" cy="2462668"/>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EC99CC-9488-09F5-C361-73BBD10FC557}"/>
              </a:ext>
            </a:extLst>
          </p:cNvPr>
          <p:cNvSpPr>
            <a:spLocks noGrp="1"/>
          </p:cNvSpPr>
          <p:nvPr>
            <p:ph type="ctrTitle"/>
          </p:nvPr>
        </p:nvSpPr>
        <p:spPr>
          <a:xfrm>
            <a:off x="735791" y="3331444"/>
            <a:ext cx="6470692" cy="1229306"/>
          </a:xfrm>
        </p:spPr>
        <p:txBody>
          <a:bodyPr>
            <a:normAutofit/>
          </a:bodyPr>
          <a:lstStyle/>
          <a:p>
            <a:r>
              <a:rPr lang="en-US" sz="3800" dirty="0">
                <a:solidFill>
                  <a:schemeClr val="tx1"/>
                </a:solidFill>
              </a:rPr>
              <a:t>Thesis Statements: What They Are and What to Avoid </a:t>
            </a:r>
          </a:p>
        </p:txBody>
      </p:sp>
      <p:sp>
        <p:nvSpPr>
          <p:cNvPr id="3" name="Subtitle 2">
            <a:extLst>
              <a:ext uri="{FF2B5EF4-FFF2-40B4-BE49-F238E27FC236}">
                <a16:creationId xmlns:a16="http://schemas.microsoft.com/office/drawing/2014/main" id="{9467D0A5-10FB-2FF1-B260-A182EA91EF1C}"/>
              </a:ext>
            </a:extLst>
          </p:cNvPr>
          <p:cNvSpPr>
            <a:spLocks noGrp="1"/>
          </p:cNvSpPr>
          <p:nvPr>
            <p:ph type="subTitle" idx="1"/>
          </p:nvPr>
        </p:nvSpPr>
        <p:spPr>
          <a:xfrm>
            <a:off x="735791" y="4735799"/>
            <a:ext cx="6470693" cy="605256"/>
          </a:xfrm>
        </p:spPr>
        <p:txBody>
          <a:bodyPr>
            <a:normAutofit/>
          </a:bodyPr>
          <a:lstStyle/>
          <a:p>
            <a:pPr>
              <a:lnSpc>
                <a:spcPct val="100000"/>
              </a:lnSpc>
            </a:pPr>
            <a:r>
              <a:rPr lang="en-US" sz="1500" i="1" cap="none" dirty="0"/>
              <a:t>To hear audio explanations of this material, click the speaker icon in the lower right-hand corner of each slide. </a:t>
            </a:r>
          </a:p>
          <a:p>
            <a:pPr>
              <a:lnSpc>
                <a:spcPct val="100000"/>
              </a:lnSpc>
            </a:pPr>
            <a:endParaRPr lang="en-US" sz="1500" i="1" dirty="0"/>
          </a:p>
        </p:txBody>
      </p:sp>
      <p:cxnSp>
        <p:nvCxnSpPr>
          <p:cNvPr id="67" name="!!Straight Connector">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2429" y="4641183"/>
            <a:ext cx="6309360" cy="0"/>
          </a:xfrm>
          <a:prstGeom prst="line">
            <a:avLst/>
          </a:prstGeom>
          <a:ln w="12700">
            <a:solidFill>
              <a:schemeClr val="tx1">
                <a:lumMod val="75000"/>
                <a:lumOff val="25000"/>
                <a:alpha val="90000"/>
              </a:schemeClr>
            </a:solidFill>
          </a:ln>
        </p:spPr>
        <p:style>
          <a:lnRef idx="1">
            <a:schemeClr val="accent1"/>
          </a:lnRef>
          <a:fillRef idx="0">
            <a:schemeClr val="accent1"/>
          </a:fillRef>
          <a:effectRef idx="0">
            <a:schemeClr val="accent1"/>
          </a:effectRef>
          <a:fontRef idx="minor">
            <a:schemeClr val="tx1"/>
          </a:fontRef>
        </p:style>
      </p:cxnSp>
      <p:sp>
        <p:nvSpPr>
          <p:cNvPr id="69" name="Rectangle 68">
            <a:extLst>
              <a:ext uri="{FF2B5EF4-FFF2-40B4-BE49-F238E27FC236}">
                <a16:creationId xmlns:a16="http://schemas.microsoft.com/office/drawing/2014/main" id="{C390A367-0330-4E03-9D5F-40308A7975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10" name="Picture 9" descr="Text&#10;&#10;Description automatically generated with medium confidence">
            <a:extLst>
              <a:ext uri="{FF2B5EF4-FFF2-40B4-BE49-F238E27FC236}">
                <a16:creationId xmlns:a16="http://schemas.microsoft.com/office/drawing/2014/main" id="{F00EB5F3-742A-CE0B-557B-B4F4BC83171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1316" y="88239"/>
            <a:ext cx="2222500" cy="393700"/>
          </a:xfrm>
          <a:prstGeom prst="rect">
            <a:avLst/>
          </a:prstGeom>
        </p:spPr>
      </p:pic>
      <p:sp>
        <p:nvSpPr>
          <p:cNvPr id="22" name="TextBox 21">
            <a:extLst>
              <a:ext uri="{FF2B5EF4-FFF2-40B4-BE49-F238E27FC236}">
                <a16:creationId xmlns:a16="http://schemas.microsoft.com/office/drawing/2014/main" id="{E28C326D-CE02-B435-3283-8006EFC501DF}"/>
              </a:ext>
            </a:extLst>
          </p:cNvPr>
          <p:cNvSpPr txBox="1"/>
          <p:nvPr/>
        </p:nvSpPr>
        <p:spPr>
          <a:xfrm>
            <a:off x="368177" y="436967"/>
            <a:ext cx="2196935" cy="646331"/>
          </a:xfrm>
          <a:prstGeom prst="rect">
            <a:avLst/>
          </a:prstGeom>
          <a:noFill/>
        </p:spPr>
        <p:txBody>
          <a:bodyPr wrap="square" rtlCol="0">
            <a:spAutoFit/>
          </a:bodyPr>
          <a:lstStyle/>
          <a:p>
            <a:pPr algn="ctr"/>
            <a:r>
              <a:rPr lang="en-US" dirty="0">
                <a:latin typeface="Book Antiqua" panose="02040602050305030304" pitchFamily="18" charset="0"/>
                <a:cs typeface="Times New Roman" panose="02020603050405020304" pitchFamily="18" charset="0"/>
              </a:rPr>
              <a:t>Center for Writing and Speaking</a:t>
            </a:r>
          </a:p>
        </p:txBody>
      </p:sp>
      <p:pic>
        <p:nvPicPr>
          <p:cNvPr id="23" name="Recorded Sound">
            <a:hlinkClick r:id="" action="ppaction://media"/>
            <a:extLst>
              <a:ext uri="{FF2B5EF4-FFF2-40B4-BE49-F238E27FC236}">
                <a16:creationId xmlns:a16="http://schemas.microsoft.com/office/drawing/2014/main" id="{F10C4C22-47EB-B8F1-C1A8-19990F1530B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72801" y="5484354"/>
            <a:ext cx="812800" cy="812800"/>
          </a:xfrm>
          <a:prstGeom prst="rect">
            <a:avLst/>
          </a:prstGeom>
        </p:spPr>
      </p:pic>
    </p:spTree>
    <p:extLst>
      <p:ext uri="{BB962C8B-B14F-4D97-AF65-F5344CB8AC3E}">
        <p14:creationId xmlns:p14="http://schemas.microsoft.com/office/powerpoint/2010/main" val="146172527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781" fill="hold"/>
                                        <p:tgtEl>
                                          <p:spTgt spid="23"/>
                                        </p:tgtEl>
                                      </p:cBhvr>
                                    </p:cmd>
                                  </p:childTnLst>
                                </p:cTn>
                              </p:par>
                            </p:childTnLst>
                          </p:cTn>
                        </p:par>
                      </p:childTnLst>
                    </p:cTn>
                  </p:par>
                </p:childTnLst>
              </p:cTn>
              <p:nextCondLst>
                <p:cond evt="onClick" delay="0">
                  <p:tgtEl>
                    <p:spTgt spid="23"/>
                  </p:tgtEl>
                </p:cond>
              </p:nextCondLst>
            </p:seq>
            <p:audio>
              <p:cMediaNode vol="80000">
                <p:cTn id="7" fill="hold" display="0">
                  <p:stCondLst>
                    <p:cond delay="indefinite"/>
                  </p:stCondLst>
                  <p:endCondLst>
                    <p:cond evt="onStopAudio" delay="0">
                      <p:tgtEl>
                        <p:sldTgt/>
                      </p:tgtEl>
                    </p:cond>
                  </p:endCondLst>
                </p:cTn>
                <p:tgtEl>
                  <p:spTgt spid="2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tint val="90000"/>
            <a:shade val="97000"/>
            <a:satMod val="13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5FE1B2C-7BC1-4AE2-9A50-2A4A70A9D6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97E8244A-2C81-4C0E-A929-3EC8EFF355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58724" y="457200"/>
            <a:ext cx="11274552" cy="59436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B02201-D9A3-0770-C04B-52AAD8D9AB06}"/>
              </a:ext>
            </a:extLst>
          </p:cNvPr>
          <p:cNvSpPr>
            <a:spLocks noGrp="1"/>
          </p:cNvSpPr>
          <p:nvPr>
            <p:ph type="title"/>
          </p:nvPr>
        </p:nvSpPr>
        <p:spPr>
          <a:xfrm>
            <a:off x="858749" y="963997"/>
            <a:ext cx="3787457" cy="4938361"/>
          </a:xfrm>
        </p:spPr>
        <p:txBody>
          <a:bodyPr anchor="ctr">
            <a:normAutofit/>
          </a:bodyPr>
          <a:lstStyle/>
          <a:p>
            <a:r>
              <a:rPr lang="en-US" sz="6600" dirty="0"/>
              <a:t>What is a Thesis Statement? </a:t>
            </a:r>
          </a:p>
        </p:txBody>
      </p:sp>
      <p:cxnSp>
        <p:nvCxnSpPr>
          <p:cNvPr id="12" name="Straight Connector 11">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974"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7" name="Content Placeholder 2">
            <a:extLst>
              <a:ext uri="{FF2B5EF4-FFF2-40B4-BE49-F238E27FC236}">
                <a16:creationId xmlns:a16="http://schemas.microsoft.com/office/drawing/2014/main" id="{2F6F14DB-767C-48CB-F86A-A2704223773C}"/>
              </a:ext>
            </a:extLst>
          </p:cNvPr>
          <p:cNvSpPr>
            <a:spLocks noGrp="1"/>
          </p:cNvSpPr>
          <p:nvPr>
            <p:ph idx="1"/>
          </p:nvPr>
        </p:nvSpPr>
        <p:spPr>
          <a:xfrm>
            <a:off x="5205650" y="813461"/>
            <a:ext cx="5968181" cy="5943600"/>
          </a:xfrm>
        </p:spPr>
        <p:txBody>
          <a:bodyPr anchor="ctr">
            <a:normAutofit/>
          </a:bodyPr>
          <a:lstStyle/>
          <a:p>
            <a:pPr lvl="1">
              <a:buFont typeface="Arial" panose="020B0604020202020204" pitchFamily="34" charset="0"/>
              <a:buChar char="•"/>
            </a:pPr>
            <a:r>
              <a:rPr lang="en-US" sz="2000" dirty="0"/>
              <a:t>A thesis statement is an </a:t>
            </a:r>
            <a:r>
              <a:rPr lang="en-US" sz="2000" b="1" dirty="0"/>
              <a:t>argument</a:t>
            </a:r>
            <a:r>
              <a:rPr lang="en-US" sz="2000" dirty="0"/>
              <a:t> or </a:t>
            </a:r>
            <a:r>
              <a:rPr lang="en-US" sz="2000" b="1" dirty="0"/>
              <a:t>claim</a:t>
            </a:r>
          </a:p>
          <a:p>
            <a:pPr lvl="2">
              <a:buFont typeface="Arial" panose="020B0604020202020204" pitchFamily="34" charset="0"/>
              <a:buChar char="•"/>
            </a:pPr>
            <a:r>
              <a:rPr lang="en-US" sz="2000" dirty="0"/>
              <a:t>A thesis statement is </a:t>
            </a:r>
            <a:r>
              <a:rPr lang="en-US" sz="2000" b="1" dirty="0"/>
              <a:t>not</a:t>
            </a:r>
            <a:r>
              <a:rPr lang="en-US" sz="2000" dirty="0"/>
              <a:t> a summary sentence of your essay</a:t>
            </a:r>
          </a:p>
          <a:p>
            <a:pPr lvl="1">
              <a:buFont typeface="Arial" panose="020B0604020202020204" pitchFamily="34" charset="0"/>
              <a:buChar char="•"/>
            </a:pPr>
            <a:r>
              <a:rPr lang="en-US" sz="2000" dirty="0"/>
              <a:t>It is found at the beginning of an essay, usually at the end of the introduction paragraph</a:t>
            </a:r>
          </a:p>
          <a:p>
            <a:pPr lvl="1">
              <a:buFont typeface="Arial" panose="020B0604020202020204" pitchFamily="34" charset="0"/>
              <a:buChar char="•"/>
            </a:pPr>
            <a:r>
              <a:rPr lang="en-US" sz="2000" dirty="0"/>
              <a:t>If someone can </a:t>
            </a:r>
            <a:r>
              <a:rPr lang="en-US" sz="2000" b="1" dirty="0"/>
              <a:t>argue</a:t>
            </a:r>
            <a:r>
              <a:rPr lang="en-US" sz="2000" dirty="0"/>
              <a:t> against your thesis statement, you know you have written a strong thesis! </a:t>
            </a:r>
          </a:p>
          <a:p>
            <a:pPr lvl="1">
              <a:buFont typeface="Arial" panose="020B0604020202020204" pitchFamily="34" charset="0"/>
              <a:buChar char="•"/>
            </a:pPr>
            <a:endParaRPr lang="en-US" dirty="0"/>
          </a:p>
          <a:p>
            <a:pPr lvl="1">
              <a:buFont typeface="Arial" panose="020B0604020202020204" pitchFamily="34" charset="0"/>
              <a:buChar char="•"/>
            </a:pPr>
            <a:endParaRPr lang="en-US" dirty="0"/>
          </a:p>
        </p:txBody>
      </p:sp>
      <p:pic>
        <p:nvPicPr>
          <p:cNvPr id="6" name="Thesis Definition">
            <a:hlinkClick r:id="" action="ppaction://media"/>
            <a:extLst>
              <a:ext uri="{FF2B5EF4-FFF2-40B4-BE49-F238E27FC236}">
                <a16:creationId xmlns:a16="http://schemas.microsoft.com/office/drawing/2014/main" id="{D10FEECD-DFFC-A5F0-FD16-7D3492D1F8E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41011" y="5537199"/>
            <a:ext cx="812800" cy="812800"/>
          </a:xfrm>
          <a:prstGeom prst="rect">
            <a:avLst/>
          </a:prstGeom>
        </p:spPr>
      </p:pic>
    </p:spTree>
    <p:extLst>
      <p:ext uri="{BB962C8B-B14F-4D97-AF65-F5344CB8AC3E}">
        <p14:creationId xmlns:p14="http://schemas.microsoft.com/office/powerpoint/2010/main" val="16589381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55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7747BA86-6ACC-3CE8-D021-5E6EF4E1AB49}"/>
              </a:ext>
            </a:extLst>
          </p:cNvPr>
          <p:cNvSpPr>
            <a:spLocks noGrp="1"/>
          </p:cNvSpPr>
          <p:nvPr>
            <p:ph type="title"/>
          </p:nvPr>
        </p:nvSpPr>
        <p:spPr>
          <a:xfrm>
            <a:off x="492370" y="516835"/>
            <a:ext cx="3084844" cy="5772840"/>
          </a:xfrm>
        </p:spPr>
        <p:txBody>
          <a:bodyPr anchor="ctr">
            <a:normAutofit/>
          </a:bodyPr>
          <a:lstStyle/>
          <a:p>
            <a:r>
              <a:rPr lang="en-US" sz="3600">
                <a:solidFill>
                  <a:schemeClr val="bg1"/>
                </a:solidFill>
              </a:rPr>
              <a:t>Thesis Statement Trends to Avoid: </a:t>
            </a:r>
            <a:br>
              <a:rPr lang="en-US" sz="3600">
                <a:solidFill>
                  <a:schemeClr val="bg1"/>
                </a:solidFill>
              </a:rPr>
            </a:br>
            <a:r>
              <a:rPr lang="en-US" sz="3600">
                <a:solidFill>
                  <a:schemeClr val="bg1"/>
                </a:solidFill>
              </a:rPr>
              <a:t>Don’t be Obvious! </a:t>
            </a:r>
          </a:p>
        </p:txBody>
      </p:sp>
      <p:graphicFrame>
        <p:nvGraphicFramePr>
          <p:cNvPr id="25" name="Content Placeholder 2">
            <a:extLst>
              <a:ext uri="{FF2B5EF4-FFF2-40B4-BE49-F238E27FC236}">
                <a16:creationId xmlns:a16="http://schemas.microsoft.com/office/drawing/2014/main" id="{4B84F9AA-3C1A-4BF2-1956-2B7ACD5CA012}"/>
              </a:ext>
            </a:extLst>
          </p:cNvPr>
          <p:cNvGraphicFramePr>
            <a:graphicFrameLocks noGrp="1"/>
          </p:cNvGraphicFramePr>
          <p:nvPr>
            <p:ph idx="1"/>
            <p:extLst>
              <p:ext uri="{D42A27DB-BD31-4B8C-83A1-F6EECF244321}">
                <p14:modId xmlns:p14="http://schemas.microsoft.com/office/powerpoint/2010/main" val="3763314702"/>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Obvious Thesis Statement">
            <a:hlinkClick r:id="" action="ppaction://media"/>
            <a:extLst>
              <a:ext uri="{FF2B5EF4-FFF2-40B4-BE49-F238E27FC236}">
                <a16:creationId xmlns:a16="http://schemas.microsoft.com/office/drawing/2014/main" id="{22BE8097-453E-56E5-A233-53224752AB0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93230" y="6045200"/>
            <a:ext cx="812800" cy="812800"/>
          </a:xfrm>
          <a:prstGeom prst="rect">
            <a:avLst/>
          </a:prstGeom>
        </p:spPr>
      </p:pic>
    </p:spTree>
    <p:extLst>
      <p:ext uri="{BB962C8B-B14F-4D97-AF65-F5344CB8AC3E}">
        <p14:creationId xmlns:p14="http://schemas.microsoft.com/office/powerpoint/2010/main" val="37192944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944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3FE06DCF-AA1D-9BFD-6FB1-C9CECF859581}"/>
              </a:ext>
            </a:extLst>
          </p:cNvPr>
          <p:cNvSpPr>
            <a:spLocks noGrp="1"/>
          </p:cNvSpPr>
          <p:nvPr>
            <p:ph type="title"/>
          </p:nvPr>
        </p:nvSpPr>
        <p:spPr>
          <a:xfrm>
            <a:off x="492369" y="605896"/>
            <a:ext cx="3642309" cy="5646208"/>
          </a:xfrm>
        </p:spPr>
        <p:txBody>
          <a:bodyPr anchor="ctr">
            <a:normAutofit/>
          </a:bodyPr>
          <a:lstStyle/>
          <a:p>
            <a:r>
              <a:rPr lang="en-US" sz="4400" dirty="0">
                <a:solidFill>
                  <a:srgbClr val="FFFFFF"/>
                </a:solidFill>
              </a:rPr>
              <a:t>Thesis Statement Trends to Avoid: Don’t Use Clichés! </a:t>
            </a:r>
          </a:p>
        </p:txBody>
      </p:sp>
      <p:sp>
        <p:nvSpPr>
          <p:cNvPr id="3" name="Content Placeholder 2">
            <a:extLst>
              <a:ext uri="{FF2B5EF4-FFF2-40B4-BE49-F238E27FC236}">
                <a16:creationId xmlns:a16="http://schemas.microsoft.com/office/drawing/2014/main" id="{1C864838-513F-F280-EF87-2A3EFE0B67F3}"/>
              </a:ext>
            </a:extLst>
          </p:cNvPr>
          <p:cNvSpPr>
            <a:spLocks noGrp="1"/>
          </p:cNvSpPr>
          <p:nvPr>
            <p:ph idx="1"/>
          </p:nvPr>
        </p:nvSpPr>
        <p:spPr>
          <a:xfrm>
            <a:off x="5231958" y="605896"/>
            <a:ext cx="5923721" cy="5646208"/>
          </a:xfrm>
        </p:spPr>
        <p:txBody>
          <a:bodyPr anchor="ctr">
            <a:normAutofit/>
          </a:bodyPr>
          <a:lstStyle/>
          <a:p>
            <a:pPr algn="ctr">
              <a:buFontTx/>
              <a:buChar char="-"/>
            </a:pPr>
            <a:r>
              <a:rPr lang="en-US" sz="2400" b="1" dirty="0"/>
              <a:t> </a:t>
            </a:r>
            <a:r>
              <a:rPr lang="en-US" sz="2400" dirty="0"/>
              <a:t>A </a:t>
            </a:r>
            <a:r>
              <a:rPr lang="en-US" sz="2400" b="1" dirty="0"/>
              <a:t>cliché</a:t>
            </a:r>
            <a:r>
              <a:rPr lang="en-US" sz="2400" dirty="0"/>
              <a:t> is an idea that is so commonly held and so often repeated, it is no longer considered original or interesting. </a:t>
            </a:r>
          </a:p>
          <a:p>
            <a:pPr algn="ctr">
              <a:buFontTx/>
              <a:buChar char="-"/>
            </a:pPr>
            <a:endParaRPr lang="en-US" sz="1000" dirty="0"/>
          </a:p>
          <a:p>
            <a:pPr>
              <a:buFontTx/>
              <a:buChar char="-"/>
            </a:pPr>
            <a:r>
              <a:rPr lang="en-US" sz="2400" dirty="0"/>
              <a:t> Examples: </a:t>
            </a:r>
          </a:p>
          <a:p>
            <a:pPr lvl="1">
              <a:buFontTx/>
              <a:buChar char="-"/>
            </a:pPr>
            <a:r>
              <a:rPr lang="en-US" sz="2400" i="1" dirty="0"/>
              <a:t>Lysistrata</a:t>
            </a:r>
            <a:r>
              <a:rPr lang="en-US" sz="2400" dirty="0"/>
              <a:t> shows that what goes around comes around.</a:t>
            </a:r>
          </a:p>
          <a:p>
            <a:pPr lvl="1">
              <a:buFontTx/>
              <a:buChar char="-"/>
            </a:pPr>
            <a:r>
              <a:rPr lang="en-US" sz="2400" i="1" dirty="0"/>
              <a:t>Lysistrata</a:t>
            </a:r>
            <a:r>
              <a:rPr lang="en-US" sz="2400" dirty="0"/>
              <a:t> shows that friendship is the most important thing in life. </a:t>
            </a:r>
          </a:p>
          <a:p>
            <a:pPr lvl="1">
              <a:buFontTx/>
              <a:buChar char="-"/>
            </a:pPr>
            <a:r>
              <a:rPr lang="en-US" sz="2400" i="1" dirty="0"/>
              <a:t>Lysistrata</a:t>
            </a:r>
            <a:r>
              <a:rPr lang="en-US" sz="2400" dirty="0"/>
              <a:t> shows that you should stand up for what you believe in.</a:t>
            </a:r>
          </a:p>
          <a:p>
            <a:endParaRPr lang="en-US" sz="2400" dirty="0"/>
          </a:p>
        </p:txBody>
      </p:sp>
      <p:cxnSp>
        <p:nvCxnSpPr>
          <p:cNvPr id="5" name="Straight Connector 4">
            <a:extLst>
              <a:ext uri="{FF2B5EF4-FFF2-40B4-BE49-F238E27FC236}">
                <a16:creationId xmlns:a16="http://schemas.microsoft.com/office/drawing/2014/main" id="{C29B4B81-F9B2-4971-C6DE-FED571663A9D}"/>
              </a:ext>
            </a:extLst>
          </p:cNvPr>
          <p:cNvCxnSpPr/>
          <p:nvPr/>
        </p:nvCxnSpPr>
        <p:spPr>
          <a:xfrm>
            <a:off x="5118265" y="2268187"/>
            <a:ext cx="663830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4190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2" name="Straight Connector 11">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4C869C3B-5565-4AAC-86A8-9EB0AB1C6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171D28-47D2-2FDB-C5E1-E8D418CF639A}"/>
              </a:ext>
            </a:extLst>
          </p:cNvPr>
          <p:cNvSpPr>
            <a:spLocks noGrp="1"/>
          </p:cNvSpPr>
          <p:nvPr>
            <p:ph type="title"/>
          </p:nvPr>
        </p:nvSpPr>
        <p:spPr>
          <a:xfrm>
            <a:off x="638423" y="3807725"/>
            <a:ext cx="10909073" cy="1447062"/>
          </a:xfrm>
        </p:spPr>
        <p:txBody>
          <a:bodyPr vert="horz" lIns="91440" tIns="45720" rIns="91440" bIns="45720" rtlCol="0" anchor="b">
            <a:normAutofit/>
          </a:bodyPr>
          <a:lstStyle/>
          <a:p>
            <a:pPr algn="ctr"/>
            <a:r>
              <a:rPr lang="en-US" sz="4700">
                <a:solidFill>
                  <a:schemeClr val="tx1">
                    <a:lumMod val="85000"/>
                    <a:lumOff val="15000"/>
                  </a:schemeClr>
                </a:solidFill>
              </a:rPr>
              <a:t>Now that we know what to avoid, how do we write a strong thesis statement?</a:t>
            </a:r>
          </a:p>
        </p:txBody>
      </p:sp>
      <p:pic>
        <p:nvPicPr>
          <p:cNvPr id="7" name="Graphic 6" descr="Pencil">
            <a:extLst>
              <a:ext uri="{FF2B5EF4-FFF2-40B4-BE49-F238E27FC236}">
                <a16:creationId xmlns:a16="http://schemas.microsoft.com/office/drawing/2014/main" id="{48D20E10-3F41-17FB-D167-95EDC028161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14657" y="771100"/>
            <a:ext cx="2750022" cy="2750022"/>
          </a:xfrm>
          <a:prstGeom prst="rect">
            <a:avLst/>
          </a:prstGeom>
        </p:spPr>
      </p:pic>
      <p:cxnSp>
        <p:nvCxnSpPr>
          <p:cNvPr id="16" name="Straight Connector 15">
            <a:extLst>
              <a:ext uri="{FF2B5EF4-FFF2-40B4-BE49-F238E27FC236}">
                <a16:creationId xmlns:a16="http://schemas.microsoft.com/office/drawing/2014/main" id="{F41136EC-EC34-4D08-B5AB-8CE5870B1C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52600" y="5415653"/>
            <a:ext cx="86868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064CBAAB-7956-4763-9F69-A3FDBF1ACB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3479121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A21C28-7778-1E51-F7D1-AF3C2A740E6D}"/>
              </a:ext>
            </a:extLst>
          </p:cNvPr>
          <p:cNvSpPr>
            <a:spLocks noGrp="1"/>
          </p:cNvSpPr>
          <p:nvPr>
            <p:ph type="title"/>
          </p:nvPr>
        </p:nvSpPr>
        <p:spPr>
          <a:xfrm>
            <a:off x="5172074" y="286603"/>
            <a:ext cx="5983605" cy="1450757"/>
          </a:xfrm>
        </p:spPr>
        <p:txBody>
          <a:bodyPr>
            <a:normAutofit/>
          </a:bodyPr>
          <a:lstStyle/>
          <a:p>
            <a:pPr algn="ctr"/>
            <a:r>
              <a:rPr lang="en-US" dirty="0"/>
              <a:t>Thesis Statement Checklist </a:t>
            </a:r>
          </a:p>
        </p:txBody>
      </p:sp>
      <p:pic>
        <p:nvPicPr>
          <p:cNvPr id="5" name="Picture 4" descr="Books stacked on a wooden table">
            <a:extLst>
              <a:ext uri="{FF2B5EF4-FFF2-40B4-BE49-F238E27FC236}">
                <a16:creationId xmlns:a16="http://schemas.microsoft.com/office/drawing/2014/main" id="{6EABE45E-F622-A25B-0B5D-6930B15D5363}"/>
              </a:ext>
            </a:extLst>
          </p:cNvPr>
          <p:cNvPicPr>
            <a:picLocks noChangeAspect="1"/>
          </p:cNvPicPr>
          <p:nvPr/>
        </p:nvPicPr>
        <p:blipFill rotWithShape="1">
          <a:blip r:embed="rId4"/>
          <a:srcRect l="49985" r="5436" b="-1"/>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46CA7BA-E021-05BD-1012-D7C3828DB76F}"/>
              </a:ext>
            </a:extLst>
          </p:cNvPr>
          <p:cNvSpPr>
            <a:spLocks noGrp="1"/>
          </p:cNvSpPr>
          <p:nvPr>
            <p:ph idx="1"/>
          </p:nvPr>
        </p:nvSpPr>
        <p:spPr>
          <a:xfrm>
            <a:off x="5172074" y="2108201"/>
            <a:ext cx="5983606" cy="4090709"/>
          </a:xfrm>
        </p:spPr>
        <p:txBody>
          <a:bodyPr>
            <a:normAutofit fontScale="92500" lnSpcReduction="20000"/>
          </a:bodyPr>
          <a:lstStyle/>
          <a:p>
            <a:pPr marL="457200" indent="-457200">
              <a:lnSpc>
                <a:spcPct val="100000"/>
              </a:lnSpc>
              <a:buFont typeface="+mj-lt"/>
              <a:buAutoNum type="arabicPeriod"/>
            </a:pPr>
            <a:r>
              <a:rPr lang="en-US" b="1" dirty="0"/>
              <a:t>Is my thesis </a:t>
            </a:r>
            <a:r>
              <a:rPr lang="en-US" b="1" i="1" dirty="0"/>
              <a:t>concise</a:t>
            </a:r>
            <a:r>
              <a:rPr lang="en-US" b="1" dirty="0"/>
              <a:t>? </a:t>
            </a:r>
            <a:r>
              <a:rPr lang="en-US" dirty="0"/>
              <a:t>Your thesis statement should be one sentence or two max </a:t>
            </a:r>
          </a:p>
          <a:p>
            <a:pPr marL="457200" indent="-457200">
              <a:lnSpc>
                <a:spcPct val="100000"/>
              </a:lnSpc>
              <a:buFont typeface="+mj-lt"/>
              <a:buAutoNum type="arabicPeriod"/>
            </a:pPr>
            <a:r>
              <a:rPr lang="en-US" b="1" dirty="0"/>
              <a:t>Is my thesis </a:t>
            </a:r>
            <a:r>
              <a:rPr lang="en-US" b="1" i="1" dirty="0"/>
              <a:t>clear</a:t>
            </a:r>
            <a:r>
              <a:rPr lang="en-US" b="1" dirty="0"/>
              <a:t>? </a:t>
            </a:r>
            <a:r>
              <a:rPr lang="en-US" dirty="0"/>
              <a:t>A reader should be able to understand your argument early in your essay</a:t>
            </a:r>
          </a:p>
          <a:p>
            <a:pPr marL="457200" indent="-457200">
              <a:lnSpc>
                <a:spcPct val="100000"/>
              </a:lnSpc>
              <a:buFont typeface="+mj-lt"/>
              <a:buAutoNum type="arabicPeriod"/>
            </a:pPr>
            <a:r>
              <a:rPr lang="en-US" b="1" dirty="0"/>
              <a:t>Is my thesis </a:t>
            </a:r>
            <a:r>
              <a:rPr lang="en-US" b="1" i="1" dirty="0"/>
              <a:t>specific? </a:t>
            </a:r>
            <a:r>
              <a:rPr lang="en-US" dirty="0"/>
              <a:t>Thesis statements should not include vague generalities. If it is not specific enough, your argument will not be strong.</a:t>
            </a:r>
          </a:p>
          <a:p>
            <a:pPr marL="457200" indent="-457200">
              <a:lnSpc>
                <a:spcPct val="100000"/>
              </a:lnSpc>
              <a:buFont typeface="+mj-lt"/>
              <a:buAutoNum type="arabicPeriod"/>
            </a:pPr>
            <a:r>
              <a:rPr lang="en-US" b="1" dirty="0"/>
              <a:t>Is my thesis </a:t>
            </a:r>
            <a:r>
              <a:rPr lang="en-US" b="1" i="1" dirty="0"/>
              <a:t>debatable?</a:t>
            </a:r>
            <a:r>
              <a:rPr lang="en-US" b="1" dirty="0"/>
              <a:t> </a:t>
            </a:r>
            <a:r>
              <a:rPr lang="en-US" dirty="0"/>
              <a:t>Thesis statements should present an argument that can be countered- do not be afraid of being wrong!</a:t>
            </a:r>
          </a:p>
          <a:p>
            <a:pPr marL="457200" indent="-457200">
              <a:lnSpc>
                <a:spcPct val="100000"/>
              </a:lnSpc>
              <a:buFont typeface="+mj-lt"/>
              <a:buAutoNum type="arabicPeriod"/>
            </a:pPr>
            <a:r>
              <a:rPr lang="en-US" b="1" dirty="0"/>
              <a:t>Is my thesis </a:t>
            </a:r>
            <a:r>
              <a:rPr lang="en-US" b="1" i="1" dirty="0"/>
              <a:t>interesting?</a:t>
            </a:r>
            <a:r>
              <a:rPr lang="en-US" b="1" dirty="0"/>
              <a:t> </a:t>
            </a:r>
            <a:r>
              <a:rPr lang="en-US" dirty="0"/>
              <a:t>Your thesis should be unexpected, insightful, and push the boundaries. It should not repeat an argument that has been established time and time again</a:t>
            </a:r>
            <a:r>
              <a:rPr lang="en-US" sz="1800" dirty="0"/>
              <a:t>.</a:t>
            </a:r>
          </a:p>
        </p:txBody>
      </p:sp>
      <p:pic>
        <p:nvPicPr>
          <p:cNvPr id="4" name="Thesis Checklist">
            <a:hlinkClick r:id="" action="ppaction://media"/>
            <a:extLst>
              <a:ext uri="{FF2B5EF4-FFF2-40B4-BE49-F238E27FC236}">
                <a16:creationId xmlns:a16="http://schemas.microsoft.com/office/drawing/2014/main" id="{80C9294F-17A2-E4A9-FC3A-5FA45B8F20B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34857" y="5824221"/>
            <a:ext cx="812800" cy="812800"/>
          </a:xfrm>
          <a:prstGeom prst="rect">
            <a:avLst/>
          </a:prstGeom>
        </p:spPr>
      </p:pic>
    </p:spTree>
    <p:extLst>
      <p:ext uri="{BB962C8B-B14F-4D97-AF65-F5344CB8AC3E}">
        <p14:creationId xmlns:p14="http://schemas.microsoft.com/office/powerpoint/2010/main" val="9045315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25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E07E63D1-D667-F647-988C-722B78E6A9D5}"/>
              </a:ext>
            </a:extLst>
          </p:cNvPr>
          <p:cNvSpPr>
            <a:spLocks noGrp="1"/>
          </p:cNvSpPr>
          <p:nvPr>
            <p:ph type="title"/>
          </p:nvPr>
        </p:nvSpPr>
        <p:spPr>
          <a:xfrm>
            <a:off x="492370" y="516835"/>
            <a:ext cx="3084844" cy="5772840"/>
          </a:xfrm>
        </p:spPr>
        <p:txBody>
          <a:bodyPr anchor="ctr">
            <a:normAutofit/>
          </a:bodyPr>
          <a:lstStyle/>
          <a:p>
            <a:r>
              <a:rPr lang="en-US" sz="3600">
                <a:solidFill>
                  <a:schemeClr val="bg1"/>
                </a:solidFill>
              </a:rPr>
              <a:t>Three Examples of Strong Thesis Statements </a:t>
            </a:r>
          </a:p>
        </p:txBody>
      </p:sp>
      <p:graphicFrame>
        <p:nvGraphicFramePr>
          <p:cNvPr id="6" name="Content Placeholder 2">
            <a:extLst>
              <a:ext uri="{FF2B5EF4-FFF2-40B4-BE49-F238E27FC236}">
                <a16:creationId xmlns:a16="http://schemas.microsoft.com/office/drawing/2014/main" id="{FA144B2D-2D83-B431-73C8-F4ED628CAAEA}"/>
              </a:ext>
            </a:extLst>
          </p:cNvPr>
          <p:cNvGraphicFramePr>
            <a:graphicFrameLocks noGrp="1"/>
          </p:cNvGraphicFramePr>
          <p:nvPr>
            <p:ph idx="1"/>
            <p:extLst>
              <p:ext uri="{D42A27DB-BD31-4B8C-83A1-F6EECF244321}">
                <p14:modId xmlns:p14="http://schemas.microsoft.com/office/powerpoint/2010/main" val="324224709"/>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 name="Thesis Examples">
            <a:hlinkClick r:id="" action="ppaction://media"/>
            <a:extLst>
              <a:ext uri="{FF2B5EF4-FFF2-40B4-BE49-F238E27FC236}">
                <a16:creationId xmlns:a16="http://schemas.microsoft.com/office/drawing/2014/main" id="{6D4A6FE7-9C67-0B30-7122-8EC215780871}"/>
              </a:ext>
            </a:extLst>
          </p:cNvPr>
          <p:cNvPicPr>
            <a:picLocks noChangeAspect="1"/>
          </p:cNvPicPr>
          <p:nvPr>
            <a:audioFile r:link="rId1"/>
            <p:extLst>
              <p:ext uri="{DAA4B4D4-6D71-4841-9C94-3DE7FCFB9230}">
                <p14:media xmlns:p14="http://schemas.microsoft.com/office/powerpoint/2010/main" r:embed="rId2">
                  <p14:trim st="4085.0522"/>
                </p14:media>
              </p:ext>
            </p:extLst>
          </p:nvPr>
        </p:nvPicPr>
        <p:blipFill>
          <a:blip r:embed="rId9"/>
          <a:stretch>
            <a:fillRect/>
          </a:stretch>
        </p:blipFill>
        <p:spPr>
          <a:xfrm>
            <a:off x="11052969" y="5883275"/>
            <a:ext cx="813816" cy="813816"/>
          </a:xfrm>
          <a:prstGeom prst="rect">
            <a:avLst/>
          </a:prstGeom>
        </p:spPr>
      </p:pic>
    </p:spTree>
    <p:extLst>
      <p:ext uri="{BB962C8B-B14F-4D97-AF65-F5344CB8AC3E}">
        <p14:creationId xmlns:p14="http://schemas.microsoft.com/office/powerpoint/2010/main" val="31812932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32"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83951E-4BBA-640D-57E5-BE2FC4FD6F59}"/>
              </a:ext>
            </a:extLst>
          </p:cNvPr>
          <p:cNvSpPr>
            <a:spLocks noGrp="1"/>
          </p:cNvSpPr>
          <p:nvPr>
            <p:ph type="title"/>
          </p:nvPr>
        </p:nvSpPr>
        <p:spPr>
          <a:xfrm>
            <a:off x="5172074" y="286603"/>
            <a:ext cx="5983605" cy="1450757"/>
          </a:xfrm>
        </p:spPr>
        <p:txBody>
          <a:bodyPr>
            <a:normAutofit/>
          </a:bodyPr>
          <a:lstStyle/>
          <a:p>
            <a:r>
              <a:rPr lang="en-US" dirty="0"/>
              <a:t>Thesis Statement Exercise </a:t>
            </a:r>
          </a:p>
        </p:txBody>
      </p:sp>
      <p:pic>
        <p:nvPicPr>
          <p:cNvPr id="5" name="Picture 4" descr="Different coloured question marks">
            <a:extLst>
              <a:ext uri="{FF2B5EF4-FFF2-40B4-BE49-F238E27FC236}">
                <a16:creationId xmlns:a16="http://schemas.microsoft.com/office/drawing/2014/main" id="{A8000F55-EA6F-1D59-33F1-CFF904C0E734}"/>
              </a:ext>
            </a:extLst>
          </p:cNvPr>
          <p:cNvPicPr>
            <a:picLocks noChangeAspect="1"/>
          </p:cNvPicPr>
          <p:nvPr/>
        </p:nvPicPr>
        <p:blipFill rotWithShape="1">
          <a:blip r:embed="rId3"/>
          <a:srcRect l="29524" r="32910"/>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18135B3-0FAC-6E84-0A81-746075DC7FC0}"/>
              </a:ext>
            </a:extLst>
          </p:cNvPr>
          <p:cNvSpPr>
            <a:spLocks noGrp="1"/>
          </p:cNvSpPr>
          <p:nvPr>
            <p:ph idx="1"/>
          </p:nvPr>
        </p:nvSpPr>
        <p:spPr>
          <a:xfrm>
            <a:off x="5172074" y="2108201"/>
            <a:ext cx="5983606" cy="3760891"/>
          </a:xfrm>
        </p:spPr>
        <p:txBody>
          <a:bodyPr>
            <a:normAutofit/>
          </a:bodyPr>
          <a:lstStyle/>
          <a:p>
            <a:r>
              <a:rPr lang="en-US" dirty="0"/>
              <a:t>According to the thesis statement checklist, what are some of the problems with the following thesis? </a:t>
            </a:r>
          </a:p>
          <a:p>
            <a:r>
              <a:rPr lang="en-US" dirty="0"/>
              <a:t>”Social media impacts public awareness in both positive and negative ways.” </a:t>
            </a:r>
          </a:p>
        </p:txBody>
      </p:sp>
    </p:spTree>
    <p:extLst>
      <p:ext uri="{BB962C8B-B14F-4D97-AF65-F5344CB8AC3E}">
        <p14:creationId xmlns:p14="http://schemas.microsoft.com/office/powerpoint/2010/main" val="1905021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83951E-4BBA-640D-57E5-BE2FC4FD6F59}"/>
              </a:ext>
            </a:extLst>
          </p:cNvPr>
          <p:cNvSpPr>
            <a:spLocks noGrp="1"/>
          </p:cNvSpPr>
          <p:nvPr>
            <p:ph type="title"/>
          </p:nvPr>
        </p:nvSpPr>
        <p:spPr>
          <a:xfrm>
            <a:off x="5172074" y="286603"/>
            <a:ext cx="5983605" cy="1450757"/>
          </a:xfrm>
        </p:spPr>
        <p:txBody>
          <a:bodyPr>
            <a:normAutofit/>
          </a:bodyPr>
          <a:lstStyle/>
          <a:p>
            <a:r>
              <a:rPr lang="en-US" dirty="0"/>
              <a:t>Thesis Statement Exercise </a:t>
            </a:r>
          </a:p>
        </p:txBody>
      </p:sp>
      <p:pic>
        <p:nvPicPr>
          <p:cNvPr id="5" name="Picture 4" descr="Different coloured question marks">
            <a:extLst>
              <a:ext uri="{FF2B5EF4-FFF2-40B4-BE49-F238E27FC236}">
                <a16:creationId xmlns:a16="http://schemas.microsoft.com/office/drawing/2014/main" id="{A8000F55-EA6F-1D59-33F1-CFF904C0E734}"/>
              </a:ext>
            </a:extLst>
          </p:cNvPr>
          <p:cNvPicPr>
            <a:picLocks noChangeAspect="1"/>
          </p:cNvPicPr>
          <p:nvPr/>
        </p:nvPicPr>
        <p:blipFill rotWithShape="1">
          <a:blip r:embed="rId3"/>
          <a:srcRect l="29524" r="32910"/>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18135B3-0FAC-6E84-0A81-746075DC7FC0}"/>
              </a:ext>
            </a:extLst>
          </p:cNvPr>
          <p:cNvSpPr>
            <a:spLocks noGrp="1"/>
          </p:cNvSpPr>
          <p:nvPr>
            <p:ph idx="1"/>
          </p:nvPr>
        </p:nvSpPr>
        <p:spPr>
          <a:xfrm>
            <a:off x="5172074" y="2108201"/>
            <a:ext cx="5983606" cy="3760891"/>
          </a:xfrm>
        </p:spPr>
        <p:txBody>
          <a:bodyPr>
            <a:normAutofit fontScale="92500" lnSpcReduction="10000"/>
          </a:bodyPr>
          <a:lstStyle/>
          <a:p>
            <a:r>
              <a:rPr lang="en-US" dirty="0"/>
              <a:t>According to the thesis statement checklist, what are some of the problems with the following thesis? </a:t>
            </a:r>
          </a:p>
          <a:p>
            <a:r>
              <a:rPr lang="en-US" dirty="0"/>
              <a:t>”Social media impacts public awareness in both positive and negative ways.”</a:t>
            </a:r>
          </a:p>
          <a:p>
            <a:r>
              <a:rPr lang="en-US" dirty="0"/>
              <a:t>Possible Answers:</a:t>
            </a:r>
          </a:p>
          <a:p>
            <a:pPr marL="457200" indent="-457200">
              <a:buFont typeface="+mj-lt"/>
              <a:buAutoNum type="arabicPeriod"/>
            </a:pPr>
            <a:r>
              <a:rPr lang="en-US" dirty="0"/>
              <a:t>It is missing an argument (no one could argue with this thesis, other than if someone thinks that social media is completely positive or completely negative)</a:t>
            </a:r>
          </a:p>
          <a:p>
            <a:pPr marL="457200" indent="-457200">
              <a:buFont typeface="+mj-lt"/>
              <a:buAutoNum type="arabicPeriod"/>
            </a:pPr>
            <a:r>
              <a:rPr lang="en-US" dirty="0"/>
              <a:t>It is not specific enough (what are the positive and negative impacts?)</a:t>
            </a:r>
          </a:p>
          <a:p>
            <a:pPr marL="457200" indent="-457200">
              <a:buFont typeface="+mj-lt"/>
              <a:buAutoNum type="arabicPeriod"/>
            </a:pPr>
            <a:endParaRPr lang="en-US" dirty="0"/>
          </a:p>
        </p:txBody>
      </p:sp>
    </p:spTree>
    <p:extLst>
      <p:ext uri="{BB962C8B-B14F-4D97-AF65-F5344CB8AC3E}">
        <p14:creationId xmlns:p14="http://schemas.microsoft.com/office/powerpoint/2010/main" val="381425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24" name="Straight Connector 23">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6" name="Rectangle 25">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14727B-B924-E7AF-4175-18708F115A0F}"/>
              </a:ext>
            </a:extLst>
          </p:cNvPr>
          <p:cNvSpPr>
            <a:spLocks noGrp="1"/>
          </p:cNvSpPr>
          <p:nvPr>
            <p:ph type="title"/>
          </p:nvPr>
        </p:nvSpPr>
        <p:spPr>
          <a:xfrm>
            <a:off x="8141110" y="639098"/>
            <a:ext cx="3401961" cy="3494790"/>
          </a:xfrm>
        </p:spPr>
        <p:txBody>
          <a:bodyPr vert="horz" lIns="91440" tIns="45720" rIns="91440" bIns="45720" rtlCol="0" anchor="b">
            <a:normAutofit/>
          </a:bodyPr>
          <a:lstStyle/>
          <a:p>
            <a:r>
              <a:rPr lang="en-US" sz="3400">
                <a:solidFill>
                  <a:schemeClr val="tx1">
                    <a:lumMod val="85000"/>
                    <a:lumOff val="15000"/>
                  </a:schemeClr>
                </a:solidFill>
              </a:rPr>
              <a:t>If you need more help, please make an appointment at the Center for Writing and Speaking! We’d love to see you </a:t>
            </a:r>
            <a:r>
              <a:rPr lang="en-US" sz="3400">
                <a:solidFill>
                  <a:schemeClr val="tx1">
                    <a:lumMod val="85000"/>
                    <a:lumOff val="15000"/>
                  </a:schemeClr>
                </a:solidFill>
                <a:sym typeface="Wingdings" pitchFamily="2" charset="2"/>
              </a:rPr>
              <a:t> </a:t>
            </a:r>
            <a:endParaRPr lang="en-US" sz="3400">
              <a:solidFill>
                <a:schemeClr val="tx1">
                  <a:lumMod val="85000"/>
                  <a:lumOff val="15000"/>
                </a:schemeClr>
              </a:solidFill>
            </a:endParaRPr>
          </a:p>
        </p:txBody>
      </p:sp>
      <p:pic>
        <p:nvPicPr>
          <p:cNvPr id="4" name="Picture 3" descr="Graphical user interface, website&#10;&#10;Description automatically generated">
            <a:extLst>
              <a:ext uri="{FF2B5EF4-FFF2-40B4-BE49-F238E27FC236}">
                <a16:creationId xmlns:a16="http://schemas.microsoft.com/office/drawing/2014/main" id="{B5E930D8-6360-8E5D-4775-B47485DACA11}"/>
              </a:ext>
            </a:extLst>
          </p:cNvPr>
          <p:cNvPicPr>
            <a:picLocks noChangeAspect="1"/>
          </p:cNvPicPr>
          <p:nvPr/>
        </p:nvPicPr>
        <p:blipFill>
          <a:blip r:embed="rId4"/>
          <a:stretch>
            <a:fillRect/>
          </a:stretch>
        </p:blipFill>
        <p:spPr>
          <a:xfrm>
            <a:off x="829361" y="640081"/>
            <a:ext cx="6521493" cy="5054156"/>
          </a:xfrm>
          <a:prstGeom prst="rect">
            <a:avLst/>
          </a:prstGeom>
        </p:spPr>
      </p:pic>
      <p:cxnSp>
        <p:nvCxnSpPr>
          <p:cNvPr id="28" name="Straight Connector 27">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294754"/>
            <a:ext cx="32004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8D4480B4-953D-41FA-9052-09AB3A026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 name="Rectangle 4">
            <a:extLst>
              <a:ext uri="{FF2B5EF4-FFF2-40B4-BE49-F238E27FC236}">
                <a16:creationId xmlns:a16="http://schemas.microsoft.com/office/drawing/2014/main" id="{1C16E8AD-E78B-AA8C-11DB-B7CCE483239C}"/>
              </a:ext>
            </a:extLst>
          </p:cNvPr>
          <p:cNvSpPr/>
          <p:nvPr/>
        </p:nvSpPr>
        <p:spPr>
          <a:xfrm>
            <a:off x="7462573" y="4474741"/>
            <a:ext cx="4617709" cy="646331"/>
          </a:xfrm>
          <a:prstGeom prst="rect">
            <a:avLst/>
          </a:prstGeom>
        </p:spPr>
        <p:txBody>
          <a:bodyPr wrap="square">
            <a:spAutoFit/>
          </a:bodyPr>
          <a:lstStyle/>
          <a:p>
            <a:pPr algn="ctr"/>
            <a:r>
              <a:rPr lang="en-US" dirty="0">
                <a:hlinkClick r:id="rId5"/>
              </a:rPr>
              <a:t>https://www.ursinus.edu/offices/center-for-writing-and-speaking/</a:t>
            </a:r>
            <a:r>
              <a:rPr lang="en-US" dirty="0"/>
              <a:t> </a:t>
            </a:r>
          </a:p>
        </p:txBody>
      </p:sp>
      <p:pic>
        <p:nvPicPr>
          <p:cNvPr id="8" name="Thesis Concluding Slide">
            <a:hlinkClick r:id="" action="ppaction://media"/>
            <a:extLst>
              <a:ext uri="{FF2B5EF4-FFF2-40B4-BE49-F238E27FC236}">
                <a16:creationId xmlns:a16="http://schemas.microsoft.com/office/drawing/2014/main" id="{3D78DB72-2B32-F5CF-2829-BFD0ABF46DB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28661" y="5568564"/>
            <a:ext cx="812800" cy="812800"/>
          </a:xfrm>
          <a:prstGeom prst="rect">
            <a:avLst/>
          </a:prstGeom>
        </p:spPr>
      </p:pic>
    </p:spTree>
    <p:extLst>
      <p:ext uri="{BB962C8B-B14F-4D97-AF65-F5344CB8AC3E}">
        <p14:creationId xmlns:p14="http://schemas.microsoft.com/office/powerpoint/2010/main" val="33499783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250"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theme/theme1.xml><?xml version="1.0" encoding="utf-8"?>
<a:theme xmlns:a="http://schemas.openxmlformats.org/drawingml/2006/main" name="RetrospectVTI">
  <a:themeElements>
    <a:clrScheme name="AnalogousFromLightSeedLeftStep">
      <a:dk1>
        <a:srgbClr val="000000"/>
      </a:dk1>
      <a:lt1>
        <a:srgbClr val="FFFFFF"/>
      </a:lt1>
      <a:dk2>
        <a:srgbClr val="3E2441"/>
      </a:dk2>
      <a:lt2>
        <a:srgbClr val="E8E6E2"/>
      </a:lt2>
      <a:accent1>
        <a:srgbClr val="96A3C6"/>
      </a:accent1>
      <a:accent2>
        <a:srgbClr val="7FA7BA"/>
      </a:accent2>
      <a:accent3>
        <a:srgbClr val="82ACA8"/>
      </a:accent3>
      <a:accent4>
        <a:srgbClr val="77AE92"/>
      </a:accent4>
      <a:accent5>
        <a:srgbClr val="81AC84"/>
      </a:accent5>
      <a:accent6>
        <a:srgbClr val="8AAE77"/>
      </a:accent6>
      <a:hlink>
        <a:srgbClr val="908157"/>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TotalTime>
  <Words>690</Words>
  <Application>Microsoft Office PowerPoint</Application>
  <PresentationFormat>Widescreen</PresentationFormat>
  <Paragraphs>50</Paragraphs>
  <Slides>10</Slides>
  <Notes>3</Notes>
  <HiddenSlides>0</HiddenSlides>
  <MMClips>6</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Book Antiqua</vt:lpstr>
      <vt:lpstr>Calibri</vt:lpstr>
      <vt:lpstr>Georgia Pro Cond Light</vt:lpstr>
      <vt:lpstr>Speak Pro</vt:lpstr>
      <vt:lpstr>RetrospectVTI</vt:lpstr>
      <vt:lpstr>Thesis Statements: What They Are and What to Avoid </vt:lpstr>
      <vt:lpstr>What is a Thesis Statement? </vt:lpstr>
      <vt:lpstr>Thesis Statement Trends to Avoid:  Don’t be Obvious! </vt:lpstr>
      <vt:lpstr>Thesis Statement Trends to Avoid: Don’t Use Clichés! </vt:lpstr>
      <vt:lpstr>Now that we know what to avoid, how do we write a strong thesis statement?</vt:lpstr>
      <vt:lpstr>Thesis Statement Checklist </vt:lpstr>
      <vt:lpstr>Three Examples of Strong Thesis Statements </vt:lpstr>
      <vt:lpstr>Thesis Statement Exercise </vt:lpstr>
      <vt:lpstr>Thesis Statement Exercise </vt:lpstr>
      <vt:lpstr>If you need more help, please make an appointment at the Center for Writing and Speaking! We’d love to see you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Rubinkam, Natalie</dc:creator>
  <cp:lastModifiedBy>Argondezzi, Talia</cp:lastModifiedBy>
  <cp:revision>7</cp:revision>
  <dcterms:created xsi:type="dcterms:W3CDTF">2022-08-02T23:37:01Z</dcterms:created>
  <dcterms:modified xsi:type="dcterms:W3CDTF">2023-10-20T14:17:57Z</dcterms:modified>
</cp:coreProperties>
</file>