
<file path=[Content_Types].xml><?xml version="1.0" encoding="utf-8"?>
<Types xmlns="http://schemas.openxmlformats.org/package/2006/content-types">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9" r:id="rId1"/>
  </p:sldMasterIdLst>
  <p:sldIdLst>
    <p:sldId id="256" r:id="rId2"/>
    <p:sldId id="257" r:id="rId3"/>
    <p:sldId id="258" r:id="rId4"/>
    <p:sldId id="261" r:id="rId5"/>
    <p:sldId id="259" r:id="rId6"/>
    <p:sldId id="264" r:id="rId7"/>
    <p:sldId id="260" r:id="rId8"/>
    <p:sldId id="262" r:id="rId9"/>
    <p:sldId id="263"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20" autoAdjust="0"/>
    <p:restoredTop sz="94660"/>
  </p:normalViewPr>
  <p:slideViewPr>
    <p:cSldViewPr snapToGrid="0">
      <p:cViewPr varScale="1">
        <p:scale>
          <a:sx n="69" d="100"/>
          <a:sy n="69" d="100"/>
        </p:scale>
        <p:origin x="78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0ABA5642-79E6-4795-B405-1129F29A402D}" type="datetimeFigureOut">
              <a:rPr lang="en-US" smtClean="0"/>
              <a:t>10/20/2023</a:t>
            </a:fld>
            <a:endParaRPr lang="en-US"/>
          </a:p>
        </p:txBody>
      </p:sp>
      <p:sp>
        <p:nvSpPr>
          <p:cNvPr id="5" name="Footer Placeholder 4"/>
          <p:cNvSpPr>
            <a:spLocks noGrp="1"/>
          </p:cNvSpPr>
          <p:nvPr>
            <p:ph type="ftr" sz="quarter" idx="11"/>
          </p:nvPr>
        </p:nvSpPr>
        <p:spPr>
          <a:xfrm>
            <a:off x="1371600" y="4323845"/>
            <a:ext cx="6400800" cy="365125"/>
          </a:xfrm>
        </p:spPr>
        <p:txBody>
          <a:bodyPr/>
          <a:lstStyle/>
          <a:p>
            <a:endParaRPr lang="en-US"/>
          </a:p>
        </p:txBody>
      </p:sp>
      <p:sp>
        <p:nvSpPr>
          <p:cNvPr id="6" name="Slide Number Placeholder 5"/>
          <p:cNvSpPr>
            <a:spLocks noGrp="1"/>
          </p:cNvSpPr>
          <p:nvPr>
            <p:ph type="sldNum" sz="quarter" idx="12"/>
          </p:nvPr>
        </p:nvSpPr>
        <p:spPr>
          <a:xfrm>
            <a:off x="8077200" y="1430866"/>
            <a:ext cx="2743200" cy="365125"/>
          </a:xfrm>
        </p:spPr>
        <p:txBody>
          <a:bodyPr/>
          <a:lstStyle/>
          <a:p>
            <a:fld id="{D863FC6A-CB6E-4620-B492-4DB0448B7CF5}" type="slidenum">
              <a:rPr lang="en-US" smtClean="0"/>
              <a:t>‹#›</a:t>
            </a:fld>
            <a:endParaRPr lang="en-US"/>
          </a:p>
        </p:txBody>
      </p:sp>
    </p:spTree>
    <p:extLst>
      <p:ext uri="{BB962C8B-B14F-4D97-AF65-F5344CB8AC3E}">
        <p14:creationId xmlns:p14="http://schemas.microsoft.com/office/powerpoint/2010/main" val="4212579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ABA5642-79E6-4795-B405-1129F29A402D}" type="datetimeFigureOut">
              <a:rPr lang="en-US" smtClean="0"/>
              <a:t>10/20/2023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863FC6A-CB6E-4620-B492-4DB0448B7CF5}" type="slidenum">
              <a:rPr lang="en-US" smtClean="0"/>
              <a:t>‹#›</a:t>
            </a:fld>
            <a:endParaRPr lang="en-US"/>
          </a:p>
        </p:txBody>
      </p:sp>
    </p:spTree>
    <p:extLst>
      <p:ext uri="{BB962C8B-B14F-4D97-AF65-F5344CB8AC3E}">
        <p14:creationId xmlns:p14="http://schemas.microsoft.com/office/powerpoint/2010/main" val="82082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0ABA5642-79E6-4795-B405-1129F29A402D}" type="datetimeFigureOut">
              <a:rPr lang="en-US" smtClean="0"/>
              <a:t>10/20/2023</a:t>
            </a:fld>
            <a:endParaRPr lang="en-US"/>
          </a:p>
        </p:txBody>
      </p:sp>
      <p:sp>
        <p:nvSpPr>
          <p:cNvPr id="5" name="Footer Placeholder 4"/>
          <p:cNvSpPr>
            <a:spLocks noGrp="1"/>
          </p:cNvSpPr>
          <p:nvPr>
            <p:ph type="ftr" sz="quarter" idx="11"/>
          </p:nvPr>
        </p:nvSpPr>
        <p:spPr>
          <a:xfrm>
            <a:off x="685800" y="381001"/>
            <a:ext cx="6991492" cy="364065"/>
          </a:xfrm>
        </p:spPr>
        <p:txBody>
          <a:bodyPr/>
          <a:lstStyle/>
          <a:p>
            <a:endParaRPr lang="en-US"/>
          </a:p>
        </p:txBody>
      </p:sp>
      <p:sp>
        <p:nvSpPr>
          <p:cNvPr id="6" name="Slide Number Placeholder 5"/>
          <p:cNvSpPr>
            <a:spLocks noGrp="1"/>
          </p:cNvSpPr>
          <p:nvPr>
            <p:ph type="sldNum" sz="quarter" idx="12"/>
          </p:nvPr>
        </p:nvSpPr>
        <p:spPr>
          <a:xfrm>
            <a:off x="10862452" y="381000"/>
            <a:ext cx="643748" cy="365125"/>
          </a:xfrm>
        </p:spPr>
        <p:txBody>
          <a:bodyPr/>
          <a:lstStyle/>
          <a:p>
            <a:fld id="{D863FC6A-CB6E-4620-B492-4DB0448B7CF5}" type="slidenum">
              <a:rPr lang="en-US" smtClean="0"/>
              <a:t>‹#›</a:t>
            </a:fld>
            <a:endParaRPr lang="en-US"/>
          </a:p>
        </p:txBody>
      </p:sp>
    </p:spTree>
    <p:extLst>
      <p:ext uri="{BB962C8B-B14F-4D97-AF65-F5344CB8AC3E}">
        <p14:creationId xmlns:p14="http://schemas.microsoft.com/office/powerpoint/2010/main" val="4144863891"/>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ABA5642-79E6-4795-B405-1129F29A402D}" type="datetimeFigureOut">
              <a:rPr lang="en-US" smtClean="0"/>
              <a:t>10/20/2023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863FC6A-CB6E-4620-B492-4DB0448B7CF5}" type="slidenum">
              <a:rPr lang="en-US" smtClean="0"/>
              <a:t>‹#›</a:t>
            </a:fld>
            <a:endParaRPr lang="en-US"/>
          </a:p>
        </p:txBody>
      </p:sp>
    </p:spTree>
    <p:extLst>
      <p:ext uri="{BB962C8B-B14F-4D97-AF65-F5344CB8AC3E}">
        <p14:creationId xmlns:p14="http://schemas.microsoft.com/office/powerpoint/2010/main" val="16622941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ABA5642-79E6-4795-B405-1129F29A402D}" type="datetimeFigureOut">
              <a:rPr lang="en-US" smtClean="0"/>
              <a:t>10/20/2023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863FC6A-CB6E-4620-B492-4DB0448B7CF5}" type="slidenum">
              <a:rPr lang="en-US" smtClean="0"/>
              <a:t>‹#›</a:t>
            </a:fld>
            <a:endParaRPr lang="en-US"/>
          </a:p>
        </p:txBody>
      </p:sp>
    </p:spTree>
    <p:extLst>
      <p:ext uri="{BB962C8B-B14F-4D97-AF65-F5344CB8AC3E}">
        <p14:creationId xmlns:p14="http://schemas.microsoft.com/office/powerpoint/2010/main" val="38308315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ABA5642-79E6-4795-B405-1129F29A402D}" type="datetimeFigureOut">
              <a:rPr lang="en-US" smtClean="0"/>
              <a:t>10/20/2023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863FC6A-CB6E-4620-B492-4DB0448B7CF5}" type="slidenum">
              <a:rPr lang="en-US" smtClean="0"/>
              <a:t>‹#›</a:t>
            </a:fld>
            <a:endParaRPr lang="en-US"/>
          </a:p>
        </p:txBody>
      </p:sp>
    </p:spTree>
    <p:extLst>
      <p:ext uri="{BB962C8B-B14F-4D97-AF65-F5344CB8AC3E}">
        <p14:creationId xmlns:p14="http://schemas.microsoft.com/office/powerpoint/2010/main" val="18063230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ABA5642-79E6-4795-B405-1129F29A402D}" type="datetimeFigureOut">
              <a:rPr lang="en-US" smtClean="0"/>
              <a:t>10/20/2023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863FC6A-CB6E-4620-B492-4DB0448B7CF5}" type="slidenum">
              <a:rPr lang="en-US" smtClean="0"/>
              <a:t>‹#›</a:t>
            </a:fld>
            <a:endParaRPr lang="en-US"/>
          </a:p>
        </p:txBody>
      </p:sp>
    </p:spTree>
    <p:extLst>
      <p:ext uri="{BB962C8B-B14F-4D97-AF65-F5344CB8AC3E}">
        <p14:creationId xmlns:p14="http://schemas.microsoft.com/office/powerpoint/2010/main" val="24215977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ABA5642-79E6-4795-B405-1129F29A402D}" type="datetimeFigureOut">
              <a:rPr lang="en-US" smtClean="0"/>
              <a:t>10/20/2023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863FC6A-CB6E-4620-B492-4DB0448B7CF5}" type="slidenum">
              <a:rPr lang="en-US" smtClean="0"/>
              <a:t>‹#›</a:t>
            </a:fld>
            <a:endParaRPr lang="en-US"/>
          </a:p>
        </p:txBody>
      </p:sp>
    </p:spTree>
    <p:extLst>
      <p:ext uri="{BB962C8B-B14F-4D97-AF65-F5344CB8AC3E}">
        <p14:creationId xmlns:p14="http://schemas.microsoft.com/office/powerpoint/2010/main" val="19836998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ABA5642-79E6-4795-B405-1129F29A402D}" type="datetimeFigureOut">
              <a:rPr lang="en-US" smtClean="0"/>
              <a:t>10/20/2023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863FC6A-CB6E-4620-B492-4DB0448B7CF5}" type="slidenum">
              <a:rPr lang="en-US" smtClean="0"/>
              <a:t>‹#›</a:t>
            </a:fld>
            <a:endParaRPr lang="en-US"/>
          </a:p>
        </p:txBody>
      </p:sp>
    </p:spTree>
    <p:extLst>
      <p:ext uri="{BB962C8B-B14F-4D97-AF65-F5344CB8AC3E}">
        <p14:creationId xmlns:p14="http://schemas.microsoft.com/office/powerpoint/2010/main" val="6438118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ABA5642-79E6-4795-B405-1129F29A402D}" type="datetimeFigureOut">
              <a:rPr lang="en-US" smtClean="0"/>
              <a:t>10/20/2023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863FC6A-CB6E-4620-B492-4DB0448B7CF5}" type="slidenum">
              <a:rPr lang="en-US" smtClean="0"/>
              <a:t>‹#›</a:t>
            </a:fld>
            <a:endParaRPr lang="en-US"/>
          </a:p>
        </p:txBody>
      </p:sp>
    </p:spTree>
    <p:extLst>
      <p:ext uri="{BB962C8B-B14F-4D97-AF65-F5344CB8AC3E}">
        <p14:creationId xmlns:p14="http://schemas.microsoft.com/office/powerpoint/2010/main" val="19785018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0ABA5642-79E6-4795-B405-1129F29A402D}" type="datetimeFigureOut">
              <a:rPr lang="en-US" smtClean="0"/>
              <a:t>10/20/2023</a:t>
            </a:fld>
            <a:endParaRPr lang="en-US"/>
          </a:p>
        </p:txBody>
      </p:sp>
      <p:sp>
        <p:nvSpPr>
          <p:cNvPr id="6" name="Footer Placeholder 5"/>
          <p:cNvSpPr>
            <a:spLocks noGrp="1"/>
          </p:cNvSpPr>
          <p:nvPr>
            <p:ph type="ftr" sz="quarter" idx="11"/>
          </p:nvPr>
        </p:nvSpPr>
        <p:spPr>
          <a:xfrm>
            <a:off x="685800" y="379941"/>
            <a:ext cx="6991492" cy="365125"/>
          </a:xfrm>
        </p:spPr>
        <p:txBody>
          <a:bodyPr/>
          <a:lstStyle/>
          <a:p>
            <a:endParaRPr lang="en-US"/>
          </a:p>
        </p:txBody>
      </p:sp>
      <p:sp>
        <p:nvSpPr>
          <p:cNvPr id="7" name="Slide Number Placeholder 6"/>
          <p:cNvSpPr>
            <a:spLocks noGrp="1"/>
          </p:cNvSpPr>
          <p:nvPr>
            <p:ph type="sldNum" sz="quarter" idx="12"/>
          </p:nvPr>
        </p:nvSpPr>
        <p:spPr>
          <a:xfrm>
            <a:off x="10862452" y="381000"/>
            <a:ext cx="643748" cy="365125"/>
          </a:xfrm>
        </p:spPr>
        <p:txBody>
          <a:bodyPr/>
          <a:lstStyle/>
          <a:p>
            <a:fld id="{D863FC6A-CB6E-4620-B492-4DB0448B7CF5}" type="slidenum">
              <a:rPr lang="en-US" smtClean="0"/>
              <a:t>‹#›</a:t>
            </a:fld>
            <a:endParaRPr lang="en-US"/>
          </a:p>
        </p:txBody>
      </p:sp>
    </p:spTree>
    <p:extLst>
      <p:ext uri="{BB962C8B-B14F-4D97-AF65-F5344CB8AC3E}">
        <p14:creationId xmlns:p14="http://schemas.microsoft.com/office/powerpoint/2010/main" val="5521678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0ABA5642-79E6-4795-B405-1129F29A402D}" type="datetimeFigureOut">
              <a:rPr lang="en-US" smtClean="0"/>
              <a:t>10/20/2023</a:t>
            </a:fld>
            <a:endParaRPr lang="en-US"/>
          </a:p>
        </p:txBody>
      </p:sp>
      <p:sp>
        <p:nvSpPr>
          <p:cNvPr id="6" name="Footer Placeholder 5"/>
          <p:cNvSpPr>
            <a:spLocks noGrp="1"/>
          </p:cNvSpPr>
          <p:nvPr>
            <p:ph type="ftr" sz="quarter" idx="11"/>
          </p:nvPr>
        </p:nvSpPr>
        <p:spPr>
          <a:xfrm>
            <a:off x="685800" y="379941"/>
            <a:ext cx="6991492" cy="365125"/>
          </a:xfrm>
        </p:spPr>
        <p:txBody>
          <a:bodyPr/>
          <a:lstStyle/>
          <a:p>
            <a:endParaRPr lang="en-US"/>
          </a:p>
        </p:txBody>
      </p:sp>
      <p:sp>
        <p:nvSpPr>
          <p:cNvPr id="7" name="Slide Number Placeholder 6"/>
          <p:cNvSpPr>
            <a:spLocks noGrp="1"/>
          </p:cNvSpPr>
          <p:nvPr>
            <p:ph type="sldNum" sz="quarter" idx="12"/>
          </p:nvPr>
        </p:nvSpPr>
        <p:spPr>
          <a:xfrm>
            <a:off x="10862452" y="381000"/>
            <a:ext cx="643748" cy="365125"/>
          </a:xfrm>
        </p:spPr>
        <p:txBody>
          <a:bodyPr/>
          <a:lstStyle/>
          <a:p>
            <a:fld id="{D863FC6A-CB6E-4620-B492-4DB0448B7CF5}" type="slidenum">
              <a:rPr lang="en-US" smtClean="0"/>
              <a:t>‹#›</a:t>
            </a:fld>
            <a:endParaRPr lang="en-US"/>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847131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0ABA5642-79E6-4795-B405-1129F29A402D}" type="datetimeFigureOut">
              <a:rPr lang="en-US" smtClean="0"/>
              <a:t>10/20/2023</a:t>
            </a:fld>
            <a:endParaRPr lang="en-US"/>
          </a:p>
        </p:txBody>
      </p:sp>
      <p:sp>
        <p:nvSpPr>
          <p:cNvPr id="6" name="Footer Placeholder 5"/>
          <p:cNvSpPr>
            <a:spLocks noGrp="1"/>
          </p:cNvSpPr>
          <p:nvPr>
            <p:ph type="ftr" sz="quarter" idx="11"/>
          </p:nvPr>
        </p:nvSpPr>
        <p:spPr>
          <a:xfrm>
            <a:off x="685800" y="378883"/>
            <a:ext cx="6991492" cy="365125"/>
          </a:xfrm>
        </p:spPr>
        <p:txBody>
          <a:bodyPr/>
          <a:lstStyle/>
          <a:p>
            <a:endParaRPr lang="en-US"/>
          </a:p>
        </p:txBody>
      </p:sp>
      <p:sp>
        <p:nvSpPr>
          <p:cNvPr id="7" name="Slide Number Placeholder 6"/>
          <p:cNvSpPr>
            <a:spLocks noGrp="1"/>
          </p:cNvSpPr>
          <p:nvPr>
            <p:ph type="sldNum" sz="quarter" idx="12"/>
          </p:nvPr>
        </p:nvSpPr>
        <p:spPr>
          <a:xfrm>
            <a:off x="10862452" y="381000"/>
            <a:ext cx="643748" cy="365125"/>
          </a:xfrm>
        </p:spPr>
        <p:txBody>
          <a:bodyPr/>
          <a:lstStyle/>
          <a:p>
            <a:fld id="{D863FC6A-CB6E-4620-B492-4DB0448B7CF5}" type="slidenum">
              <a:rPr lang="en-US" smtClean="0"/>
              <a:t>‹#›</a:t>
            </a:fld>
            <a:endParaRPr lang="en-US"/>
          </a:p>
        </p:txBody>
      </p:sp>
    </p:spTree>
    <p:extLst>
      <p:ext uri="{BB962C8B-B14F-4D97-AF65-F5344CB8AC3E}">
        <p14:creationId xmlns:p14="http://schemas.microsoft.com/office/powerpoint/2010/main" val="3014110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0ABA5642-79E6-4795-B405-1129F29A402D}" type="datetimeFigureOut">
              <a:rPr lang="en-US" smtClean="0"/>
              <a:t>10/20/2023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863FC6A-CB6E-4620-B492-4DB0448B7CF5}" type="slidenum">
              <a:rPr lang="en-US" smtClean="0"/>
              <a:t>‹#›</a:t>
            </a:fld>
            <a:endParaRPr lang="en-US"/>
          </a:p>
        </p:txBody>
      </p:sp>
    </p:spTree>
    <p:extLst>
      <p:ext uri="{BB962C8B-B14F-4D97-AF65-F5344CB8AC3E}">
        <p14:creationId xmlns:p14="http://schemas.microsoft.com/office/powerpoint/2010/main" val="17772299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0ABA5642-79E6-4795-B405-1129F29A402D}" type="datetimeFigureOut">
              <a:rPr lang="en-US" smtClean="0"/>
              <a:t>10/20/2023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863FC6A-CB6E-4620-B492-4DB0448B7CF5}" type="slidenum">
              <a:rPr lang="en-US" smtClean="0"/>
              <a:t>‹#›</a:t>
            </a:fld>
            <a:endParaRPr lang="en-US"/>
          </a:p>
        </p:txBody>
      </p:sp>
    </p:spTree>
    <p:extLst>
      <p:ext uri="{BB962C8B-B14F-4D97-AF65-F5344CB8AC3E}">
        <p14:creationId xmlns:p14="http://schemas.microsoft.com/office/powerpoint/2010/main" val="38046376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ABA5642-79E6-4795-B405-1129F29A402D}" type="datetimeFigureOut">
              <a:rPr lang="en-US" smtClean="0"/>
              <a:t>10/20/2023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863FC6A-CB6E-4620-B492-4DB0448B7CF5}" type="slidenum">
              <a:rPr lang="en-US" smtClean="0"/>
              <a:t>‹#›</a:t>
            </a:fld>
            <a:endParaRPr lang="en-US"/>
          </a:p>
        </p:txBody>
      </p:sp>
    </p:spTree>
    <p:extLst>
      <p:ext uri="{BB962C8B-B14F-4D97-AF65-F5344CB8AC3E}">
        <p14:creationId xmlns:p14="http://schemas.microsoft.com/office/powerpoint/2010/main" val="14949335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0ABA5642-79E6-4795-B405-1129F29A402D}" type="datetimeFigureOut">
              <a:rPr lang="en-US" smtClean="0"/>
              <a:t>10/20/2023</a:t>
            </a:fld>
            <a:endParaRPr lang="en-US"/>
          </a:p>
        </p:txBody>
      </p:sp>
      <p:sp>
        <p:nvSpPr>
          <p:cNvPr id="5" name="Footer Placeholder 4"/>
          <p:cNvSpPr>
            <a:spLocks noGrp="1"/>
          </p:cNvSpPr>
          <p:nvPr>
            <p:ph type="ftr" sz="quarter" idx="11"/>
          </p:nvPr>
        </p:nvSpPr>
        <p:spPr>
          <a:xfrm>
            <a:off x="685800" y="381000"/>
            <a:ext cx="6991492" cy="365125"/>
          </a:xfrm>
        </p:spPr>
        <p:txBody>
          <a:bodyPr/>
          <a:lstStyle/>
          <a:p>
            <a:endParaRPr lang="en-US"/>
          </a:p>
        </p:txBody>
      </p:sp>
      <p:sp>
        <p:nvSpPr>
          <p:cNvPr id="6" name="Slide Number Placeholder 5"/>
          <p:cNvSpPr>
            <a:spLocks noGrp="1"/>
          </p:cNvSpPr>
          <p:nvPr>
            <p:ph type="sldNum" sz="quarter" idx="12"/>
          </p:nvPr>
        </p:nvSpPr>
        <p:spPr>
          <a:xfrm>
            <a:off x="10862452" y="381000"/>
            <a:ext cx="643748" cy="365125"/>
          </a:xfrm>
        </p:spPr>
        <p:txBody>
          <a:bodyPr/>
          <a:lstStyle/>
          <a:p>
            <a:fld id="{D863FC6A-CB6E-4620-B492-4DB0448B7CF5}" type="slidenum">
              <a:rPr lang="en-US" smtClean="0"/>
              <a:t>‹#›</a:t>
            </a:fld>
            <a:endParaRPr lang="en-US"/>
          </a:p>
        </p:txBody>
      </p:sp>
    </p:spTree>
    <p:extLst>
      <p:ext uri="{BB962C8B-B14F-4D97-AF65-F5344CB8AC3E}">
        <p14:creationId xmlns:p14="http://schemas.microsoft.com/office/powerpoint/2010/main" val="1849184781"/>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0ABA5642-79E6-4795-B405-1129F29A402D}" type="datetimeFigureOut">
              <a:rPr lang="en-US" smtClean="0"/>
              <a:t>10/20/2023</a:t>
            </a:fld>
            <a:endParaRPr lang="en-US"/>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D863FC6A-CB6E-4620-B492-4DB0448B7CF5}" type="slidenum">
              <a:rPr lang="en-US" smtClean="0"/>
              <a:t>‹#›</a:t>
            </a:fld>
            <a:endParaRPr lang="en-US"/>
          </a:p>
        </p:txBody>
      </p:sp>
    </p:spTree>
    <p:extLst>
      <p:ext uri="{BB962C8B-B14F-4D97-AF65-F5344CB8AC3E}">
        <p14:creationId xmlns:p14="http://schemas.microsoft.com/office/powerpoint/2010/main" val="624620444"/>
      </p:ext>
    </p:extLst>
  </p:cSld>
  <p:clrMap bg1="dk1" tx1="lt1" bg2="dk2" tx2="lt2" accent1="accent1" accent2="accent2" accent3="accent3" accent4="accent4" accent5="accent5" accent6="accent6" hlink="hlink" folHlink="folHlink"/>
  <p:sldLayoutIdLst>
    <p:sldLayoutId id="2147483730" r:id="rId1"/>
    <p:sldLayoutId id="2147483731" r:id="rId2"/>
    <p:sldLayoutId id="2147483732" r:id="rId3"/>
    <p:sldLayoutId id="2147483733" r:id="rId4"/>
    <p:sldLayoutId id="2147483734" r:id="rId5"/>
    <p:sldLayoutId id="2147483735" r:id="rId6"/>
    <p:sldLayoutId id="2147483736" r:id="rId7"/>
    <p:sldLayoutId id="2147483737" r:id="rId8"/>
    <p:sldLayoutId id="2147483738" r:id="rId9"/>
    <p:sldLayoutId id="2147483739" r:id="rId10"/>
    <p:sldLayoutId id="2147483740" r:id="rId11"/>
    <p:sldLayoutId id="2147483741" r:id="rId12"/>
    <p:sldLayoutId id="2147483742" r:id="rId13"/>
    <p:sldLayoutId id="2147483743" r:id="rId14"/>
    <p:sldLayoutId id="2147483744" r:id="rId15"/>
    <p:sldLayoutId id="2147483745" r:id="rId16"/>
    <p:sldLayoutId id="2147483746"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D144E9-CE91-45F7-A563-E3B378F3EDA0}"/>
              </a:ext>
            </a:extLst>
          </p:cNvPr>
          <p:cNvSpPr>
            <a:spLocks noGrp="1"/>
          </p:cNvSpPr>
          <p:nvPr>
            <p:ph type="ctrTitle"/>
          </p:nvPr>
        </p:nvSpPr>
        <p:spPr/>
        <p:txBody>
          <a:bodyPr>
            <a:normAutofit fontScale="90000"/>
          </a:bodyPr>
          <a:lstStyle/>
          <a:p>
            <a:r>
              <a:rPr lang="en-US" dirty="0"/>
              <a:t>Introducing and </a:t>
            </a:r>
            <a:r>
              <a:rPr lang="en-US"/>
              <a:t>Analyzing Quotations</a:t>
            </a:r>
            <a:endParaRPr lang="en-US" dirty="0"/>
          </a:p>
        </p:txBody>
      </p:sp>
      <p:sp>
        <p:nvSpPr>
          <p:cNvPr id="3" name="Subtitle 2">
            <a:extLst>
              <a:ext uri="{FF2B5EF4-FFF2-40B4-BE49-F238E27FC236}">
                <a16:creationId xmlns:a16="http://schemas.microsoft.com/office/drawing/2014/main" id="{14C23A6C-6A33-419C-A8D5-BD9ED1BF8357}"/>
              </a:ext>
            </a:extLst>
          </p:cNvPr>
          <p:cNvSpPr>
            <a:spLocks noGrp="1"/>
          </p:cNvSpPr>
          <p:nvPr>
            <p:ph type="subTitle" idx="1"/>
          </p:nvPr>
        </p:nvSpPr>
        <p:spPr>
          <a:xfrm>
            <a:off x="1371600" y="4162288"/>
            <a:ext cx="9448800" cy="685800"/>
          </a:xfrm>
        </p:spPr>
        <p:txBody>
          <a:bodyPr>
            <a:normAutofit fontScale="92500" lnSpcReduction="10000"/>
          </a:bodyPr>
          <a:lstStyle/>
          <a:p>
            <a:r>
              <a:rPr lang="en-US" dirty="0"/>
              <a:t>By Annalise Koup and Talia Argondezzi</a:t>
            </a:r>
          </a:p>
          <a:p>
            <a:r>
              <a:rPr lang="en-US" dirty="0"/>
              <a:t>To play or pause audio, press the volume icon on the bottom right-hand screen</a:t>
            </a:r>
          </a:p>
          <a:p>
            <a:endParaRPr lang="en-US" dirty="0"/>
          </a:p>
        </p:txBody>
      </p:sp>
      <p:pic>
        <p:nvPicPr>
          <p:cNvPr id="4" name="Recorded Sound">
            <a:hlinkClick r:id="" action="ppaction://media"/>
            <a:extLst>
              <a:ext uri="{FF2B5EF4-FFF2-40B4-BE49-F238E27FC236}">
                <a16:creationId xmlns:a16="http://schemas.microsoft.com/office/drawing/2014/main" id="{04101A27-92D4-48E2-926B-64362B9D451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11339" y="6066182"/>
            <a:ext cx="609600" cy="609600"/>
          </a:xfrm>
          <a:prstGeom prst="rect">
            <a:avLst/>
          </a:prstGeom>
        </p:spPr>
      </p:pic>
    </p:spTree>
    <p:extLst>
      <p:ext uri="{BB962C8B-B14F-4D97-AF65-F5344CB8AC3E}">
        <p14:creationId xmlns:p14="http://schemas.microsoft.com/office/powerpoint/2010/main" val="690503941"/>
      </p:ext>
    </p:extLst>
  </p:cSld>
  <p:clrMapOvr>
    <a:masterClrMapping/>
  </p:clrMapOvr>
  <mc:AlternateContent xmlns:mc="http://schemas.openxmlformats.org/markup-compatibility/2006" xmlns:p14="http://schemas.microsoft.com/office/powerpoint/2010/main">
    <mc:Choice Requires="p14">
      <p:transition spd="slow" p14:dur="2000" advTm="8032"/>
    </mc:Choice>
    <mc:Fallback xmlns="">
      <p:transition spd="slow" advTm="8032"/>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489"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F0BCC1-0AEA-42FC-9DF1-D16F9158C881}"/>
              </a:ext>
            </a:extLst>
          </p:cNvPr>
          <p:cNvSpPr>
            <a:spLocks noGrp="1"/>
          </p:cNvSpPr>
          <p:nvPr>
            <p:ph type="title"/>
          </p:nvPr>
        </p:nvSpPr>
        <p:spPr/>
        <p:txBody>
          <a:bodyPr/>
          <a:lstStyle/>
          <a:p>
            <a:r>
              <a:rPr lang="en-US" dirty="0"/>
              <a:t>Introducing A Quote</a:t>
            </a:r>
          </a:p>
        </p:txBody>
      </p:sp>
      <p:sp>
        <p:nvSpPr>
          <p:cNvPr id="3" name="Content Placeholder 2">
            <a:extLst>
              <a:ext uri="{FF2B5EF4-FFF2-40B4-BE49-F238E27FC236}">
                <a16:creationId xmlns:a16="http://schemas.microsoft.com/office/drawing/2014/main" id="{30B2074A-35DA-4A8E-8ECC-3F7E3C59C45E}"/>
              </a:ext>
            </a:extLst>
          </p:cNvPr>
          <p:cNvSpPr>
            <a:spLocks noGrp="1"/>
          </p:cNvSpPr>
          <p:nvPr>
            <p:ph idx="1"/>
          </p:nvPr>
        </p:nvSpPr>
        <p:spPr>
          <a:xfrm>
            <a:off x="685800" y="1810247"/>
            <a:ext cx="10820400" cy="4418275"/>
          </a:xfrm>
        </p:spPr>
        <p:txBody>
          <a:bodyPr/>
          <a:lstStyle/>
          <a:p>
            <a:r>
              <a:rPr lang="en-US" dirty="0"/>
              <a:t>DO give an introduction to the quote such as giving background information on where this quote comes from and in what context. </a:t>
            </a:r>
          </a:p>
          <a:p>
            <a:pPr lvl="1"/>
            <a:r>
              <a:rPr lang="en-US" dirty="0"/>
              <a:t>Ex. In his address to the committee, Jonathan stated that “…”</a:t>
            </a:r>
          </a:p>
          <a:p>
            <a:r>
              <a:rPr lang="en-US" dirty="0"/>
              <a:t>DO NOT put the quote as its own sentence without any transition.</a:t>
            </a:r>
          </a:p>
          <a:p>
            <a:pPr lvl="1"/>
            <a:r>
              <a:rPr lang="en-US" dirty="0"/>
              <a:t>Bad example: “An unmarried woman has only a feeble right: ancient and inhuman laws refuse her the right to the name and goods of her children’s father” (de Gouges 17).</a:t>
            </a:r>
          </a:p>
          <a:p>
            <a:pPr lvl="1"/>
            <a:r>
              <a:rPr lang="en-US" dirty="0"/>
              <a:t>Good example: De Gouges, in her Declaration of the Rights of Woman, argues, “An unmarried woman has only a feeble right: ancient and inhuman laws refuse her the right to the name and goods of her children’s father” (17).</a:t>
            </a:r>
          </a:p>
        </p:txBody>
      </p:sp>
      <p:pic>
        <p:nvPicPr>
          <p:cNvPr id="4" name="Recorded Sound">
            <a:hlinkClick r:id="" action="ppaction://media"/>
            <a:extLst>
              <a:ext uri="{FF2B5EF4-FFF2-40B4-BE49-F238E27FC236}">
                <a16:creationId xmlns:a16="http://schemas.microsoft.com/office/drawing/2014/main" id="{086A7CAF-3398-4BDB-9EAD-ECD6A6296D1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01400" y="5923722"/>
            <a:ext cx="609600" cy="609600"/>
          </a:xfrm>
          <a:prstGeom prst="rect">
            <a:avLst/>
          </a:prstGeom>
        </p:spPr>
      </p:pic>
    </p:spTree>
    <p:extLst>
      <p:ext uri="{BB962C8B-B14F-4D97-AF65-F5344CB8AC3E}">
        <p14:creationId xmlns:p14="http://schemas.microsoft.com/office/powerpoint/2010/main" val="3586028584"/>
      </p:ext>
    </p:extLst>
  </p:cSld>
  <p:clrMapOvr>
    <a:masterClrMapping/>
  </p:clrMapOvr>
  <mc:AlternateContent xmlns:mc="http://schemas.openxmlformats.org/markup-compatibility/2006" xmlns:p14="http://schemas.microsoft.com/office/powerpoint/2010/main">
    <mc:Choice Requires="p14">
      <p:transition spd="slow" p14:dur="2000" advTm="69331"/>
    </mc:Choice>
    <mc:Fallback xmlns="">
      <p:transition spd="slow" advTm="69331"/>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9460"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76B064-6C74-423D-B704-61E15F19136E}"/>
              </a:ext>
            </a:extLst>
          </p:cNvPr>
          <p:cNvSpPr>
            <a:spLocks noGrp="1"/>
          </p:cNvSpPr>
          <p:nvPr>
            <p:ph type="title"/>
          </p:nvPr>
        </p:nvSpPr>
        <p:spPr/>
        <p:txBody>
          <a:bodyPr/>
          <a:lstStyle/>
          <a:p>
            <a:r>
              <a:rPr lang="en-US" dirty="0"/>
              <a:t>Practice: </a:t>
            </a:r>
            <a:br>
              <a:rPr lang="en-US" dirty="0"/>
            </a:br>
            <a:r>
              <a:rPr lang="en-US" dirty="0"/>
              <a:t>Introducing Quotations</a:t>
            </a:r>
          </a:p>
        </p:txBody>
      </p:sp>
      <p:sp>
        <p:nvSpPr>
          <p:cNvPr id="3" name="Content Placeholder 2">
            <a:extLst>
              <a:ext uri="{FF2B5EF4-FFF2-40B4-BE49-F238E27FC236}">
                <a16:creationId xmlns:a16="http://schemas.microsoft.com/office/drawing/2014/main" id="{3A02A1D9-250D-416B-8DED-D6BB5AA3A9DD}"/>
              </a:ext>
            </a:extLst>
          </p:cNvPr>
          <p:cNvSpPr>
            <a:spLocks noGrp="1"/>
          </p:cNvSpPr>
          <p:nvPr>
            <p:ph idx="1"/>
          </p:nvPr>
        </p:nvSpPr>
        <p:spPr/>
        <p:txBody>
          <a:bodyPr/>
          <a:lstStyle/>
          <a:p>
            <a:pPr marL="0" indent="0">
              <a:buNone/>
            </a:pPr>
            <a:r>
              <a:rPr lang="en-US" u="sng" dirty="0"/>
              <a:t>Instructions: With the given passage, write an introduction for the following quote that gives the context of what’s happening.</a:t>
            </a:r>
          </a:p>
          <a:p>
            <a:pPr marL="0" indent="0">
              <a:buNone/>
            </a:pPr>
            <a:endParaRPr lang="en-US" i="1" dirty="0"/>
          </a:p>
          <a:p>
            <a:pPr marL="0" indent="0">
              <a:buNone/>
            </a:pPr>
            <a:r>
              <a:rPr lang="en-US" i="1" dirty="0"/>
              <a:t>Plato’s Allegory of the Cave</a:t>
            </a:r>
          </a:p>
          <a:p>
            <a:pPr marL="0" indent="0">
              <a:buNone/>
            </a:pPr>
            <a:r>
              <a:rPr lang="en-US" dirty="0"/>
              <a:t>“a man who is released… is in pain and, because he is dazzled, is unable to make out those things whose shadows he saw before” (Plato 515d).</a:t>
            </a:r>
            <a:endParaRPr lang="en-US" u="sng" dirty="0"/>
          </a:p>
        </p:txBody>
      </p:sp>
      <p:pic>
        <p:nvPicPr>
          <p:cNvPr id="5" name="Recorded Sound">
            <a:hlinkClick r:id="" action="ppaction://media"/>
            <a:extLst>
              <a:ext uri="{FF2B5EF4-FFF2-40B4-BE49-F238E27FC236}">
                <a16:creationId xmlns:a16="http://schemas.microsoft.com/office/drawing/2014/main" id="{B70BEEB2-2F72-4A5E-BBFB-9BCFFF76D54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01400" y="6051044"/>
            <a:ext cx="609600" cy="609600"/>
          </a:xfrm>
          <a:prstGeom prst="rect">
            <a:avLst/>
          </a:prstGeom>
        </p:spPr>
      </p:pic>
    </p:spTree>
    <p:extLst>
      <p:ext uri="{BB962C8B-B14F-4D97-AF65-F5344CB8AC3E}">
        <p14:creationId xmlns:p14="http://schemas.microsoft.com/office/powerpoint/2010/main" val="3872638659"/>
      </p:ext>
    </p:extLst>
  </p:cSld>
  <p:clrMapOvr>
    <a:masterClrMapping/>
  </p:clrMapOvr>
  <mc:AlternateContent xmlns:mc="http://schemas.openxmlformats.org/markup-compatibility/2006" xmlns:p14="http://schemas.microsoft.com/office/powerpoint/2010/main">
    <mc:Choice Requires="p14">
      <p:transition spd="slow" p14:dur="2000" advTm="36314"/>
    </mc:Choice>
    <mc:Fallback xmlns="">
      <p:transition spd="slow" advTm="36314"/>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7177"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88B7B1-6B80-4C4C-8A1F-4906181632EC}"/>
              </a:ext>
            </a:extLst>
          </p:cNvPr>
          <p:cNvSpPr>
            <a:spLocks noGrp="1"/>
          </p:cNvSpPr>
          <p:nvPr>
            <p:ph type="title"/>
          </p:nvPr>
        </p:nvSpPr>
        <p:spPr/>
        <p:txBody>
          <a:bodyPr/>
          <a:lstStyle/>
          <a:p>
            <a:r>
              <a:rPr lang="en-US" dirty="0"/>
              <a:t>One Possible Answer</a:t>
            </a:r>
          </a:p>
        </p:txBody>
      </p:sp>
      <p:sp>
        <p:nvSpPr>
          <p:cNvPr id="3" name="Content Placeholder 2">
            <a:extLst>
              <a:ext uri="{FF2B5EF4-FFF2-40B4-BE49-F238E27FC236}">
                <a16:creationId xmlns:a16="http://schemas.microsoft.com/office/drawing/2014/main" id="{AFCF7C67-F0BD-4A34-A0B7-B739B60D2C61}"/>
              </a:ext>
            </a:extLst>
          </p:cNvPr>
          <p:cNvSpPr>
            <a:spLocks noGrp="1"/>
          </p:cNvSpPr>
          <p:nvPr>
            <p:ph idx="1"/>
          </p:nvPr>
        </p:nvSpPr>
        <p:spPr/>
        <p:txBody>
          <a:bodyPr/>
          <a:lstStyle/>
          <a:p>
            <a:pPr marL="0" indent="0">
              <a:buNone/>
            </a:pPr>
            <a:endParaRPr lang="en-US" dirty="0"/>
          </a:p>
          <a:p>
            <a:pPr marL="0" indent="0">
              <a:buNone/>
            </a:pPr>
            <a:endParaRPr lang="en-US" dirty="0"/>
          </a:p>
          <a:p>
            <a:pPr marL="0" indent="0">
              <a:buNone/>
            </a:pPr>
            <a:r>
              <a:rPr lang="en-US" dirty="0"/>
              <a:t>Socrates explains that a person without an education is like a person chained in a dark cave, unable to see anything except for shadows along the cave wall (Plato 514a-b). He proposes a scenario in which “a man who is released… is in pain and, because he is dazzled, is unable to make out those things whose shadows he saw before” (Plato 515d).</a:t>
            </a:r>
          </a:p>
        </p:txBody>
      </p:sp>
    </p:spTree>
    <p:extLst>
      <p:ext uri="{BB962C8B-B14F-4D97-AF65-F5344CB8AC3E}">
        <p14:creationId xmlns:p14="http://schemas.microsoft.com/office/powerpoint/2010/main" val="185725178"/>
      </p:ext>
    </p:extLst>
  </p:cSld>
  <p:clrMapOvr>
    <a:masterClrMapping/>
  </p:clrMapOvr>
  <mc:AlternateContent xmlns:mc="http://schemas.openxmlformats.org/markup-compatibility/2006" xmlns:p14="http://schemas.microsoft.com/office/powerpoint/2010/main">
    <mc:Choice Requires="p14">
      <p:transition spd="slow" p14:dur="2000" advTm="65322"/>
    </mc:Choice>
    <mc:Fallback xmlns="">
      <p:transition spd="slow" advTm="6532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37965D-CE55-496D-B0B7-6919FAB6B793}"/>
              </a:ext>
            </a:extLst>
          </p:cNvPr>
          <p:cNvSpPr>
            <a:spLocks noGrp="1"/>
          </p:cNvSpPr>
          <p:nvPr>
            <p:ph type="title"/>
          </p:nvPr>
        </p:nvSpPr>
        <p:spPr/>
        <p:txBody>
          <a:bodyPr/>
          <a:lstStyle/>
          <a:p>
            <a:r>
              <a:rPr lang="en-US" dirty="0"/>
              <a:t>Analyzing A Quote</a:t>
            </a:r>
          </a:p>
        </p:txBody>
      </p:sp>
      <p:sp>
        <p:nvSpPr>
          <p:cNvPr id="3" name="Content Placeholder 2">
            <a:extLst>
              <a:ext uri="{FF2B5EF4-FFF2-40B4-BE49-F238E27FC236}">
                <a16:creationId xmlns:a16="http://schemas.microsoft.com/office/drawing/2014/main" id="{26B7C515-FD20-4965-9906-01B3A472541E}"/>
              </a:ext>
            </a:extLst>
          </p:cNvPr>
          <p:cNvSpPr>
            <a:spLocks noGrp="1"/>
          </p:cNvSpPr>
          <p:nvPr>
            <p:ph idx="1"/>
          </p:nvPr>
        </p:nvSpPr>
        <p:spPr/>
        <p:txBody>
          <a:bodyPr/>
          <a:lstStyle/>
          <a:p>
            <a:r>
              <a:rPr lang="en-US" dirty="0"/>
              <a:t>Analysis points out something new or unexpected, uncovers values, or shows a unique perspective on the reading. </a:t>
            </a:r>
          </a:p>
          <a:p>
            <a:endParaRPr lang="en-US" dirty="0"/>
          </a:p>
          <a:p>
            <a:pPr marL="0" indent="0">
              <a:buNone/>
            </a:pPr>
            <a:endParaRPr lang="en-US" dirty="0"/>
          </a:p>
          <a:p>
            <a:r>
              <a:rPr lang="en-US" dirty="0"/>
              <a:t>Try to move past simply restating the quotation. Restating the quote in your own words may be necessary for the purpose of clarification, but analysis must follow after the restatement.</a:t>
            </a:r>
          </a:p>
          <a:p>
            <a:pPr marL="457200" lvl="1" indent="0">
              <a:buNone/>
            </a:pPr>
            <a:endParaRPr lang="en-US" dirty="0"/>
          </a:p>
        </p:txBody>
      </p:sp>
      <p:pic>
        <p:nvPicPr>
          <p:cNvPr id="4" name="Recorded Sound">
            <a:hlinkClick r:id="" action="ppaction://media"/>
            <a:extLst>
              <a:ext uri="{FF2B5EF4-FFF2-40B4-BE49-F238E27FC236}">
                <a16:creationId xmlns:a16="http://schemas.microsoft.com/office/drawing/2014/main" id="{10D6BE54-C1CB-4330-8CE2-5CBBE98262E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078817" y="5913885"/>
            <a:ext cx="609600" cy="609600"/>
          </a:xfrm>
          <a:prstGeom prst="rect">
            <a:avLst/>
          </a:prstGeom>
        </p:spPr>
      </p:pic>
    </p:spTree>
    <p:extLst>
      <p:ext uri="{BB962C8B-B14F-4D97-AF65-F5344CB8AC3E}">
        <p14:creationId xmlns:p14="http://schemas.microsoft.com/office/powerpoint/2010/main" val="3704541457"/>
      </p:ext>
    </p:extLst>
  </p:cSld>
  <p:clrMapOvr>
    <a:masterClrMapping/>
  </p:clrMapOvr>
  <mc:AlternateContent xmlns:mc="http://schemas.openxmlformats.org/markup-compatibility/2006" xmlns:p14="http://schemas.microsoft.com/office/powerpoint/2010/main">
    <mc:Choice Requires="p14">
      <p:transition spd="slow" p14:dur="2000" advTm="38442"/>
    </mc:Choice>
    <mc:Fallback xmlns="">
      <p:transition spd="slow" advTm="38442"/>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9630"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AB98F3-A6E3-45CB-A7EA-581F0E12AA41}"/>
              </a:ext>
            </a:extLst>
          </p:cNvPr>
          <p:cNvSpPr>
            <a:spLocks noGrp="1"/>
          </p:cNvSpPr>
          <p:nvPr>
            <p:ph type="title"/>
          </p:nvPr>
        </p:nvSpPr>
        <p:spPr/>
        <p:txBody>
          <a:bodyPr/>
          <a:lstStyle/>
          <a:p>
            <a:r>
              <a:rPr lang="en-US" dirty="0"/>
              <a:t>Analysis Questions</a:t>
            </a:r>
          </a:p>
        </p:txBody>
      </p:sp>
      <p:sp>
        <p:nvSpPr>
          <p:cNvPr id="3" name="Content Placeholder 2">
            <a:extLst>
              <a:ext uri="{FF2B5EF4-FFF2-40B4-BE49-F238E27FC236}">
                <a16:creationId xmlns:a16="http://schemas.microsoft.com/office/drawing/2014/main" id="{BE8B4E74-45F3-442F-A8B5-46EF8F08A59B}"/>
              </a:ext>
            </a:extLst>
          </p:cNvPr>
          <p:cNvSpPr>
            <a:spLocks noGrp="1"/>
          </p:cNvSpPr>
          <p:nvPr>
            <p:ph idx="1"/>
          </p:nvPr>
        </p:nvSpPr>
        <p:spPr/>
        <p:txBody>
          <a:bodyPr>
            <a:normAutofit lnSpcReduction="10000"/>
          </a:bodyPr>
          <a:lstStyle/>
          <a:p>
            <a:pPr marL="0" indent="0">
              <a:buNone/>
            </a:pPr>
            <a:r>
              <a:rPr lang="en-US" dirty="0"/>
              <a:t>If you’re having trouble coming up with your analysis, think about the following questions: </a:t>
            </a:r>
          </a:p>
          <a:p>
            <a:r>
              <a:rPr lang="en-US" dirty="0"/>
              <a:t>What does this quote mean?</a:t>
            </a:r>
          </a:p>
          <a:p>
            <a:r>
              <a:rPr lang="en-US" dirty="0"/>
              <a:t>Why does this quote matter?</a:t>
            </a:r>
          </a:p>
          <a:p>
            <a:r>
              <a:rPr lang="en-US" dirty="0"/>
              <a:t>How does the quote relate to the author’s other ideas?</a:t>
            </a:r>
          </a:p>
          <a:p>
            <a:r>
              <a:rPr lang="en-US" dirty="0"/>
              <a:t>How does this quote related to the CIE questions?</a:t>
            </a:r>
          </a:p>
          <a:p>
            <a:r>
              <a:rPr lang="en-US" dirty="0"/>
              <a:t>What is unexpected or interesting about the quote?</a:t>
            </a:r>
          </a:p>
          <a:p>
            <a:r>
              <a:rPr lang="en-US" dirty="0"/>
              <a:t>What words in the quote are of interest and why?</a:t>
            </a:r>
          </a:p>
          <a:p>
            <a:r>
              <a:rPr lang="en-US" dirty="0"/>
              <a:t>How does this quote help prove my point?</a:t>
            </a:r>
          </a:p>
          <a:p>
            <a:r>
              <a:rPr lang="en-US" dirty="0"/>
              <a:t>How does this quote disagree or complicate my argument?</a:t>
            </a:r>
          </a:p>
          <a:p>
            <a:endParaRPr lang="en-US" dirty="0"/>
          </a:p>
        </p:txBody>
      </p:sp>
      <p:pic>
        <p:nvPicPr>
          <p:cNvPr id="4" name="Recorded Sound">
            <a:hlinkClick r:id="" action="ppaction://media"/>
            <a:extLst>
              <a:ext uri="{FF2B5EF4-FFF2-40B4-BE49-F238E27FC236}">
                <a16:creationId xmlns:a16="http://schemas.microsoft.com/office/drawing/2014/main" id="{2EC690CB-C93B-42F0-8123-154EC0F4C04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896600" y="5913885"/>
            <a:ext cx="609600" cy="609600"/>
          </a:xfrm>
          <a:prstGeom prst="rect">
            <a:avLst/>
          </a:prstGeom>
        </p:spPr>
      </p:pic>
    </p:spTree>
    <p:extLst>
      <p:ext uri="{BB962C8B-B14F-4D97-AF65-F5344CB8AC3E}">
        <p14:creationId xmlns:p14="http://schemas.microsoft.com/office/powerpoint/2010/main" val="288564919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7982"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8286B7-E7C6-459D-9915-FBDAD9B224BB}"/>
              </a:ext>
            </a:extLst>
          </p:cNvPr>
          <p:cNvSpPr>
            <a:spLocks noGrp="1"/>
          </p:cNvSpPr>
          <p:nvPr>
            <p:ph type="title"/>
          </p:nvPr>
        </p:nvSpPr>
        <p:spPr/>
        <p:txBody>
          <a:bodyPr/>
          <a:lstStyle/>
          <a:p>
            <a:r>
              <a:rPr lang="en-US" dirty="0"/>
              <a:t>Practice:</a:t>
            </a:r>
            <a:br>
              <a:rPr lang="en-US" dirty="0"/>
            </a:br>
            <a:r>
              <a:rPr lang="en-US" dirty="0"/>
              <a:t>Analyzing Quotations</a:t>
            </a:r>
          </a:p>
        </p:txBody>
      </p:sp>
      <p:sp>
        <p:nvSpPr>
          <p:cNvPr id="3" name="Content Placeholder 2">
            <a:extLst>
              <a:ext uri="{FF2B5EF4-FFF2-40B4-BE49-F238E27FC236}">
                <a16:creationId xmlns:a16="http://schemas.microsoft.com/office/drawing/2014/main" id="{C4474852-9C43-450A-B187-665AB81175AA}"/>
              </a:ext>
            </a:extLst>
          </p:cNvPr>
          <p:cNvSpPr>
            <a:spLocks noGrp="1"/>
          </p:cNvSpPr>
          <p:nvPr>
            <p:ph idx="1"/>
          </p:nvPr>
        </p:nvSpPr>
        <p:spPr/>
        <p:txBody>
          <a:bodyPr/>
          <a:lstStyle/>
          <a:p>
            <a:pPr marL="0" indent="0">
              <a:buNone/>
            </a:pPr>
            <a:r>
              <a:rPr lang="en-US" u="sng" dirty="0"/>
              <a:t>Instructions: Analyze the following quote in accordance with the given thesis statement:</a:t>
            </a:r>
            <a:endParaRPr lang="en-US" i="1" dirty="0"/>
          </a:p>
          <a:p>
            <a:pPr marL="0" indent="0">
              <a:buNone/>
            </a:pPr>
            <a:r>
              <a:rPr lang="en-US" i="1" dirty="0"/>
              <a:t>Thesis Statement: Gaining new knowledge may be painful and incomprehensible at first since humans are trained to comprehend the world a specific way. </a:t>
            </a:r>
          </a:p>
          <a:p>
            <a:pPr marL="0" indent="0">
              <a:buNone/>
            </a:pPr>
            <a:endParaRPr lang="en-US" i="1" dirty="0"/>
          </a:p>
          <a:p>
            <a:pPr marL="0" indent="0">
              <a:buNone/>
            </a:pPr>
            <a:r>
              <a:rPr lang="en-US" i="1" dirty="0"/>
              <a:t>Plato’s Allegory of the Cave</a:t>
            </a:r>
          </a:p>
          <a:p>
            <a:pPr marL="0" indent="0">
              <a:buNone/>
            </a:pPr>
            <a:r>
              <a:rPr lang="en-US" dirty="0"/>
              <a:t>“a man who is released… is in pain and, because he is dazzled, is unable to make out those things whose shadows he saw before” (Plato 515d).</a:t>
            </a:r>
            <a:endParaRPr lang="en-US" u="sng" dirty="0"/>
          </a:p>
          <a:p>
            <a:pPr marL="0" indent="0">
              <a:buNone/>
            </a:pPr>
            <a:endParaRPr lang="en-US" dirty="0"/>
          </a:p>
        </p:txBody>
      </p:sp>
      <p:pic>
        <p:nvPicPr>
          <p:cNvPr id="5" name="Recorded Sound">
            <a:hlinkClick r:id="" action="ppaction://media"/>
            <a:extLst>
              <a:ext uri="{FF2B5EF4-FFF2-40B4-BE49-F238E27FC236}">
                <a16:creationId xmlns:a16="http://schemas.microsoft.com/office/drawing/2014/main" id="{DA8EEF44-2301-4FD9-8200-186C1A61495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01400" y="6093627"/>
            <a:ext cx="609600" cy="609600"/>
          </a:xfrm>
          <a:prstGeom prst="rect">
            <a:avLst/>
          </a:prstGeom>
        </p:spPr>
      </p:pic>
    </p:spTree>
    <p:extLst>
      <p:ext uri="{BB962C8B-B14F-4D97-AF65-F5344CB8AC3E}">
        <p14:creationId xmlns:p14="http://schemas.microsoft.com/office/powerpoint/2010/main" val="2562760190"/>
      </p:ext>
    </p:extLst>
  </p:cSld>
  <p:clrMapOvr>
    <a:masterClrMapping/>
  </p:clrMapOvr>
  <mc:AlternateContent xmlns:mc="http://schemas.openxmlformats.org/markup-compatibility/2006" xmlns:p14="http://schemas.microsoft.com/office/powerpoint/2010/main">
    <mc:Choice Requires="p14">
      <p:transition spd="slow" p14:dur="2000" advTm="31038"/>
    </mc:Choice>
    <mc:Fallback xmlns="">
      <p:transition spd="slow" advTm="31038"/>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8338"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E9A0EE-4F76-4819-ADE7-1014A531BB89}"/>
              </a:ext>
            </a:extLst>
          </p:cNvPr>
          <p:cNvSpPr>
            <a:spLocks noGrp="1"/>
          </p:cNvSpPr>
          <p:nvPr>
            <p:ph type="title"/>
          </p:nvPr>
        </p:nvSpPr>
        <p:spPr/>
        <p:txBody>
          <a:bodyPr/>
          <a:lstStyle/>
          <a:p>
            <a:r>
              <a:rPr lang="en-US" dirty="0"/>
              <a:t>One possible Answer</a:t>
            </a:r>
          </a:p>
        </p:txBody>
      </p:sp>
      <p:sp>
        <p:nvSpPr>
          <p:cNvPr id="3" name="Content Placeholder 2">
            <a:extLst>
              <a:ext uri="{FF2B5EF4-FFF2-40B4-BE49-F238E27FC236}">
                <a16:creationId xmlns:a16="http://schemas.microsoft.com/office/drawing/2014/main" id="{9386F620-59D4-4E61-BC7D-C026E572B1FD}"/>
              </a:ext>
            </a:extLst>
          </p:cNvPr>
          <p:cNvSpPr>
            <a:spLocks noGrp="1"/>
          </p:cNvSpPr>
          <p:nvPr>
            <p:ph idx="1"/>
          </p:nvPr>
        </p:nvSpPr>
        <p:spPr/>
        <p:txBody>
          <a:bodyPr/>
          <a:lstStyle/>
          <a:p>
            <a:pPr marL="0" indent="0">
              <a:buNone/>
            </a:pPr>
            <a:r>
              <a:rPr lang="en-US" dirty="0"/>
              <a:t>The people can only see the shadows on the wall, so the shadows are their reality. Even though one person is finally released from his imprisonment, he is not grateful, but annoyed and in pain. The shadows represent social norms and received wisdom; people often accept the ideas they were raised with, without questioning their validity. Therefore, similar to the man who is in pain after being blinded by the sun, students can have a difficult time accepting new ideas that may contradict what they were taught to believe. </a:t>
            </a:r>
          </a:p>
          <a:p>
            <a:pPr marL="0" indent="0">
              <a:buNone/>
            </a:pPr>
            <a:endParaRPr lang="en-US" dirty="0"/>
          </a:p>
        </p:txBody>
      </p:sp>
    </p:spTree>
    <p:extLst>
      <p:ext uri="{BB962C8B-B14F-4D97-AF65-F5344CB8AC3E}">
        <p14:creationId xmlns:p14="http://schemas.microsoft.com/office/powerpoint/2010/main" val="4266969863"/>
      </p:ext>
    </p:extLst>
  </p:cSld>
  <p:clrMapOvr>
    <a:masterClrMapping/>
  </p:clrMapOvr>
  <mc:AlternateContent xmlns:mc="http://schemas.openxmlformats.org/markup-compatibility/2006" xmlns:p14="http://schemas.microsoft.com/office/powerpoint/2010/main">
    <mc:Choice Requires="p14">
      <p:transition spd="slow" p14:dur="2000" advTm="74559"/>
    </mc:Choice>
    <mc:Fallback xmlns="">
      <p:transition spd="slow" advTm="7455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42092E-2372-4213-A6C1-51DE861E6348}"/>
              </a:ext>
            </a:extLst>
          </p:cNvPr>
          <p:cNvSpPr>
            <a:spLocks noGrp="1"/>
          </p:cNvSpPr>
          <p:nvPr>
            <p:ph type="title"/>
          </p:nvPr>
        </p:nvSpPr>
        <p:spPr/>
        <p:txBody>
          <a:bodyPr/>
          <a:lstStyle/>
          <a:p>
            <a:r>
              <a:rPr lang="en-US" dirty="0"/>
              <a:t>Putting the Intro and analysis Together</a:t>
            </a:r>
          </a:p>
        </p:txBody>
      </p:sp>
      <p:sp>
        <p:nvSpPr>
          <p:cNvPr id="3" name="Content Placeholder 2">
            <a:extLst>
              <a:ext uri="{FF2B5EF4-FFF2-40B4-BE49-F238E27FC236}">
                <a16:creationId xmlns:a16="http://schemas.microsoft.com/office/drawing/2014/main" id="{725B2CB6-54CE-4572-86FE-D73C32DA9A73}"/>
              </a:ext>
            </a:extLst>
          </p:cNvPr>
          <p:cNvSpPr>
            <a:spLocks noGrp="1"/>
          </p:cNvSpPr>
          <p:nvPr>
            <p:ph idx="1"/>
          </p:nvPr>
        </p:nvSpPr>
        <p:spPr>
          <a:xfrm>
            <a:off x="685800" y="2057401"/>
            <a:ext cx="10820400" cy="4378518"/>
          </a:xfrm>
        </p:spPr>
        <p:txBody>
          <a:bodyPr>
            <a:normAutofit lnSpcReduction="10000"/>
          </a:bodyPr>
          <a:lstStyle/>
          <a:p>
            <a:r>
              <a:rPr lang="en-US" i="1" dirty="0"/>
              <a:t>Thesis Statement: Gaining new knowledge may be painful and incomprehensible at first since humans are trained to comprehend the world a specific way. </a:t>
            </a:r>
          </a:p>
          <a:p>
            <a:pPr marL="0" indent="0">
              <a:buNone/>
            </a:pPr>
            <a:r>
              <a:rPr lang="en-US" dirty="0"/>
              <a:t>Socrates explains that a person without an education is like a person chained in a dark cave, unable to see anything except for shadows along the cave wall (Plato 514a-b). Because the people can only see the shadows that are cast upon the walls, the shadows are their only reality. He proposes a scenario in which “a man who is released… is in pain and, because he is dazzled, is unable to make out those things whose shadows he saw before” (Plato 515d). Even though one person is finally released from his imprisonment, he is not grateful, but annoyed and in pain. These shadows represent social norms and received wisdom; people often accept the ideas they were raised with, without questioning their validity. Therefore, similar to the man who is in pain after being blinded by the sun, students can have a difficult time accepting new ideas that may contradict what they were taught to believe. </a:t>
            </a:r>
          </a:p>
          <a:p>
            <a:endParaRPr lang="en-US" dirty="0"/>
          </a:p>
          <a:p>
            <a:endParaRPr lang="en-US" dirty="0"/>
          </a:p>
        </p:txBody>
      </p:sp>
    </p:spTree>
    <p:extLst>
      <p:ext uri="{BB962C8B-B14F-4D97-AF65-F5344CB8AC3E}">
        <p14:creationId xmlns:p14="http://schemas.microsoft.com/office/powerpoint/2010/main" val="3597848750"/>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docProps/app.xml><?xml version="1.0" encoding="utf-8"?>
<Properties xmlns="http://schemas.openxmlformats.org/officeDocument/2006/extended-properties" xmlns:vt="http://schemas.openxmlformats.org/officeDocument/2006/docPropsVTypes">
  <Template>Vapor Trail</Template>
  <TotalTime>6902</TotalTime>
  <Words>843</Words>
  <Application>Microsoft Office PowerPoint</Application>
  <PresentationFormat>Widescreen</PresentationFormat>
  <Paragraphs>44</Paragraphs>
  <Slides>9</Slides>
  <Notes>0</Notes>
  <HiddenSlides>0</HiddenSlides>
  <MMClips>6</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Arial</vt:lpstr>
      <vt:lpstr>Century Gothic</vt:lpstr>
      <vt:lpstr>Vapor Trail</vt:lpstr>
      <vt:lpstr>Introducing and Analyzing Quotations</vt:lpstr>
      <vt:lpstr>Introducing A Quote</vt:lpstr>
      <vt:lpstr>Practice:  Introducing Quotations</vt:lpstr>
      <vt:lpstr>One Possible Answer</vt:lpstr>
      <vt:lpstr>Analyzing A Quote</vt:lpstr>
      <vt:lpstr>Analysis Questions</vt:lpstr>
      <vt:lpstr>Practice: Analyzing Quotations</vt:lpstr>
      <vt:lpstr>One possible Answer</vt:lpstr>
      <vt:lpstr>Putting the Intro and analysis Together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Introducing and Analyzing Quotes</dc:title>
  <dc:creator>Annalise Koup</dc:creator>
  <cp:lastModifiedBy>Argondezzi, Talia</cp:lastModifiedBy>
  <cp:revision>14</cp:revision>
  <dcterms:created xsi:type="dcterms:W3CDTF">2020-06-10T18:32:20Z</dcterms:created>
  <dcterms:modified xsi:type="dcterms:W3CDTF">2023-10-20T14:06:52Z</dcterms:modified>
</cp:coreProperties>
</file>