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5" r:id="rId1"/>
  </p:sldMasterIdLst>
  <p:notesMasterIdLst>
    <p:notesMasterId r:id="rId17"/>
  </p:notesMasterIdLst>
  <p:sldIdLst>
    <p:sldId id="256" r:id="rId2"/>
    <p:sldId id="257" r:id="rId3"/>
    <p:sldId id="258" r:id="rId4"/>
    <p:sldId id="259" r:id="rId5"/>
    <p:sldId id="260" r:id="rId6"/>
    <p:sldId id="261" r:id="rId7"/>
    <p:sldId id="262" r:id="rId8"/>
    <p:sldId id="268" r:id="rId9"/>
    <p:sldId id="264" r:id="rId10"/>
    <p:sldId id="265" r:id="rId11"/>
    <p:sldId id="266" r:id="rId12"/>
    <p:sldId id="267" r:id="rId13"/>
    <p:sldId id="271"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88923"/>
  </p:normalViewPr>
  <p:slideViewPr>
    <p:cSldViewPr snapToGrid="0">
      <p:cViewPr varScale="1">
        <p:scale>
          <a:sx n="62" d="100"/>
          <a:sy n="62" d="100"/>
        </p:scale>
        <p:origin x="103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81B802-01AB-4B95-AC6A-20F75926B8A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9CD010F-FC0D-4DD4-B6CD-E239FB440528}">
      <dgm:prSet/>
      <dgm:spPr/>
      <dgm:t>
        <a:bodyPr/>
        <a:lstStyle/>
        <a:p>
          <a:r>
            <a:rPr lang="en-US"/>
            <a:t>Voice is what makes your writing style distinct from other people’s </a:t>
          </a:r>
        </a:p>
      </dgm:t>
    </dgm:pt>
    <dgm:pt modelId="{D61B687D-6932-4532-A92A-0D82590214D8}" type="parTrans" cxnId="{159DAEE2-E7B2-4B5B-9546-F0ED109F3C0D}">
      <dgm:prSet/>
      <dgm:spPr/>
      <dgm:t>
        <a:bodyPr/>
        <a:lstStyle/>
        <a:p>
          <a:endParaRPr lang="en-US"/>
        </a:p>
      </dgm:t>
    </dgm:pt>
    <dgm:pt modelId="{F6EE9A14-9DC7-4E3E-9851-E815EB206183}" type="sibTrans" cxnId="{159DAEE2-E7B2-4B5B-9546-F0ED109F3C0D}">
      <dgm:prSet/>
      <dgm:spPr/>
      <dgm:t>
        <a:bodyPr/>
        <a:lstStyle/>
        <a:p>
          <a:endParaRPr lang="en-US"/>
        </a:p>
      </dgm:t>
    </dgm:pt>
    <dgm:pt modelId="{A31469F3-741F-44B3-B7E1-2A675C3B695C}">
      <dgm:prSet/>
      <dgm:spPr/>
      <dgm:t>
        <a:bodyPr/>
        <a:lstStyle/>
        <a:p>
          <a:r>
            <a:rPr lang="en-US"/>
            <a:t>It is the way a writer sees the world, and how they translate it into words</a:t>
          </a:r>
        </a:p>
      </dgm:t>
    </dgm:pt>
    <dgm:pt modelId="{01D5FB90-DFAA-4C0F-9DA9-B8AF6F170568}" type="parTrans" cxnId="{74715816-26E9-45AE-ADA1-3CD926BC229E}">
      <dgm:prSet/>
      <dgm:spPr/>
      <dgm:t>
        <a:bodyPr/>
        <a:lstStyle/>
        <a:p>
          <a:endParaRPr lang="en-US"/>
        </a:p>
      </dgm:t>
    </dgm:pt>
    <dgm:pt modelId="{18C6791C-2F1F-4CA4-B8FF-2595DE1725CF}" type="sibTrans" cxnId="{74715816-26E9-45AE-ADA1-3CD926BC229E}">
      <dgm:prSet/>
      <dgm:spPr/>
      <dgm:t>
        <a:bodyPr/>
        <a:lstStyle/>
        <a:p>
          <a:endParaRPr lang="en-US"/>
        </a:p>
      </dgm:t>
    </dgm:pt>
    <dgm:pt modelId="{06FCAD41-36FA-4095-8E8D-7D5BEFB2003D}">
      <dgm:prSet/>
      <dgm:spPr/>
      <dgm:t>
        <a:bodyPr/>
        <a:lstStyle/>
        <a:p>
          <a:r>
            <a:rPr lang="en-US"/>
            <a:t>Voice gives life to writing; without voice, writing is dry and void of meaning </a:t>
          </a:r>
        </a:p>
      </dgm:t>
    </dgm:pt>
    <dgm:pt modelId="{3D6A4451-2293-4642-B3E5-A3E446AA45A9}" type="parTrans" cxnId="{D5A5CC4F-D047-4E8B-AE7F-71D75E483608}">
      <dgm:prSet/>
      <dgm:spPr/>
      <dgm:t>
        <a:bodyPr/>
        <a:lstStyle/>
        <a:p>
          <a:endParaRPr lang="en-US"/>
        </a:p>
      </dgm:t>
    </dgm:pt>
    <dgm:pt modelId="{73EE86ED-6D80-4C79-9680-A4FF774F39DA}" type="sibTrans" cxnId="{D5A5CC4F-D047-4E8B-AE7F-71D75E483608}">
      <dgm:prSet/>
      <dgm:spPr/>
      <dgm:t>
        <a:bodyPr/>
        <a:lstStyle/>
        <a:p>
          <a:endParaRPr lang="en-US"/>
        </a:p>
      </dgm:t>
    </dgm:pt>
    <dgm:pt modelId="{761BF0A6-9893-4357-96DB-F348F5A60749}" type="pres">
      <dgm:prSet presAssocID="{5E81B802-01AB-4B95-AC6A-20F75926B8A8}" presName="root" presStyleCnt="0">
        <dgm:presLayoutVars>
          <dgm:dir/>
          <dgm:resizeHandles val="exact"/>
        </dgm:presLayoutVars>
      </dgm:prSet>
      <dgm:spPr/>
    </dgm:pt>
    <dgm:pt modelId="{76D45AF0-7822-461C-9BAF-D93183D822C3}" type="pres">
      <dgm:prSet presAssocID="{E9CD010F-FC0D-4DD4-B6CD-E239FB440528}" presName="compNode" presStyleCnt="0"/>
      <dgm:spPr/>
    </dgm:pt>
    <dgm:pt modelId="{7AD41585-44CA-4F8E-BCD0-BB79FDDD6DCC}" type="pres">
      <dgm:prSet presAssocID="{E9CD010F-FC0D-4DD4-B6CD-E239FB440528}" presName="bgRect" presStyleLbl="bgShp" presStyleIdx="0" presStyleCnt="3"/>
      <dgm:spPr/>
    </dgm:pt>
    <dgm:pt modelId="{271D62DA-CC88-49B0-8203-99FDE30A0DDD}" type="pres">
      <dgm:prSet presAssocID="{E9CD010F-FC0D-4DD4-B6CD-E239FB44052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B8E34B05-3B2B-4513-A7BB-900DD2A79C0C}" type="pres">
      <dgm:prSet presAssocID="{E9CD010F-FC0D-4DD4-B6CD-E239FB440528}" presName="spaceRect" presStyleCnt="0"/>
      <dgm:spPr/>
    </dgm:pt>
    <dgm:pt modelId="{94426609-F981-4972-8C5F-F7DC7AE4D643}" type="pres">
      <dgm:prSet presAssocID="{E9CD010F-FC0D-4DD4-B6CD-E239FB440528}" presName="parTx" presStyleLbl="revTx" presStyleIdx="0" presStyleCnt="3">
        <dgm:presLayoutVars>
          <dgm:chMax val="0"/>
          <dgm:chPref val="0"/>
        </dgm:presLayoutVars>
      </dgm:prSet>
      <dgm:spPr/>
    </dgm:pt>
    <dgm:pt modelId="{DB4E8DC3-793D-41DF-B553-80128B33FF68}" type="pres">
      <dgm:prSet presAssocID="{F6EE9A14-9DC7-4E3E-9851-E815EB206183}" presName="sibTrans" presStyleCnt="0"/>
      <dgm:spPr/>
    </dgm:pt>
    <dgm:pt modelId="{E6890FF1-D252-4411-B72A-9988593A828C}" type="pres">
      <dgm:prSet presAssocID="{A31469F3-741F-44B3-B7E1-2A675C3B695C}" presName="compNode" presStyleCnt="0"/>
      <dgm:spPr/>
    </dgm:pt>
    <dgm:pt modelId="{0A72D73A-F7B6-4574-9983-F69CC5DC3DF5}" type="pres">
      <dgm:prSet presAssocID="{A31469F3-741F-44B3-B7E1-2A675C3B695C}" presName="bgRect" presStyleLbl="bgShp" presStyleIdx="1" presStyleCnt="3"/>
      <dgm:spPr/>
    </dgm:pt>
    <dgm:pt modelId="{767BBBC4-B56C-476D-9637-195589E5EEA8}" type="pres">
      <dgm:prSet presAssocID="{A31469F3-741F-44B3-B7E1-2A675C3B695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4788A2-AD08-4442-9136-97F72EF2FF1B}" type="pres">
      <dgm:prSet presAssocID="{A31469F3-741F-44B3-B7E1-2A675C3B695C}" presName="spaceRect" presStyleCnt="0"/>
      <dgm:spPr/>
    </dgm:pt>
    <dgm:pt modelId="{0DC07D00-1ABB-4F84-8959-547F1AB09598}" type="pres">
      <dgm:prSet presAssocID="{A31469F3-741F-44B3-B7E1-2A675C3B695C}" presName="parTx" presStyleLbl="revTx" presStyleIdx="1" presStyleCnt="3">
        <dgm:presLayoutVars>
          <dgm:chMax val="0"/>
          <dgm:chPref val="0"/>
        </dgm:presLayoutVars>
      </dgm:prSet>
      <dgm:spPr/>
    </dgm:pt>
    <dgm:pt modelId="{4ECF7B20-2C82-4603-BF59-D2AE94C2B24E}" type="pres">
      <dgm:prSet presAssocID="{18C6791C-2F1F-4CA4-B8FF-2595DE1725CF}" presName="sibTrans" presStyleCnt="0"/>
      <dgm:spPr/>
    </dgm:pt>
    <dgm:pt modelId="{BD3C941F-C93D-4686-805D-72723AEB8C26}" type="pres">
      <dgm:prSet presAssocID="{06FCAD41-36FA-4095-8E8D-7D5BEFB2003D}" presName="compNode" presStyleCnt="0"/>
      <dgm:spPr/>
    </dgm:pt>
    <dgm:pt modelId="{6423657A-1AAB-4053-A7DC-98BF903B7235}" type="pres">
      <dgm:prSet presAssocID="{06FCAD41-36FA-4095-8E8D-7D5BEFB2003D}" presName="bgRect" presStyleLbl="bgShp" presStyleIdx="2" presStyleCnt="3"/>
      <dgm:spPr/>
    </dgm:pt>
    <dgm:pt modelId="{35886980-C35F-4037-9B1D-DCAB71FFB04A}" type="pres">
      <dgm:prSet presAssocID="{06FCAD41-36FA-4095-8E8D-7D5BEFB2003D}"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Scribble with solid fill"/>
        </a:ext>
      </dgm:extLst>
    </dgm:pt>
    <dgm:pt modelId="{6BCEAA81-D91B-4B12-8B94-9FE9DFFED0CA}" type="pres">
      <dgm:prSet presAssocID="{06FCAD41-36FA-4095-8E8D-7D5BEFB2003D}" presName="spaceRect" presStyleCnt="0"/>
      <dgm:spPr/>
    </dgm:pt>
    <dgm:pt modelId="{14EDFB1D-3F43-4A1E-8F1D-2099EB266C76}" type="pres">
      <dgm:prSet presAssocID="{06FCAD41-36FA-4095-8E8D-7D5BEFB2003D}" presName="parTx" presStyleLbl="revTx" presStyleIdx="2" presStyleCnt="3">
        <dgm:presLayoutVars>
          <dgm:chMax val="0"/>
          <dgm:chPref val="0"/>
        </dgm:presLayoutVars>
      </dgm:prSet>
      <dgm:spPr/>
    </dgm:pt>
  </dgm:ptLst>
  <dgm:cxnLst>
    <dgm:cxn modelId="{0F24150B-598D-4D16-AB87-88D3CAE5DA96}" type="presOf" srcId="{5E81B802-01AB-4B95-AC6A-20F75926B8A8}" destId="{761BF0A6-9893-4357-96DB-F348F5A60749}" srcOrd="0" destOrd="0" presId="urn:microsoft.com/office/officeart/2018/2/layout/IconVerticalSolidList"/>
    <dgm:cxn modelId="{74715816-26E9-45AE-ADA1-3CD926BC229E}" srcId="{5E81B802-01AB-4B95-AC6A-20F75926B8A8}" destId="{A31469F3-741F-44B3-B7E1-2A675C3B695C}" srcOrd="1" destOrd="0" parTransId="{01D5FB90-DFAA-4C0F-9DA9-B8AF6F170568}" sibTransId="{18C6791C-2F1F-4CA4-B8FF-2595DE1725CF}"/>
    <dgm:cxn modelId="{29D18445-9713-44AE-BC06-BEF8675D982E}" type="presOf" srcId="{06FCAD41-36FA-4095-8E8D-7D5BEFB2003D}" destId="{14EDFB1D-3F43-4A1E-8F1D-2099EB266C76}" srcOrd="0" destOrd="0" presId="urn:microsoft.com/office/officeart/2018/2/layout/IconVerticalSolidList"/>
    <dgm:cxn modelId="{D5A5CC4F-D047-4E8B-AE7F-71D75E483608}" srcId="{5E81B802-01AB-4B95-AC6A-20F75926B8A8}" destId="{06FCAD41-36FA-4095-8E8D-7D5BEFB2003D}" srcOrd="2" destOrd="0" parTransId="{3D6A4451-2293-4642-B3E5-A3E446AA45A9}" sibTransId="{73EE86ED-6D80-4C79-9680-A4FF774F39DA}"/>
    <dgm:cxn modelId="{7E2A5159-C877-462E-BB48-9C4CB81EE2A2}" type="presOf" srcId="{A31469F3-741F-44B3-B7E1-2A675C3B695C}" destId="{0DC07D00-1ABB-4F84-8959-547F1AB09598}" srcOrd="0" destOrd="0" presId="urn:microsoft.com/office/officeart/2018/2/layout/IconVerticalSolidList"/>
    <dgm:cxn modelId="{042F13D3-0764-4C8A-BBAC-E6C10B41DC22}" type="presOf" srcId="{E9CD010F-FC0D-4DD4-B6CD-E239FB440528}" destId="{94426609-F981-4972-8C5F-F7DC7AE4D643}" srcOrd="0" destOrd="0" presId="urn:microsoft.com/office/officeart/2018/2/layout/IconVerticalSolidList"/>
    <dgm:cxn modelId="{159DAEE2-E7B2-4B5B-9546-F0ED109F3C0D}" srcId="{5E81B802-01AB-4B95-AC6A-20F75926B8A8}" destId="{E9CD010F-FC0D-4DD4-B6CD-E239FB440528}" srcOrd="0" destOrd="0" parTransId="{D61B687D-6932-4532-A92A-0D82590214D8}" sibTransId="{F6EE9A14-9DC7-4E3E-9851-E815EB206183}"/>
    <dgm:cxn modelId="{B8A93770-A8D3-407A-9A92-9FD64DC8E6F6}" type="presParOf" srcId="{761BF0A6-9893-4357-96DB-F348F5A60749}" destId="{76D45AF0-7822-461C-9BAF-D93183D822C3}" srcOrd="0" destOrd="0" presId="urn:microsoft.com/office/officeart/2018/2/layout/IconVerticalSolidList"/>
    <dgm:cxn modelId="{EE52B4D3-C417-44F0-9A65-012584112C62}" type="presParOf" srcId="{76D45AF0-7822-461C-9BAF-D93183D822C3}" destId="{7AD41585-44CA-4F8E-BCD0-BB79FDDD6DCC}" srcOrd="0" destOrd="0" presId="urn:microsoft.com/office/officeart/2018/2/layout/IconVerticalSolidList"/>
    <dgm:cxn modelId="{0E56E7DB-6C4D-4415-BF96-0B5FDC9EA744}" type="presParOf" srcId="{76D45AF0-7822-461C-9BAF-D93183D822C3}" destId="{271D62DA-CC88-49B0-8203-99FDE30A0DDD}" srcOrd="1" destOrd="0" presId="urn:microsoft.com/office/officeart/2018/2/layout/IconVerticalSolidList"/>
    <dgm:cxn modelId="{B1941C84-F1AE-4E14-ACBC-0F05E01CCD00}" type="presParOf" srcId="{76D45AF0-7822-461C-9BAF-D93183D822C3}" destId="{B8E34B05-3B2B-4513-A7BB-900DD2A79C0C}" srcOrd="2" destOrd="0" presId="urn:microsoft.com/office/officeart/2018/2/layout/IconVerticalSolidList"/>
    <dgm:cxn modelId="{B57C995C-F851-46C6-967C-2DB7E694CEB7}" type="presParOf" srcId="{76D45AF0-7822-461C-9BAF-D93183D822C3}" destId="{94426609-F981-4972-8C5F-F7DC7AE4D643}" srcOrd="3" destOrd="0" presId="urn:microsoft.com/office/officeart/2018/2/layout/IconVerticalSolidList"/>
    <dgm:cxn modelId="{2C90F175-81EE-4BA4-BA93-87F0857A098C}" type="presParOf" srcId="{761BF0A6-9893-4357-96DB-F348F5A60749}" destId="{DB4E8DC3-793D-41DF-B553-80128B33FF68}" srcOrd="1" destOrd="0" presId="urn:microsoft.com/office/officeart/2018/2/layout/IconVerticalSolidList"/>
    <dgm:cxn modelId="{AFE3AE65-ED43-4725-84AA-CC47230EE286}" type="presParOf" srcId="{761BF0A6-9893-4357-96DB-F348F5A60749}" destId="{E6890FF1-D252-4411-B72A-9988593A828C}" srcOrd="2" destOrd="0" presId="urn:microsoft.com/office/officeart/2018/2/layout/IconVerticalSolidList"/>
    <dgm:cxn modelId="{B58BBF6F-DFFE-49C7-A24F-0D45669C1083}" type="presParOf" srcId="{E6890FF1-D252-4411-B72A-9988593A828C}" destId="{0A72D73A-F7B6-4574-9983-F69CC5DC3DF5}" srcOrd="0" destOrd="0" presId="urn:microsoft.com/office/officeart/2018/2/layout/IconVerticalSolidList"/>
    <dgm:cxn modelId="{509061EC-F02A-4188-BCAE-3416F2D4EF1F}" type="presParOf" srcId="{E6890FF1-D252-4411-B72A-9988593A828C}" destId="{767BBBC4-B56C-476D-9637-195589E5EEA8}" srcOrd="1" destOrd="0" presId="urn:microsoft.com/office/officeart/2018/2/layout/IconVerticalSolidList"/>
    <dgm:cxn modelId="{BCDE2441-A19C-4555-A3A2-7072C6936AA5}" type="presParOf" srcId="{E6890FF1-D252-4411-B72A-9988593A828C}" destId="{924788A2-AD08-4442-9136-97F72EF2FF1B}" srcOrd="2" destOrd="0" presId="urn:microsoft.com/office/officeart/2018/2/layout/IconVerticalSolidList"/>
    <dgm:cxn modelId="{4B282A78-19C2-4A36-BD05-000E2CA8C6C6}" type="presParOf" srcId="{E6890FF1-D252-4411-B72A-9988593A828C}" destId="{0DC07D00-1ABB-4F84-8959-547F1AB09598}" srcOrd="3" destOrd="0" presId="urn:microsoft.com/office/officeart/2018/2/layout/IconVerticalSolidList"/>
    <dgm:cxn modelId="{57E64874-5D9D-44BB-8702-A400A5591C50}" type="presParOf" srcId="{761BF0A6-9893-4357-96DB-F348F5A60749}" destId="{4ECF7B20-2C82-4603-BF59-D2AE94C2B24E}" srcOrd="3" destOrd="0" presId="urn:microsoft.com/office/officeart/2018/2/layout/IconVerticalSolidList"/>
    <dgm:cxn modelId="{9B556E95-A5B5-4021-B55D-8229A0874711}" type="presParOf" srcId="{761BF0A6-9893-4357-96DB-F348F5A60749}" destId="{BD3C941F-C93D-4686-805D-72723AEB8C26}" srcOrd="4" destOrd="0" presId="urn:microsoft.com/office/officeart/2018/2/layout/IconVerticalSolidList"/>
    <dgm:cxn modelId="{97DB021C-1997-457C-B1A1-B43D10DDA882}" type="presParOf" srcId="{BD3C941F-C93D-4686-805D-72723AEB8C26}" destId="{6423657A-1AAB-4053-A7DC-98BF903B7235}" srcOrd="0" destOrd="0" presId="urn:microsoft.com/office/officeart/2018/2/layout/IconVerticalSolidList"/>
    <dgm:cxn modelId="{2B49B9A7-B299-4C09-B11A-CD7BC0A42B77}" type="presParOf" srcId="{BD3C941F-C93D-4686-805D-72723AEB8C26}" destId="{35886980-C35F-4037-9B1D-DCAB71FFB04A}" srcOrd="1" destOrd="0" presId="urn:microsoft.com/office/officeart/2018/2/layout/IconVerticalSolidList"/>
    <dgm:cxn modelId="{05013265-16AB-432D-85B5-D0E8F06940CD}" type="presParOf" srcId="{BD3C941F-C93D-4686-805D-72723AEB8C26}" destId="{6BCEAA81-D91B-4B12-8B94-9FE9DFFED0CA}" srcOrd="2" destOrd="0" presId="urn:microsoft.com/office/officeart/2018/2/layout/IconVerticalSolidList"/>
    <dgm:cxn modelId="{B81D22D5-A440-476B-8412-F72970277AF5}" type="presParOf" srcId="{BD3C941F-C93D-4686-805D-72723AEB8C26}" destId="{14EDFB1D-3F43-4A1E-8F1D-2099EB266C76}"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640817-DEE7-4CF8-9696-5BCDC1EC6487}" type="doc">
      <dgm:prSet loTypeId="urn:microsoft.com/office/officeart/2005/8/layout/hList1" loCatId="list" qsTypeId="urn:microsoft.com/office/officeart/2005/8/quickstyle/simple1" qsCatId="simple" csTypeId="urn:microsoft.com/office/officeart/2005/8/colors/colorful1" csCatId="colorful"/>
      <dgm:spPr/>
      <dgm:t>
        <a:bodyPr/>
        <a:lstStyle/>
        <a:p>
          <a:endParaRPr lang="en-US"/>
        </a:p>
      </dgm:t>
    </dgm:pt>
    <dgm:pt modelId="{62024290-91EE-4F85-8E7B-7FEC41C62D8C}">
      <dgm:prSet/>
      <dgm:spPr/>
      <dgm:t>
        <a:bodyPr/>
        <a:lstStyle/>
        <a:p>
          <a:r>
            <a:rPr lang="en-US" dirty="0"/>
            <a:t>Remember, tone conveys the mood of your writing and the attitude you have towards your topic and audience. </a:t>
          </a:r>
        </a:p>
      </dgm:t>
    </dgm:pt>
    <dgm:pt modelId="{157494CE-E79B-4C0D-B52D-AFB33E35324B}" type="parTrans" cxnId="{D086868F-DAEF-484F-8BC3-A16AF19E4F92}">
      <dgm:prSet/>
      <dgm:spPr/>
      <dgm:t>
        <a:bodyPr/>
        <a:lstStyle/>
        <a:p>
          <a:endParaRPr lang="en-US"/>
        </a:p>
      </dgm:t>
    </dgm:pt>
    <dgm:pt modelId="{F62F1C84-940A-44A3-BF19-71D7E2D81B15}" type="sibTrans" cxnId="{D086868F-DAEF-484F-8BC3-A16AF19E4F92}">
      <dgm:prSet/>
      <dgm:spPr/>
      <dgm:t>
        <a:bodyPr/>
        <a:lstStyle/>
        <a:p>
          <a:endParaRPr lang="en-US"/>
        </a:p>
      </dgm:t>
    </dgm:pt>
    <dgm:pt modelId="{4556874D-3F8B-4D7D-A1A4-DA8D09CED8D0}">
      <dgm:prSet/>
      <dgm:spPr/>
      <dgm:t>
        <a:bodyPr/>
        <a:lstStyle/>
        <a:p>
          <a:r>
            <a:rPr lang="en-US"/>
            <a:t>With your genre and preferred level of formality in mind, consider your purpose for writing. What tone would best match that purpose?</a:t>
          </a:r>
        </a:p>
      </dgm:t>
    </dgm:pt>
    <dgm:pt modelId="{69B3B47E-CCD6-4A49-B18D-374DFD08A175}" type="parTrans" cxnId="{E0E7E0C7-8E8B-4DB3-A912-63F5CE4A7410}">
      <dgm:prSet/>
      <dgm:spPr/>
      <dgm:t>
        <a:bodyPr/>
        <a:lstStyle/>
        <a:p>
          <a:endParaRPr lang="en-US"/>
        </a:p>
      </dgm:t>
    </dgm:pt>
    <dgm:pt modelId="{F6A50839-82D5-4626-8524-C043E863A378}" type="sibTrans" cxnId="{E0E7E0C7-8E8B-4DB3-A912-63F5CE4A7410}">
      <dgm:prSet/>
      <dgm:spPr/>
      <dgm:t>
        <a:bodyPr/>
        <a:lstStyle/>
        <a:p>
          <a:endParaRPr lang="en-US"/>
        </a:p>
      </dgm:t>
    </dgm:pt>
    <dgm:pt modelId="{A775F845-CBDD-4E27-BB46-654E5AFB603D}">
      <dgm:prSet/>
      <dgm:spPr/>
      <dgm:t>
        <a:bodyPr/>
        <a:lstStyle/>
        <a:p>
          <a:r>
            <a:rPr lang="en-US"/>
            <a:t>Is it a distant and objective tone for a scholarly paper meant to inform the audience?</a:t>
          </a:r>
        </a:p>
      </dgm:t>
    </dgm:pt>
    <dgm:pt modelId="{E99F525C-CBF4-4006-837A-94D27E2A0CE7}" type="parTrans" cxnId="{37DBA166-DFAB-4A4D-B95A-32531BB78D56}">
      <dgm:prSet/>
      <dgm:spPr/>
      <dgm:t>
        <a:bodyPr/>
        <a:lstStyle/>
        <a:p>
          <a:endParaRPr lang="en-US"/>
        </a:p>
      </dgm:t>
    </dgm:pt>
    <dgm:pt modelId="{4EADDFE2-0C13-40BC-9463-E01416627EE6}" type="sibTrans" cxnId="{37DBA166-DFAB-4A4D-B95A-32531BB78D56}">
      <dgm:prSet/>
      <dgm:spPr/>
      <dgm:t>
        <a:bodyPr/>
        <a:lstStyle/>
        <a:p>
          <a:endParaRPr lang="en-US"/>
        </a:p>
      </dgm:t>
    </dgm:pt>
    <dgm:pt modelId="{15E4F5F0-2FDD-40F4-B24F-B004D83E513A}">
      <dgm:prSet/>
      <dgm:spPr/>
      <dgm:t>
        <a:bodyPr/>
        <a:lstStyle/>
        <a:p>
          <a:r>
            <a:rPr lang="en-US" dirty="0"/>
            <a:t>Emotional yet formal for a speech? </a:t>
          </a:r>
        </a:p>
      </dgm:t>
    </dgm:pt>
    <dgm:pt modelId="{57D52027-65EF-4644-B161-43CC8EE0133A}" type="parTrans" cxnId="{5D09B543-B1BA-4EFC-BA3D-E023354E088B}">
      <dgm:prSet/>
      <dgm:spPr/>
      <dgm:t>
        <a:bodyPr/>
        <a:lstStyle/>
        <a:p>
          <a:endParaRPr lang="en-US"/>
        </a:p>
      </dgm:t>
    </dgm:pt>
    <dgm:pt modelId="{0B57E441-D54A-41C5-8B1F-08916E8FD34D}" type="sibTrans" cxnId="{5D09B543-B1BA-4EFC-BA3D-E023354E088B}">
      <dgm:prSet/>
      <dgm:spPr/>
      <dgm:t>
        <a:bodyPr/>
        <a:lstStyle/>
        <a:p>
          <a:endParaRPr lang="en-US"/>
        </a:p>
      </dgm:t>
    </dgm:pt>
    <dgm:pt modelId="{457346A2-F9F3-4FC3-9486-36637C5EF6CC}">
      <dgm:prSet/>
      <dgm:spPr/>
      <dgm:t>
        <a:bodyPr/>
        <a:lstStyle/>
        <a:p>
          <a:r>
            <a:rPr lang="en-US"/>
            <a:t>Humorous and casual for a letter or media post?</a:t>
          </a:r>
        </a:p>
      </dgm:t>
    </dgm:pt>
    <dgm:pt modelId="{CC8AAB72-ECDA-4DF0-BFDE-B415BBD0FC17}" type="parTrans" cxnId="{8DEA7BA5-68DF-4B94-98DB-60E05E502177}">
      <dgm:prSet/>
      <dgm:spPr/>
      <dgm:t>
        <a:bodyPr/>
        <a:lstStyle/>
        <a:p>
          <a:endParaRPr lang="en-US"/>
        </a:p>
      </dgm:t>
    </dgm:pt>
    <dgm:pt modelId="{C6E64280-D067-4C0E-80B1-468795007673}" type="sibTrans" cxnId="{8DEA7BA5-68DF-4B94-98DB-60E05E502177}">
      <dgm:prSet/>
      <dgm:spPr/>
      <dgm:t>
        <a:bodyPr/>
        <a:lstStyle/>
        <a:p>
          <a:endParaRPr lang="en-US"/>
        </a:p>
      </dgm:t>
    </dgm:pt>
    <dgm:pt modelId="{08E5AE88-CC85-47BA-888A-55C203E34C0C}">
      <dgm:prSet/>
      <dgm:spPr/>
      <dgm:t>
        <a:bodyPr/>
        <a:lstStyle/>
        <a:p>
          <a:r>
            <a:rPr lang="en-US"/>
            <a:t>In addition, what mood are you aiming for?</a:t>
          </a:r>
        </a:p>
      </dgm:t>
    </dgm:pt>
    <dgm:pt modelId="{E5ED27B5-2359-4A97-A502-CA5383EF048A}" type="parTrans" cxnId="{9406DD7B-D642-4569-853F-2B2EA5A02E76}">
      <dgm:prSet/>
      <dgm:spPr/>
      <dgm:t>
        <a:bodyPr/>
        <a:lstStyle/>
        <a:p>
          <a:endParaRPr lang="en-US"/>
        </a:p>
      </dgm:t>
    </dgm:pt>
    <dgm:pt modelId="{6E07FFBA-0DAE-44DC-90E0-9D5E6FEA1C37}" type="sibTrans" cxnId="{9406DD7B-D642-4569-853F-2B2EA5A02E76}">
      <dgm:prSet/>
      <dgm:spPr/>
      <dgm:t>
        <a:bodyPr/>
        <a:lstStyle/>
        <a:p>
          <a:endParaRPr lang="en-US"/>
        </a:p>
      </dgm:t>
    </dgm:pt>
    <dgm:pt modelId="{3A6E6DBA-1979-4B6F-88A1-9B6555FFFF10}">
      <dgm:prSet/>
      <dgm:spPr/>
      <dgm:t>
        <a:bodyPr/>
        <a:lstStyle/>
        <a:p>
          <a:r>
            <a:rPr lang="en-US"/>
            <a:t>Happy? Mournful? Angry? Urgent?</a:t>
          </a:r>
        </a:p>
      </dgm:t>
    </dgm:pt>
    <dgm:pt modelId="{0782AAE4-75D0-4B3D-9980-E1B27ED9DFF1}" type="parTrans" cxnId="{8A40B627-FC86-48A0-AEFF-21044340391D}">
      <dgm:prSet/>
      <dgm:spPr/>
      <dgm:t>
        <a:bodyPr/>
        <a:lstStyle/>
        <a:p>
          <a:endParaRPr lang="en-US"/>
        </a:p>
      </dgm:t>
    </dgm:pt>
    <dgm:pt modelId="{D1C4B8F8-4252-4521-AD91-2E99630DD9E0}" type="sibTrans" cxnId="{8A40B627-FC86-48A0-AEFF-21044340391D}">
      <dgm:prSet/>
      <dgm:spPr/>
      <dgm:t>
        <a:bodyPr/>
        <a:lstStyle/>
        <a:p>
          <a:endParaRPr lang="en-US"/>
        </a:p>
      </dgm:t>
    </dgm:pt>
    <dgm:pt modelId="{1C297204-5608-684F-9A92-DD22BB988A99}" type="pres">
      <dgm:prSet presAssocID="{C8640817-DEE7-4CF8-9696-5BCDC1EC6487}" presName="Name0" presStyleCnt="0">
        <dgm:presLayoutVars>
          <dgm:dir/>
          <dgm:animLvl val="lvl"/>
          <dgm:resizeHandles val="exact"/>
        </dgm:presLayoutVars>
      </dgm:prSet>
      <dgm:spPr/>
    </dgm:pt>
    <dgm:pt modelId="{158A7A21-D637-0E49-A05F-F9C61053D86C}" type="pres">
      <dgm:prSet presAssocID="{62024290-91EE-4F85-8E7B-7FEC41C62D8C}" presName="composite" presStyleCnt="0"/>
      <dgm:spPr/>
    </dgm:pt>
    <dgm:pt modelId="{F3CB31FA-00C7-EE4E-888D-87E313EAC1A2}" type="pres">
      <dgm:prSet presAssocID="{62024290-91EE-4F85-8E7B-7FEC41C62D8C}" presName="parTx" presStyleLbl="alignNode1" presStyleIdx="0" presStyleCnt="1">
        <dgm:presLayoutVars>
          <dgm:chMax val="0"/>
          <dgm:chPref val="0"/>
          <dgm:bulletEnabled val="1"/>
        </dgm:presLayoutVars>
      </dgm:prSet>
      <dgm:spPr/>
    </dgm:pt>
    <dgm:pt modelId="{B0742913-D7D7-4E44-A81F-6312580C951F}" type="pres">
      <dgm:prSet presAssocID="{62024290-91EE-4F85-8E7B-7FEC41C62D8C}" presName="desTx" presStyleLbl="alignAccFollowNode1" presStyleIdx="0" presStyleCnt="1">
        <dgm:presLayoutVars>
          <dgm:bulletEnabled val="1"/>
        </dgm:presLayoutVars>
      </dgm:prSet>
      <dgm:spPr/>
    </dgm:pt>
  </dgm:ptLst>
  <dgm:cxnLst>
    <dgm:cxn modelId="{9437BE1A-46A5-3642-A5C5-E64F4D1EB6B5}" type="presOf" srcId="{457346A2-F9F3-4FC3-9486-36637C5EF6CC}" destId="{B0742913-D7D7-4E44-A81F-6312580C951F}" srcOrd="0" destOrd="3" presId="urn:microsoft.com/office/officeart/2005/8/layout/hList1"/>
    <dgm:cxn modelId="{2B221326-039F-A24E-AD7D-505F06538CF1}" type="presOf" srcId="{15E4F5F0-2FDD-40F4-B24F-B004D83E513A}" destId="{B0742913-D7D7-4E44-A81F-6312580C951F}" srcOrd="0" destOrd="2" presId="urn:microsoft.com/office/officeart/2005/8/layout/hList1"/>
    <dgm:cxn modelId="{8A40B627-FC86-48A0-AEFF-21044340391D}" srcId="{08E5AE88-CC85-47BA-888A-55C203E34C0C}" destId="{3A6E6DBA-1979-4B6F-88A1-9B6555FFFF10}" srcOrd="0" destOrd="0" parTransId="{0782AAE4-75D0-4B3D-9980-E1B27ED9DFF1}" sibTransId="{D1C4B8F8-4252-4521-AD91-2E99630DD9E0}"/>
    <dgm:cxn modelId="{D3701761-41BF-5540-91F8-CA4660FF86F5}" type="presOf" srcId="{4556874D-3F8B-4D7D-A1A4-DA8D09CED8D0}" destId="{B0742913-D7D7-4E44-A81F-6312580C951F}" srcOrd="0" destOrd="0" presId="urn:microsoft.com/office/officeart/2005/8/layout/hList1"/>
    <dgm:cxn modelId="{5D09B543-B1BA-4EFC-BA3D-E023354E088B}" srcId="{4556874D-3F8B-4D7D-A1A4-DA8D09CED8D0}" destId="{15E4F5F0-2FDD-40F4-B24F-B004D83E513A}" srcOrd="1" destOrd="0" parTransId="{57D52027-65EF-4644-B161-43CC8EE0133A}" sibTransId="{0B57E441-D54A-41C5-8B1F-08916E8FD34D}"/>
    <dgm:cxn modelId="{37DBA166-DFAB-4A4D-B95A-32531BB78D56}" srcId="{4556874D-3F8B-4D7D-A1A4-DA8D09CED8D0}" destId="{A775F845-CBDD-4E27-BB46-654E5AFB603D}" srcOrd="0" destOrd="0" parTransId="{E99F525C-CBF4-4006-837A-94D27E2A0CE7}" sibTransId="{4EADDFE2-0C13-40BC-9463-E01416627EE6}"/>
    <dgm:cxn modelId="{BC970468-6A7C-1242-9698-7AAB4A332103}" type="presOf" srcId="{A775F845-CBDD-4E27-BB46-654E5AFB603D}" destId="{B0742913-D7D7-4E44-A81F-6312580C951F}" srcOrd="0" destOrd="1" presId="urn:microsoft.com/office/officeart/2005/8/layout/hList1"/>
    <dgm:cxn modelId="{82E7D86D-949E-5042-8A4D-53A9C1E1F9A1}" type="presOf" srcId="{08E5AE88-CC85-47BA-888A-55C203E34C0C}" destId="{B0742913-D7D7-4E44-A81F-6312580C951F}" srcOrd="0" destOrd="4" presId="urn:microsoft.com/office/officeart/2005/8/layout/hList1"/>
    <dgm:cxn modelId="{9406DD7B-D642-4569-853F-2B2EA5A02E76}" srcId="{62024290-91EE-4F85-8E7B-7FEC41C62D8C}" destId="{08E5AE88-CC85-47BA-888A-55C203E34C0C}" srcOrd="1" destOrd="0" parTransId="{E5ED27B5-2359-4A97-A502-CA5383EF048A}" sibTransId="{6E07FFBA-0DAE-44DC-90E0-9D5E6FEA1C37}"/>
    <dgm:cxn modelId="{D086868F-DAEF-484F-8BC3-A16AF19E4F92}" srcId="{C8640817-DEE7-4CF8-9696-5BCDC1EC6487}" destId="{62024290-91EE-4F85-8E7B-7FEC41C62D8C}" srcOrd="0" destOrd="0" parTransId="{157494CE-E79B-4C0D-B52D-AFB33E35324B}" sibTransId="{F62F1C84-940A-44A3-BF19-71D7E2D81B15}"/>
    <dgm:cxn modelId="{FEBE56A1-9BFD-CE4E-AFB9-113FB28BD606}" type="presOf" srcId="{C8640817-DEE7-4CF8-9696-5BCDC1EC6487}" destId="{1C297204-5608-684F-9A92-DD22BB988A99}" srcOrd="0" destOrd="0" presId="urn:microsoft.com/office/officeart/2005/8/layout/hList1"/>
    <dgm:cxn modelId="{8DEA7BA5-68DF-4B94-98DB-60E05E502177}" srcId="{4556874D-3F8B-4D7D-A1A4-DA8D09CED8D0}" destId="{457346A2-F9F3-4FC3-9486-36637C5EF6CC}" srcOrd="2" destOrd="0" parTransId="{CC8AAB72-ECDA-4DF0-BFDE-B415BBD0FC17}" sibTransId="{C6E64280-D067-4C0E-80B1-468795007673}"/>
    <dgm:cxn modelId="{E0E7E0C7-8E8B-4DB3-A912-63F5CE4A7410}" srcId="{62024290-91EE-4F85-8E7B-7FEC41C62D8C}" destId="{4556874D-3F8B-4D7D-A1A4-DA8D09CED8D0}" srcOrd="0" destOrd="0" parTransId="{69B3B47E-CCD6-4A49-B18D-374DFD08A175}" sibTransId="{F6A50839-82D5-4626-8524-C043E863A378}"/>
    <dgm:cxn modelId="{8EA425CE-09E3-D643-A379-168E199E8FAA}" type="presOf" srcId="{62024290-91EE-4F85-8E7B-7FEC41C62D8C}" destId="{F3CB31FA-00C7-EE4E-888D-87E313EAC1A2}" srcOrd="0" destOrd="0" presId="urn:microsoft.com/office/officeart/2005/8/layout/hList1"/>
    <dgm:cxn modelId="{072AD1E2-B927-5248-88AE-779B999F3C3B}" type="presOf" srcId="{3A6E6DBA-1979-4B6F-88A1-9B6555FFFF10}" destId="{B0742913-D7D7-4E44-A81F-6312580C951F}" srcOrd="0" destOrd="5" presId="urn:microsoft.com/office/officeart/2005/8/layout/hList1"/>
    <dgm:cxn modelId="{963850AC-59F9-5C40-A1BE-D90E1B489167}" type="presParOf" srcId="{1C297204-5608-684F-9A92-DD22BB988A99}" destId="{158A7A21-D637-0E49-A05F-F9C61053D86C}" srcOrd="0" destOrd="0" presId="urn:microsoft.com/office/officeart/2005/8/layout/hList1"/>
    <dgm:cxn modelId="{8F111A0B-0A07-2948-BD03-5C537BE758EF}" type="presParOf" srcId="{158A7A21-D637-0E49-A05F-F9C61053D86C}" destId="{F3CB31FA-00C7-EE4E-888D-87E313EAC1A2}" srcOrd="0" destOrd="0" presId="urn:microsoft.com/office/officeart/2005/8/layout/hList1"/>
    <dgm:cxn modelId="{4BD2788D-4D58-CE4F-B658-E63F82B65B3C}" type="presParOf" srcId="{158A7A21-D637-0E49-A05F-F9C61053D86C}" destId="{B0742913-D7D7-4E44-A81F-6312580C951F}" srcOrd="1" destOrd="0" presId="urn:microsoft.com/office/officeart/2005/8/layout/h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17EDE89-AC02-41A1-8084-79526DE1C0E4}"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51AA6E2C-C228-4850-BA20-722C973673F8}">
      <dgm:prSet/>
      <dgm:spPr/>
      <dgm:t>
        <a:bodyPr/>
        <a:lstStyle/>
        <a:p>
          <a:r>
            <a:rPr lang="en-US"/>
            <a:t>Cliches </a:t>
          </a:r>
        </a:p>
      </dgm:t>
    </dgm:pt>
    <dgm:pt modelId="{5977F1C2-D42F-4E21-B464-D2CDC20123EA}" type="parTrans" cxnId="{6E25E166-1BBE-4ACF-ACAF-4E10200FB35D}">
      <dgm:prSet/>
      <dgm:spPr/>
      <dgm:t>
        <a:bodyPr/>
        <a:lstStyle/>
        <a:p>
          <a:endParaRPr lang="en-US"/>
        </a:p>
      </dgm:t>
    </dgm:pt>
    <dgm:pt modelId="{0B105500-A6A4-4D16-BE3B-78F0985C5052}" type="sibTrans" cxnId="{6E25E166-1BBE-4ACF-ACAF-4E10200FB35D}">
      <dgm:prSet/>
      <dgm:spPr/>
      <dgm:t>
        <a:bodyPr/>
        <a:lstStyle/>
        <a:p>
          <a:endParaRPr lang="en-US"/>
        </a:p>
      </dgm:t>
    </dgm:pt>
    <dgm:pt modelId="{4359B394-64C7-4E4F-B29A-CEAE2F6A0D65}">
      <dgm:prSet/>
      <dgm:spPr/>
      <dgm:t>
        <a:bodyPr/>
        <a:lstStyle/>
        <a:p>
          <a:r>
            <a:rPr lang="en-US"/>
            <a:t>Hedging (e.g. I think, maybe, seemed) </a:t>
          </a:r>
        </a:p>
      </dgm:t>
    </dgm:pt>
    <dgm:pt modelId="{299334E9-52AD-4227-A863-32CC121AB57A}" type="parTrans" cxnId="{C2781D85-2FA0-411F-9FB7-4A595D8E6442}">
      <dgm:prSet/>
      <dgm:spPr/>
      <dgm:t>
        <a:bodyPr/>
        <a:lstStyle/>
        <a:p>
          <a:endParaRPr lang="en-US"/>
        </a:p>
      </dgm:t>
    </dgm:pt>
    <dgm:pt modelId="{ED786A2B-0D4D-4BA5-8AA7-6D022719EF18}" type="sibTrans" cxnId="{C2781D85-2FA0-411F-9FB7-4A595D8E6442}">
      <dgm:prSet/>
      <dgm:spPr/>
      <dgm:t>
        <a:bodyPr/>
        <a:lstStyle/>
        <a:p>
          <a:endParaRPr lang="en-US"/>
        </a:p>
      </dgm:t>
    </dgm:pt>
    <dgm:pt modelId="{35278964-0294-4379-AADA-A3F0985E528D}">
      <dgm:prSet/>
      <dgm:spPr/>
      <dgm:t>
        <a:bodyPr/>
        <a:lstStyle/>
        <a:p>
          <a:r>
            <a:rPr lang="en-US"/>
            <a:t>Detail</a:t>
          </a:r>
        </a:p>
      </dgm:t>
    </dgm:pt>
    <dgm:pt modelId="{2298D7F7-8F1A-4597-A728-F95B9C3BBD1F}" type="parTrans" cxnId="{61286779-79C5-4812-845E-791A12D3BEA9}">
      <dgm:prSet/>
      <dgm:spPr/>
      <dgm:t>
        <a:bodyPr/>
        <a:lstStyle/>
        <a:p>
          <a:endParaRPr lang="en-US"/>
        </a:p>
      </dgm:t>
    </dgm:pt>
    <dgm:pt modelId="{E4EDDFA9-2949-4DCD-BB9D-941CD86ABFB1}" type="sibTrans" cxnId="{61286779-79C5-4812-845E-791A12D3BEA9}">
      <dgm:prSet/>
      <dgm:spPr/>
      <dgm:t>
        <a:bodyPr/>
        <a:lstStyle/>
        <a:p>
          <a:endParaRPr lang="en-US"/>
        </a:p>
      </dgm:t>
    </dgm:pt>
    <dgm:pt modelId="{F70BF869-C851-4520-B4BB-7709AD2A9049}">
      <dgm:prSet/>
      <dgm:spPr/>
      <dgm:t>
        <a:bodyPr/>
        <a:lstStyle/>
        <a:p>
          <a:r>
            <a:rPr lang="en-US"/>
            <a:t>Inclusive language (use “humankind” instead of “mankind”, “people with disabilities” instead of “disabled people”) </a:t>
          </a:r>
        </a:p>
      </dgm:t>
    </dgm:pt>
    <dgm:pt modelId="{CCE27FB2-B0B5-4638-B275-7D939FA4B6FD}" type="parTrans" cxnId="{A1C0C478-867C-4E69-A721-89341E9BCBF9}">
      <dgm:prSet/>
      <dgm:spPr/>
      <dgm:t>
        <a:bodyPr/>
        <a:lstStyle/>
        <a:p>
          <a:endParaRPr lang="en-US"/>
        </a:p>
      </dgm:t>
    </dgm:pt>
    <dgm:pt modelId="{C46218C6-F4DC-4CB9-AC73-40CEA1683956}" type="sibTrans" cxnId="{A1C0C478-867C-4E69-A721-89341E9BCBF9}">
      <dgm:prSet/>
      <dgm:spPr/>
      <dgm:t>
        <a:bodyPr/>
        <a:lstStyle/>
        <a:p>
          <a:endParaRPr lang="en-US"/>
        </a:p>
      </dgm:t>
    </dgm:pt>
    <dgm:pt modelId="{7866CD3C-CAA8-5947-B307-DAB74AF094CF}" type="pres">
      <dgm:prSet presAssocID="{A17EDE89-AC02-41A1-8084-79526DE1C0E4}" presName="linear" presStyleCnt="0">
        <dgm:presLayoutVars>
          <dgm:animLvl val="lvl"/>
          <dgm:resizeHandles val="exact"/>
        </dgm:presLayoutVars>
      </dgm:prSet>
      <dgm:spPr/>
    </dgm:pt>
    <dgm:pt modelId="{6FAA15D9-B101-5D4B-B140-9F74BD3672E2}" type="pres">
      <dgm:prSet presAssocID="{51AA6E2C-C228-4850-BA20-722C973673F8}" presName="parentText" presStyleLbl="node1" presStyleIdx="0" presStyleCnt="4">
        <dgm:presLayoutVars>
          <dgm:chMax val="0"/>
          <dgm:bulletEnabled val="1"/>
        </dgm:presLayoutVars>
      </dgm:prSet>
      <dgm:spPr/>
    </dgm:pt>
    <dgm:pt modelId="{85338AF4-C5A9-E94E-AD09-539A15D22198}" type="pres">
      <dgm:prSet presAssocID="{0B105500-A6A4-4D16-BE3B-78F0985C5052}" presName="spacer" presStyleCnt="0"/>
      <dgm:spPr/>
    </dgm:pt>
    <dgm:pt modelId="{374481E4-57BD-F64E-A449-171AADA0D491}" type="pres">
      <dgm:prSet presAssocID="{4359B394-64C7-4E4F-B29A-CEAE2F6A0D65}" presName="parentText" presStyleLbl="node1" presStyleIdx="1" presStyleCnt="4">
        <dgm:presLayoutVars>
          <dgm:chMax val="0"/>
          <dgm:bulletEnabled val="1"/>
        </dgm:presLayoutVars>
      </dgm:prSet>
      <dgm:spPr/>
    </dgm:pt>
    <dgm:pt modelId="{79AE9A8C-2EB7-DA4C-9097-E0C1C5C1699E}" type="pres">
      <dgm:prSet presAssocID="{ED786A2B-0D4D-4BA5-8AA7-6D022719EF18}" presName="spacer" presStyleCnt="0"/>
      <dgm:spPr/>
    </dgm:pt>
    <dgm:pt modelId="{1BA4CBFD-D68F-BC49-ACE2-71A76C7CD467}" type="pres">
      <dgm:prSet presAssocID="{35278964-0294-4379-AADA-A3F0985E528D}" presName="parentText" presStyleLbl="node1" presStyleIdx="2" presStyleCnt="4">
        <dgm:presLayoutVars>
          <dgm:chMax val="0"/>
          <dgm:bulletEnabled val="1"/>
        </dgm:presLayoutVars>
      </dgm:prSet>
      <dgm:spPr/>
    </dgm:pt>
    <dgm:pt modelId="{6B84527C-8E11-474D-8230-9C17A9635B0B}" type="pres">
      <dgm:prSet presAssocID="{E4EDDFA9-2949-4DCD-BB9D-941CD86ABFB1}" presName="spacer" presStyleCnt="0"/>
      <dgm:spPr/>
    </dgm:pt>
    <dgm:pt modelId="{69D8089D-C94F-C64F-ACBC-2C1FABC18544}" type="pres">
      <dgm:prSet presAssocID="{F70BF869-C851-4520-B4BB-7709AD2A9049}" presName="parentText" presStyleLbl="node1" presStyleIdx="3" presStyleCnt="4">
        <dgm:presLayoutVars>
          <dgm:chMax val="0"/>
          <dgm:bulletEnabled val="1"/>
        </dgm:presLayoutVars>
      </dgm:prSet>
      <dgm:spPr/>
    </dgm:pt>
  </dgm:ptLst>
  <dgm:cxnLst>
    <dgm:cxn modelId="{9A35E107-B85F-4A44-83A8-B17237FB65EE}" type="presOf" srcId="{51AA6E2C-C228-4850-BA20-722C973673F8}" destId="{6FAA15D9-B101-5D4B-B140-9F74BD3672E2}" srcOrd="0" destOrd="0" presId="urn:microsoft.com/office/officeart/2005/8/layout/vList2"/>
    <dgm:cxn modelId="{C7172A18-FE39-B846-B5A1-5C2D6651EF9E}" type="presOf" srcId="{4359B394-64C7-4E4F-B29A-CEAE2F6A0D65}" destId="{374481E4-57BD-F64E-A449-171AADA0D491}" srcOrd="0" destOrd="0" presId="urn:microsoft.com/office/officeart/2005/8/layout/vList2"/>
    <dgm:cxn modelId="{05229C2C-16CF-3E48-B090-042717920425}" type="presOf" srcId="{A17EDE89-AC02-41A1-8084-79526DE1C0E4}" destId="{7866CD3C-CAA8-5947-B307-DAB74AF094CF}" srcOrd="0" destOrd="0" presId="urn:microsoft.com/office/officeart/2005/8/layout/vList2"/>
    <dgm:cxn modelId="{CFD40E60-B3DB-AA4C-85E7-98248CEEB837}" type="presOf" srcId="{35278964-0294-4379-AADA-A3F0985E528D}" destId="{1BA4CBFD-D68F-BC49-ACE2-71A76C7CD467}" srcOrd="0" destOrd="0" presId="urn:microsoft.com/office/officeart/2005/8/layout/vList2"/>
    <dgm:cxn modelId="{AAE55D61-EB7E-6342-9075-4B9BFB685375}" type="presOf" srcId="{F70BF869-C851-4520-B4BB-7709AD2A9049}" destId="{69D8089D-C94F-C64F-ACBC-2C1FABC18544}" srcOrd="0" destOrd="0" presId="urn:microsoft.com/office/officeart/2005/8/layout/vList2"/>
    <dgm:cxn modelId="{6E25E166-1BBE-4ACF-ACAF-4E10200FB35D}" srcId="{A17EDE89-AC02-41A1-8084-79526DE1C0E4}" destId="{51AA6E2C-C228-4850-BA20-722C973673F8}" srcOrd="0" destOrd="0" parTransId="{5977F1C2-D42F-4E21-B464-D2CDC20123EA}" sibTransId="{0B105500-A6A4-4D16-BE3B-78F0985C5052}"/>
    <dgm:cxn modelId="{A1C0C478-867C-4E69-A721-89341E9BCBF9}" srcId="{A17EDE89-AC02-41A1-8084-79526DE1C0E4}" destId="{F70BF869-C851-4520-B4BB-7709AD2A9049}" srcOrd="3" destOrd="0" parTransId="{CCE27FB2-B0B5-4638-B275-7D939FA4B6FD}" sibTransId="{C46218C6-F4DC-4CB9-AC73-40CEA1683956}"/>
    <dgm:cxn modelId="{61286779-79C5-4812-845E-791A12D3BEA9}" srcId="{A17EDE89-AC02-41A1-8084-79526DE1C0E4}" destId="{35278964-0294-4379-AADA-A3F0985E528D}" srcOrd="2" destOrd="0" parTransId="{2298D7F7-8F1A-4597-A728-F95B9C3BBD1F}" sibTransId="{E4EDDFA9-2949-4DCD-BB9D-941CD86ABFB1}"/>
    <dgm:cxn modelId="{C2781D85-2FA0-411F-9FB7-4A595D8E6442}" srcId="{A17EDE89-AC02-41A1-8084-79526DE1C0E4}" destId="{4359B394-64C7-4E4F-B29A-CEAE2F6A0D65}" srcOrd="1" destOrd="0" parTransId="{299334E9-52AD-4227-A863-32CC121AB57A}" sibTransId="{ED786A2B-0D4D-4BA5-8AA7-6D022719EF18}"/>
    <dgm:cxn modelId="{2D6D3D4F-32A8-F34D-818C-08E3B137A029}" type="presParOf" srcId="{7866CD3C-CAA8-5947-B307-DAB74AF094CF}" destId="{6FAA15D9-B101-5D4B-B140-9F74BD3672E2}" srcOrd="0" destOrd="0" presId="urn:microsoft.com/office/officeart/2005/8/layout/vList2"/>
    <dgm:cxn modelId="{B1AE0552-ED9C-2A49-8385-86E534582CC7}" type="presParOf" srcId="{7866CD3C-CAA8-5947-B307-DAB74AF094CF}" destId="{85338AF4-C5A9-E94E-AD09-539A15D22198}" srcOrd="1" destOrd="0" presId="urn:microsoft.com/office/officeart/2005/8/layout/vList2"/>
    <dgm:cxn modelId="{8B0D4D3E-94F9-9142-AB1A-BB33AC53E6EA}" type="presParOf" srcId="{7866CD3C-CAA8-5947-B307-DAB74AF094CF}" destId="{374481E4-57BD-F64E-A449-171AADA0D491}" srcOrd="2" destOrd="0" presId="urn:microsoft.com/office/officeart/2005/8/layout/vList2"/>
    <dgm:cxn modelId="{A90ADE33-D3DA-0948-B565-DDE026B758F0}" type="presParOf" srcId="{7866CD3C-CAA8-5947-B307-DAB74AF094CF}" destId="{79AE9A8C-2EB7-DA4C-9097-E0C1C5C1699E}" srcOrd="3" destOrd="0" presId="urn:microsoft.com/office/officeart/2005/8/layout/vList2"/>
    <dgm:cxn modelId="{9E87BBB2-88A2-0F46-9558-1D282000BB7E}" type="presParOf" srcId="{7866CD3C-CAA8-5947-B307-DAB74AF094CF}" destId="{1BA4CBFD-D68F-BC49-ACE2-71A76C7CD467}" srcOrd="4" destOrd="0" presId="urn:microsoft.com/office/officeart/2005/8/layout/vList2"/>
    <dgm:cxn modelId="{C5F3C3BA-BCFA-8142-9E1E-6152BB7EFC66}" type="presParOf" srcId="{7866CD3C-CAA8-5947-B307-DAB74AF094CF}" destId="{6B84527C-8E11-474D-8230-9C17A9635B0B}" srcOrd="5" destOrd="0" presId="urn:microsoft.com/office/officeart/2005/8/layout/vList2"/>
    <dgm:cxn modelId="{29518DA7-9355-2D47-9B55-F2F0709CEA3C}" type="presParOf" srcId="{7866CD3C-CAA8-5947-B307-DAB74AF094CF}" destId="{69D8089D-C94F-C64F-ACBC-2C1FABC18544}"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9B7AC95-405C-41CD-9A38-5C6E34E21E67}"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0A8241D4-939B-014B-8E36-195E1F438C88}" type="pres">
      <dgm:prSet presAssocID="{C9B7AC95-405C-41CD-9A38-5C6E34E21E67}" presName="linear" presStyleCnt="0">
        <dgm:presLayoutVars>
          <dgm:animLvl val="lvl"/>
          <dgm:resizeHandles val="exact"/>
        </dgm:presLayoutVars>
      </dgm:prSet>
      <dgm:spPr/>
    </dgm:pt>
  </dgm:ptLst>
  <dgm:cxnLst>
    <dgm:cxn modelId="{8FDEA3D0-3EA4-8441-B0A9-FF9A822C3C2B}" type="presOf" srcId="{C9B7AC95-405C-41CD-9A38-5C6E34E21E67}" destId="{0A8241D4-939B-014B-8E36-195E1F438C88}" srcOrd="0"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D41585-44CA-4F8E-BCD0-BB79FDDD6DCC}">
      <dsp:nvSpPr>
        <dsp:cNvPr id="0" name=""/>
        <dsp:cNvSpPr/>
      </dsp:nvSpPr>
      <dsp:spPr>
        <a:xfrm>
          <a:off x="0" y="669"/>
          <a:ext cx="6449246" cy="15675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1D62DA-CC88-49B0-8203-99FDE30A0DDD}">
      <dsp:nvSpPr>
        <dsp:cNvPr id="0" name=""/>
        <dsp:cNvSpPr/>
      </dsp:nvSpPr>
      <dsp:spPr>
        <a:xfrm>
          <a:off x="474183" y="353368"/>
          <a:ext cx="862151" cy="8621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426609-F981-4972-8C5F-F7DC7AE4D643}">
      <dsp:nvSpPr>
        <dsp:cNvPr id="0" name=""/>
        <dsp:cNvSpPr/>
      </dsp:nvSpPr>
      <dsp:spPr>
        <a:xfrm>
          <a:off x="1810518" y="669"/>
          <a:ext cx="4638727" cy="1567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899" tIns="165899" rIns="165899" bIns="165899" numCol="1" spcCol="1270" anchor="ctr" anchorCtr="0">
          <a:noAutofit/>
        </a:bodyPr>
        <a:lstStyle/>
        <a:p>
          <a:pPr marL="0" lvl="0" indent="0" algn="l" defTabSz="1111250">
            <a:lnSpc>
              <a:spcPct val="90000"/>
            </a:lnSpc>
            <a:spcBef>
              <a:spcPct val="0"/>
            </a:spcBef>
            <a:spcAft>
              <a:spcPct val="35000"/>
            </a:spcAft>
            <a:buNone/>
          </a:pPr>
          <a:r>
            <a:rPr lang="en-US" sz="2500" kern="1200"/>
            <a:t>Voice is what makes your writing style distinct from other people’s </a:t>
          </a:r>
        </a:p>
      </dsp:txBody>
      <dsp:txXfrm>
        <a:off x="1810518" y="669"/>
        <a:ext cx="4638727" cy="1567548"/>
      </dsp:txXfrm>
    </dsp:sp>
    <dsp:sp modelId="{0A72D73A-F7B6-4574-9983-F69CC5DC3DF5}">
      <dsp:nvSpPr>
        <dsp:cNvPr id="0" name=""/>
        <dsp:cNvSpPr/>
      </dsp:nvSpPr>
      <dsp:spPr>
        <a:xfrm>
          <a:off x="0" y="1960104"/>
          <a:ext cx="6449246" cy="15675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7BBBC4-B56C-476D-9637-195589E5EEA8}">
      <dsp:nvSpPr>
        <dsp:cNvPr id="0" name=""/>
        <dsp:cNvSpPr/>
      </dsp:nvSpPr>
      <dsp:spPr>
        <a:xfrm>
          <a:off x="474183" y="2312803"/>
          <a:ext cx="862151" cy="8621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C07D00-1ABB-4F84-8959-547F1AB09598}">
      <dsp:nvSpPr>
        <dsp:cNvPr id="0" name=""/>
        <dsp:cNvSpPr/>
      </dsp:nvSpPr>
      <dsp:spPr>
        <a:xfrm>
          <a:off x="1810518" y="1960104"/>
          <a:ext cx="4638727" cy="1567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899" tIns="165899" rIns="165899" bIns="165899" numCol="1" spcCol="1270" anchor="ctr" anchorCtr="0">
          <a:noAutofit/>
        </a:bodyPr>
        <a:lstStyle/>
        <a:p>
          <a:pPr marL="0" lvl="0" indent="0" algn="l" defTabSz="1111250">
            <a:lnSpc>
              <a:spcPct val="90000"/>
            </a:lnSpc>
            <a:spcBef>
              <a:spcPct val="0"/>
            </a:spcBef>
            <a:spcAft>
              <a:spcPct val="35000"/>
            </a:spcAft>
            <a:buNone/>
          </a:pPr>
          <a:r>
            <a:rPr lang="en-US" sz="2500" kern="1200"/>
            <a:t>It is the way a writer sees the world, and how they translate it into words</a:t>
          </a:r>
        </a:p>
      </dsp:txBody>
      <dsp:txXfrm>
        <a:off x="1810518" y="1960104"/>
        <a:ext cx="4638727" cy="1567548"/>
      </dsp:txXfrm>
    </dsp:sp>
    <dsp:sp modelId="{6423657A-1AAB-4053-A7DC-98BF903B7235}">
      <dsp:nvSpPr>
        <dsp:cNvPr id="0" name=""/>
        <dsp:cNvSpPr/>
      </dsp:nvSpPr>
      <dsp:spPr>
        <a:xfrm>
          <a:off x="0" y="3919540"/>
          <a:ext cx="6449246" cy="15675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886980-C35F-4037-9B1D-DCAB71FFB04A}">
      <dsp:nvSpPr>
        <dsp:cNvPr id="0" name=""/>
        <dsp:cNvSpPr/>
      </dsp:nvSpPr>
      <dsp:spPr>
        <a:xfrm>
          <a:off x="474183" y="4272238"/>
          <a:ext cx="862151" cy="862151"/>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EDFB1D-3F43-4A1E-8F1D-2099EB266C76}">
      <dsp:nvSpPr>
        <dsp:cNvPr id="0" name=""/>
        <dsp:cNvSpPr/>
      </dsp:nvSpPr>
      <dsp:spPr>
        <a:xfrm>
          <a:off x="1810518" y="3919540"/>
          <a:ext cx="4638727" cy="1567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899" tIns="165899" rIns="165899" bIns="165899" numCol="1" spcCol="1270" anchor="ctr" anchorCtr="0">
          <a:noAutofit/>
        </a:bodyPr>
        <a:lstStyle/>
        <a:p>
          <a:pPr marL="0" lvl="0" indent="0" algn="l" defTabSz="1111250">
            <a:lnSpc>
              <a:spcPct val="90000"/>
            </a:lnSpc>
            <a:spcBef>
              <a:spcPct val="0"/>
            </a:spcBef>
            <a:spcAft>
              <a:spcPct val="35000"/>
            </a:spcAft>
            <a:buNone/>
          </a:pPr>
          <a:r>
            <a:rPr lang="en-US" sz="2500" kern="1200"/>
            <a:t>Voice gives life to writing; without voice, writing is dry and void of meaning </a:t>
          </a:r>
        </a:p>
      </dsp:txBody>
      <dsp:txXfrm>
        <a:off x="1810518" y="3919540"/>
        <a:ext cx="4638727" cy="15675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CB31FA-00C7-EE4E-888D-87E313EAC1A2}">
      <dsp:nvSpPr>
        <dsp:cNvPr id="0" name=""/>
        <dsp:cNvSpPr/>
      </dsp:nvSpPr>
      <dsp:spPr>
        <a:xfrm>
          <a:off x="0" y="12952"/>
          <a:ext cx="11004385" cy="950109"/>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None/>
          </a:pPr>
          <a:r>
            <a:rPr lang="en-US" sz="2500" kern="1200" dirty="0"/>
            <a:t>Remember, tone conveys the mood of your writing and the attitude you have towards your topic and audience. </a:t>
          </a:r>
        </a:p>
      </dsp:txBody>
      <dsp:txXfrm>
        <a:off x="0" y="12952"/>
        <a:ext cx="11004385" cy="950109"/>
      </dsp:txXfrm>
    </dsp:sp>
    <dsp:sp modelId="{B0742913-D7D7-4E44-A81F-6312580C951F}">
      <dsp:nvSpPr>
        <dsp:cNvPr id="0" name=""/>
        <dsp:cNvSpPr/>
      </dsp:nvSpPr>
      <dsp:spPr>
        <a:xfrm>
          <a:off x="0" y="963061"/>
          <a:ext cx="11004385" cy="3431250"/>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en-US" sz="2500" kern="1200"/>
            <a:t>With your genre and preferred level of formality in mind, consider your purpose for writing. What tone would best match that purpose?</a:t>
          </a:r>
        </a:p>
        <a:p>
          <a:pPr marL="457200" lvl="2" indent="-228600" algn="l" defTabSz="1111250">
            <a:lnSpc>
              <a:spcPct val="90000"/>
            </a:lnSpc>
            <a:spcBef>
              <a:spcPct val="0"/>
            </a:spcBef>
            <a:spcAft>
              <a:spcPct val="15000"/>
            </a:spcAft>
            <a:buChar char="•"/>
          </a:pPr>
          <a:r>
            <a:rPr lang="en-US" sz="2500" kern="1200"/>
            <a:t>Is it a distant and objective tone for a scholarly paper meant to inform the audience?</a:t>
          </a:r>
        </a:p>
        <a:p>
          <a:pPr marL="457200" lvl="2" indent="-228600" algn="l" defTabSz="1111250">
            <a:lnSpc>
              <a:spcPct val="90000"/>
            </a:lnSpc>
            <a:spcBef>
              <a:spcPct val="0"/>
            </a:spcBef>
            <a:spcAft>
              <a:spcPct val="15000"/>
            </a:spcAft>
            <a:buChar char="•"/>
          </a:pPr>
          <a:r>
            <a:rPr lang="en-US" sz="2500" kern="1200" dirty="0"/>
            <a:t>Emotional yet formal for a speech? </a:t>
          </a:r>
        </a:p>
        <a:p>
          <a:pPr marL="457200" lvl="2" indent="-228600" algn="l" defTabSz="1111250">
            <a:lnSpc>
              <a:spcPct val="90000"/>
            </a:lnSpc>
            <a:spcBef>
              <a:spcPct val="0"/>
            </a:spcBef>
            <a:spcAft>
              <a:spcPct val="15000"/>
            </a:spcAft>
            <a:buChar char="•"/>
          </a:pPr>
          <a:r>
            <a:rPr lang="en-US" sz="2500" kern="1200"/>
            <a:t>Humorous and casual for a letter or media post?</a:t>
          </a:r>
        </a:p>
        <a:p>
          <a:pPr marL="228600" lvl="1" indent="-228600" algn="l" defTabSz="1111250">
            <a:lnSpc>
              <a:spcPct val="90000"/>
            </a:lnSpc>
            <a:spcBef>
              <a:spcPct val="0"/>
            </a:spcBef>
            <a:spcAft>
              <a:spcPct val="15000"/>
            </a:spcAft>
            <a:buChar char="•"/>
          </a:pPr>
          <a:r>
            <a:rPr lang="en-US" sz="2500" kern="1200"/>
            <a:t>In addition, what mood are you aiming for?</a:t>
          </a:r>
        </a:p>
        <a:p>
          <a:pPr marL="457200" lvl="2" indent="-228600" algn="l" defTabSz="1111250">
            <a:lnSpc>
              <a:spcPct val="90000"/>
            </a:lnSpc>
            <a:spcBef>
              <a:spcPct val="0"/>
            </a:spcBef>
            <a:spcAft>
              <a:spcPct val="15000"/>
            </a:spcAft>
            <a:buChar char="•"/>
          </a:pPr>
          <a:r>
            <a:rPr lang="en-US" sz="2500" kern="1200"/>
            <a:t>Happy? Mournful? Angry? Urgent?</a:t>
          </a:r>
        </a:p>
      </dsp:txBody>
      <dsp:txXfrm>
        <a:off x="0" y="963061"/>
        <a:ext cx="11004385" cy="34312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AA15D9-B101-5D4B-B140-9F74BD3672E2}">
      <dsp:nvSpPr>
        <dsp:cNvPr id="0" name=""/>
        <dsp:cNvSpPr/>
      </dsp:nvSpPr>
      <dsp:spPr>
        <a:xfrm>
          <a:off x="0" y="93114"/>
          <a:ext cx="6449246" cy="127570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Cliches </a:t>
          </a:r>
        </a:p>
      </dsp:txBody>
      <dsp:txXfrm>
        <a:off x="62275" y="155389"/>
        <a:ext cx="6324696" cy="1151152"/>
      </dsp:txXfrm>
    </dsp:sp>
    <dsp:sp modelId="{374481E4-57BD-F64E-A449-171AADA0D491}">
      <dsp:nvSpPr>
        <dsp:cNvPr id="0" name=""/>
        <dsp:cNvSpPr/>
      </dsp:nvSpPr>
      <dsp:spPr>
        <a:xfrm>
          <a:off x="0" y="1435056"/>
          <a:ext cx="6449246" cy="1275702"/>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Hedging (e.g. I think, maybe, seemed) </a:t>
          </a:r>
        </a:p>
      </dsp:txBody>
      <dsp:txXfrm>
        <a:off x="62275" y="1497331"/>
        <a:ext cx="6324696" cy="1151152"/>
      </dsp:txXfrm>
    </dsp:sp>
    <dsp:sp modelId="{1BA4CBFD-D68F-BC49-ACE2-71A76C7CD467}">
      <dsp:nvSpPr>
        <dsp:cNvPr id="0" name=""/>
        <dsp:cNvSpPr/>
      </dsp:nvSpPr>
      <dsp:spPr>
        <a:xfrm>
          <a:off x="0" y="2776999"/>
          <a:ext cx="6449246" cy="127570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Detail</a:t>
          </a:r>
        </a:p>
      </dsp:txBody>
      <dsp:txXfrm>
        <a:off x="62275" y="2839274"/>
        <a:ext cx="6324696" cy="1151152"/>
      </dsp:txXfrm>
    </dsp:sp>
    <dsp:sp modelId="{69D8089D-C94F-C64F-ACBC-2C1FABC18544}">
      <dsp:nvSpPr>
        <dsp:cNvPr id="0" name=""/>
        <dsp:cNvSpPr/>
      </dsp:nvSpPr>
      <dsp:spPr>
        <a:xfrm>
          <a:off x="0" y="4118941"/>
          <a:ext cx="6449246" cy="127570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Inclusive language (use “humankind” instead of “mankind”, “people with disabilities” instead of “disabled people”) </a:t>
          </a:r>
        </a:p>
      </dsp:txBody>
      <dsp:txXfrm>
        <a:off x="62275" y="4181216"/>
        <a:ext cx="6324696" cy="11511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CD658A-97AF-3D46-9679-61A97C8F5F71}" type="datetimeFigureOut">
              <a:rPr lang="en-US" smtClean="0"/>
              <a:t>8/22/2022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A1B2AF-B859-6147-9A3E-1D46E64BB398}" type="slidenum">
              <a:rPr lang="en-US" smtClean="0"/>
              <a:t>‹#›</a:t>
            </a:fld>
            <a:endParaRPr lang="en-US"/>
          </a:p>
        </p:txBody>
      </p:sp>
    </p:spTree>
    <p:extLst>
      <p:ext uri="{BB962C8B-B14F-4D97-AF65-F5344CB8AC3E}">
        <p14:creationId xmlns:p14="http://schemas.microsoft.com/office/powerpoint/2010/main" val="2722523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is voice? Voice is what makes your writing style distinct from other people’s- no one else can replicate it. It is the way you see the world and communicate your thoughts on paper. Without voice, writing can be dry and hard to understand. If this concept is still confusing to you, you can think of voice as how you speak verbally. What does the inflection in your voice communicate? Do you speak quickly or slowly? How does your telling of events differ from the way a friend describes the same event? </a:t>
            </a:r>
          </a:p>
          <a:p>
            <a:endParaRPr lang="en-US" dirty="0"/>
          </a:p>
        </p:txBody>
      </p:sp>
      <p:sp>
        <p:nvSpPr>
          <p:cNvPr id="4" name="Slide Number Placeholder 3"/>
          <p:cNvSpPr>
            <a:spLocks noGrp="1"/>
          </p:cNvSpPr>
          <p:nvPr>
            <p:ph type="sldNum" sz="quarter" idx="5"/>
          </p:nvPr>
        </p:nvSpPr>
        <p:spPr/>
        <p:txBody>
          <a:bodyPr/>
          <a:lstStyle/>
          <a:p>
            <a:fld id="{93A1B2AF-B859-6147-9A3E-1D46E64BB398}" type="slidenum">
              <a:rPr lang="en-US" smtClean="0"/>
              <a:t>2</a:t>
            </a:fld>
            <a:endParaRPr lang="en-US"/>
          </a:p>
        </p:txBody>
      </p:sp>
    </p:spTree>
    <p:extLst>
      <p:ext uri="{BB962C8B-B14F-4D97-AF65-F5344CB8AC3E}">
        <p14:creationId xmlns:p14="http://schemas.microsoft.com/office/powerpoint/2010/main" val="2420218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makes up voice? Voice contains many components of writing, including diction, imagery, syntax, tone, level of formality, and rhythm. In short, voice contains all the elements of writing that make it unique to you. Some of these words may be confusing, so here are the definitions of the more complex terms. We will discuss each of these terms in length later in this presentation. </a:t>
            </a:r>
          </a:p>
        </p:txBody>
      </p:sp>
      <p:sp>
        <p:nvSpPr>
          <p:cNvPr id="4" name="Slide Number Placeholder 3"/>
          <p:cNvSpPr>
            <a:spLocks noGrp="1"/>
          </p:cNvSpPr>
          <p:nvPr>
            <p:ph type="sldNum" sz="quarter" idx="5"/>
          </p:nvPr>
        </p:nvSpPr>
        <p:spPr/>
        <p:txBody>
          <a:bodyPr/>
          <a:lstStyle/>
          <a:p>
            <a:fld id="{93A1B2AF-B859-6147-9A3E-1D46E64BB398}" type="slidenum">
              <a:rPr lang="en-US" smtClean="0"/>
              <a:t>3</a:t>
            </a:fld>
            <a:endParaRPr lang="en-US"/>
          </a:p>
        </p:txBody>
      </p:sp>
    </p:spTree>
    <p:extLst>
      <p:ext uri="{BB962C8B-B14F-4D97-AF65-F5344CB8AC3E}">
        <p14:creationId xmlns:p14="http://schemas.microsoft.com/office/powerpoint/2010/main" val="1724889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why should we experiment with voice at all?  A lot of people assume that academic writing should be dull, flat, and indistinguishable from everybody else’s writing. While sometimes that is the case depending on what genre you’re writing in, more often than not, your audience needs more engagement to follow along with what you are saying. Voice helps with engagement by highlighting your perspective on the topic and your personality. Adding voice to your academic writing can also help convey your message more effectively to your audience. Finally, adding personality through voice makes your writing much more interesting, and your readers will want to keep reading! </a:t>
            </a:r>
          </a:p>
        </p:txBody>
      </p:sp>
      <p:sp>
        <p:nvSpPr>
          <p:cNvPr id="4" name="Slide Number Placeholder 3"/>
          <p:cNvSpPr>
            <a:spLocks noGrp="1"/>
          </p:cNvSpPr>
          <p:nvPr>
            <p:ph type="sldNum" sz="quarter" idx="5"/>
          </p:nvPr>
        </p:nvSpPr>
        <p:spPr/>
        <p:txBody>
          <a:bodyPr/>
          <a:lstStyle/>
          <a:p>
            <a:fld id="{93A1B2AF-B859-6147-9A3E-1D46E64BB398}" type="slidenum">
              <a:rPr lang="en-US" smtClean="0"/>
              <a:t>4</a:t>
            </a:fld>
            <a:endParaRPr lang="en-US"/>
          </a:p>
        </p:txBody>
      </p:sp>
    </p:spTree>
    <p:extLst>
      <p:ext uri="{BB962C8B-B14F-4D97-AF65-F5344CB8AC3E}">
        <p14:creationId xmlns:p14="http://schemas.microsoft.com/office/powerpoint/2010/main" val="821690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A1B2AF-B859-6147-9A3E-1D46E64BB398}" type="slidenum">
              <a:rPr lang="en-US" smtClean="0"/>
              <a:t>5</a:t>
            </a:fld>
            <a:endParaRPr lang="en-US"/>
          </a:p>
        </p:txBody>
      </p:sp>
    </p:spTree>
    <p:extLst>
      <p:ext uri="{BB962C8B-B14F-4D97-AF65-F5344CB8AC3E}">
        <p14:creationId xmlns:p14="http://schemas.microsoft.com/office/powerpoint/2010/main" val="25671321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 1: Consider genre. What kind of writing are you starting? Is it an academic paper that may require more formality, or a prompt that may require you to write a letter to a friend? Either way, it is first important to establish formality in order to guide the voice you will have. Then, consider if you will conform to those expectations or subvert them. For example, a speech may be written more formally or informally depending on your topic. Argumentative speeches tend to be less formal, while informational speeches tend to be more formal. </a:t>
            </a:r>
          </a:p>
        </p:txBody>
      </p:sp>
      <p:sp>
        <p:nvSpPr>
          <p:cNvPr id="4" name="Slide Number Placeholder 3"/>
          <p:cNvSpPr>
            <a:spLocks noGrp="1"/>
          </p:cNvSpPr>
          <p:nvPr>
            <p:ph type="sldNum" sz="quarter" idx="5"/>
          </p:nvPr>
        </p:nvSpPr>
        <p:spPr/>
        <p:txBody>
          <a:bodyPr/>
          <a:lstStyle/>
          <a:p>
            <a:fld id="{93A1B2AF-B859-6147-9A3E-1D46E64BB398}" type="slidenum">
              <a:rPr lang="en-US" smtClean="0"/>
              <a:t>6</a:t>
            </a:fld>
            <a:endParaRPr lang="en-US"/>
          </a:p>
        </p:txBody>
      </p:sp>
    </p:spTree>
    <p:extLst>
      <p:ext uri="{BB962C8B-B14F-4D97-AF65-F5344CB8AC3E}">
        <p14:creationId xmlns:p14="http://schemas.microsoft.com/office/powerpoint/2010/main" val="40773558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 2: be deliberate about tone. Tone can be defined as the mood of a piece of writing and the attitude a writer has towards their topic and audience. To decide what tone your writing should take, consider your genre and preferred level of formality. For instance, a distant and objective tone may work well for a scholarly article, while an argumentative speech may involve more emotion as an argumentative tactic. </a:t>
            </a:r>
          </a:p>
        </p:txBody>
      </p:sp>
      <p:sp>
        <p:nvSpPr>
          <p:cNvPr id="4" name="Slide Number Placeholder 3"/>
          <p:cNvSpPr>
            <a:spLocks noGrp="1"/>
          </p:cNvSpPr>
          <p:nvPr>
            <p:ph type="sldNum" sz="quarter" idx="5"/>
          </p:nvPr>
        </p:nvSpPr>
        <p:spPr/>
        <p:txBody>
          <a:bodyPr/>
          <a:lstStyle/>
          <a:p>
            <a:fld id="{93A1B2AF-B859-6147-9A3E-1D46E64BB398}" type="slidenum">
              <a:rPr lang="en-US" smtClean="0"/>
              <a:t>7</a:t>
            </a:fld>
            <a:endParaRPr lang="en-US"/>
          </a:p>
        </p:txBody>
      </p:sp>
    </p:spTree>
    <p:extLst>
      <p:ext uri="{BB962C8B-B14F-4D97-AF65-F5344CB8AC3E}">
        <p14:creationId xmlns:p14="http://schemas.microsoft.com/office/powerpoint/2010/main" val="3799618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 3: Diction, or word choice. When deciding what kind of tone is appropriate for your piece of writing, consider your audience. If you are writing an academic article, you can include more technical terms and vocabulary than you would in a letter to your grandparent. Next, you want to decide what level of colloquial, informal, and slang words you will use. The genre of your writing will help you decide what level of informality is appropriate. Finally, we want to think of the connotation of the words we use. Connotation is how we generally perceive a word to be negative or positive. For instance, being called frugal may be a positive thing while being called cheap is more of an insult. </a:t>
            </a:r>
          </a:p>
        </p:txBody>
      </p:sp>
      <p:sp>
        <p:nvSpPr>
          <p:cNvPr id="4" name="Slide Number Placeholder 3"/>
          <p:cNvSpPr>
            <a:spLocks noGrp="1"/>
          </p:cNvSpPr>
          <p:nvPr>
            <p:ph type="sldNum" sz="quarter" idx="5"/>
          </p:nvPr>
        </p:nvSpPr>
        <p:spPr/>
        <p:txBody>
          <a:bodyPr/>
          <a:lstStyle/>
          <a:p>
            <a:fld id="{93A1B2AF-B859-6147-9A3E-1D46E64BB398}" type="slidenum">
              <a:rPr lang="en-US" smtClean="0"/>
              <a:t>8</a:t>
            </a:fld>
            <a:endParaRPr lang="en-US"/>
          </a:p>
        </p:txBody>
      </p:sp>
    </p:spTree>
    <p:extLst>
      <p:ext uri="{BB962C8B-B14F-4D97-AF65-F5344CB8AC3E}">
        <p14:creationId xmlns:p14="http://schemas.microsoft.com/office/powerpoint/2010/main" val="41601901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contains diction advice that you should almost always follow, regardless of formality level. First, avoid clichés. Clichés are phrases that are common in daily speech, such as commenting that someone is “as sharp as a tack.” We want to avoid them because they are overused, and we want to be more creative in our expressions. Second, avoid using hedging words in most cases. Instead of saying ”I think this essay is good,” just say “this essay is good.” Removing hedging words makes you sound much more confident and assertive in your arguments. The only exception to this rule is if there comes a point in your essay where you truly don’t know if something is true. Next, use more detailed writing. For instance, instead of writing that someone is a renowned writer, provide more detail and write that they are a 1989 Nobel Prize Winner. Lastly, use inclusive language in your writing. Instead of using ”man” as the default gender, say humankind instead of mankind. The second example illustrates that people with disabilities are not defined by their disability, but rather, their personhood is established first. </a:t>
            </a:r>
          </a:p>
        </p:txBody>
      </p:sp>
      <p:sp>
        <p:nvSpPr>
          <p:cNvPr id="4" name="Slide Number Placeholder 3"/>
          <p:cNvSpPr>
            <a:spLocks noGrp="1"/>
          </p:cNvSpPr>
          <p:nvPr>
            <p:ph type="sldNum" sz="quarter" idx="5"/>
          </p:nvPr>
        </p:nvSpPr>
        <p:spPr/>
        <p:txBody>
          <a:bodyPr/>
          <a:lstStyle/>
          <a:p>
            <a:fld id="{93A1B2AF-B859-6147-9A3E-1D46E64BB398}" type="slidenum">
              <a:rPr lang="en-US" smtClean="0"/>
              <a:t>9</a:t>
            </a:fld>
            <a:endParaRPr lang="en-US"/>
          </a:p>
        </p:txBody>
      </p:sp>
    </p:spTree>
    <p:extLst>
      <p:ext uri="{BB962C8B-B14F-4D97-AF65-F5344CB8AC3E}">
        <p14:creationId xmlns:p14="http://schemas.microsoft.com/office/powerpoint/2010/main" val="30914865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can be difficult sometimes to know if you are using inclusive language or not, so keep the following three principles in mind. First, just make an effort by being mindful and considerate. Make sure you are deliberate in the language you use to make sure you are not excluding a person or group. If you are not sure of the correct term to use, just look it up! It takes a minute to prevent hurting anyone by just looking it up to make sure you are using inclusive language. Lastly, it’s okay to make mistakes. You may have the best intentions but still use the wrong language. Briefly apologize, avoid getting defensive, and learn from your mistakes! At the bottom of the slide, you can find some inclusive language resources to reference later on. </a:t>
            </a:r>
          </a:p>
        </p:txBody>
      </p:sp>
      <p:sp>
        <p:nvSpPr>
          <p:cNvPr id="4" name="Slide Number Placeholder 3"/>
          <p:cNvSpPr>
            <a:spLocks noGrp="1"/>
          </p:cNvSpPr>
          <p:nvPr>
            <p:ph type="sldNum" sz="quarter" idx="5"/>
          </p:nvPr>
        </p:nvSpPr>
        <p:spPr/>
        <p:txBody>
          <a:bodyPr/>
          <a:lstStyle/>
          <a:p>
            <a:fld id="{93A1B2AF-B859-6147-9A3E-1D46E64BB398}" type="slidenum">
              <a:rPr lang="en-US" smtClean="0"/>
              <a:t>10</a:t>
            </a:fld>
            <a:endParaRPr lang="en-US"/>
          </a:p>
        </p:txBody>
      </p:sp>
    </p:spTree>
    <p:extLst>
      <p:ext uri="{BB962C8B-B14F-4D97-AF65-F5344CB8AC3E}">
        <p14:creationId xmlns:p14="http://schemas.microsoft.com/office/powerpoint/2010/main" val="763282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Syntax refers to the way you arrange words. Sentence length, word order, and punctuation are all components that can change how easy writing flows while reading. In order to improve the flow of your writing, first be deliberate in choosing sentence lengths. Using too many long sentences often leads to readers feeling exhausted and lost trying to figure out your main idea. Meanwhile, using only short sentences can negatively impact the flow of your writing. The best practice is using a mix of both lengths to keep your writing interesting. You can also determine what sentence length to use by considering the emotion you are trying to convey. Short sentences are effective at conveying anger, shock, danger, or merely grabbing your readers’ attention. Tip 2, avoid passive voice. Passive voice can make your writing seem stilted and difficult to understand. Active voice leads to better comprehension. As you can see in the example, the sentence the student wrote the essay is much clearer than the essay was written by the student. </a:t>
            </a:r>
          </a:p>
        </p:txBody>
      </p:sp>
      <p:sp>
        <p:nvSpPr>
          <p:cNvPr id="4" name="Slide Number Placeholder 3"/>
          <p:cNvSpPr>
            <a:spLocks noGrp="1"/>
          </p:cNvSpPr>
          <p:nvPr>
            <p:ph type="sldNum" sz="quarter" idx="5"/>
          </p:nvPr>
        </p:nvSpPr>
        <p:spPr/>
        <p:txBody>
          <a:bodyPr/>
          <a:lstStyle/>
          <a:p>
            <a:fld id="{93A1B2AF-B859-6147-9A3E-1D46E64BB398}" type="slidenum">
              <a:rPr lang="en-US" smtClean="0"/>
              <a:t>11</a:t>
            </a:fld>
            <a:endParaRPr lang="en-US"/>
          </a:p>
        </p:txBody>
      </p:sp>
    </p:spTree>
    <p:extLst>
      <p:ext uri="{BB962C8B-B14F-4D97-AF65-F5344CB8AC3E}">
        <p14:creationId xmlns:p14="http://schemas.microsoft.com/office/powerpoint/2010/main" val="21652040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While punctuation is often overlooked, it is an important tool that can make a good essay into a great essay. It can be difficult knowing what punctuation to use in different circumstances, so this chart shows how to use a few of the most misused punctuation marks. For more help and how to use other punctuation marks, </a:t>
            </a:r>
            <a:r>
              <a:rPr lang="en-US" dirty="0" err="1"/>
              <a:t>thepunctuationguide.com</a:t>
            </a:r>
            <a:r>
              <a:rPr lang="en-US" dirty="0"/>
              <a:t> is a great resource! </a:t>
            </a:r>
          </a:p>
        </p:txBody>
      </p:sp>
      <p:sp>
        <p:nvSpPr>
          <p:cNvPr id="4" name="Slide Number Placeholder 3"/>
          <p:cNvSpPr>
            <a:spLocks noGrp="1"/>
          </p:cNvSpPr>
          <p:nvPr>
            <p:ph type="sldNum" sz="quarter" idx="5"/>
          </p:nvPr>
        </p:nvSpPr>
        <p:spPr/>
        <p:txBody>
          <a:bodyPr/>
          <a:lstStyle/>
          <a:p>
            <a:fld id="{93A1B2AF-B859-6147-9A3E-1D46E64BB398}" type="slidenum">
              <a:rPr lang="en-US" smtClean="0"/>
              <a:t>12</a:t>
            </a:fld>
            <a:endParaRPr lang="en-US"/>
          </a:p>
        </p:txBody>
      </p:sp>
    </p:spTree>
    <p:extLst>
      <p:ext uri="{BB962C8B-B14F-4D97-AF65-F5344CB8AC3E}">
        <p14:creationId xmlns:p14="http://schemas.microsoft.com/office/powerpoint/2010/main" val="3813515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While we have reviewed the components of voice and how to develop it, a lingering question may be if we should ever break away from formal academic English, even in traditional forms like academic writing. While a difficult question to answer, probably! Breaking the so-called standards of a genre of writing can be very impactful. </a:t>
            </a:r>
            <a:r>
              <a:rPr lang="en-US" dirty="0" err="1"/>
              <a:t>Vershawn</a:t>
            </a:r>
            <a:r>
              <a:rPr lang="en-US" dirty="0"/>
              <a:t> Ashanti Young’s scholarly article “Should Writers Use They Own </a:t>
            </a:r>
            <a:r>
              <a:rPr lang="en-US" dirty="0" err="1"/>
              <a:t>Engish</a:t>
            </a:r>
            <a:r>
              <a:rPr lang="en-US" dirty="0"/>
              <a:t>?” is a perfect example of how impactful breaking writing conventions can be. He argues that writers should use their own dialect even in formal writing, which he demonstrates throughout his entire article. The excerpt at the end shows the style of writing in the essay, and it is especially effective because it strengthens his argument. So, experimenting with voice can add complexity and interest to your writing and actually strengthen the validity of your argument. </a:t>
            </a:r>
          </a:p>
        </p:txBody>
      </p:sp>
      <p:sp>
        <p:nvSpPr>
          <p:cNvPr id="4" name="Slide Number Placeholder 3"/>
          <p:cNvSpPr>
            <a:spLocks noGrp="1"/>
          </p:cNvSpPr>
          <p:nvPr>
            <p:ph type="sldNum" sz="quarter" idx="5"/>
          </p:nvPr>
        </p:nvSpPr>
        <p:spPr/>
        <p:txBody>
          <a:bodyPr/>
          <a:lstStyle/>
          <a:p>
            <a:fld id="{93A1B2AF-B859-6147-9A3E-1D46E64BB398}" type="slidenum">
              <a:rPr lang="en-US" smtClean="0"/>
              <a:t>13</a:t>
            </a:fld>
            <a:endParaRPr lang="en-US"/>
          </a:p>
        </p:txBody>
      </p:sp>
    </p:spTree>
    <p:extLst>
      <p:ext uri="{BB962C8B-B14F-4D97-AF65-F5344CB8AC3E}">
        <p14:creationId xmlns:p14="http://schemas.microsoft.com/office/powerpoint/2010/main" val="4104120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530352" y="1122363"/>
            <a:ext cx="10072922" cy="1978346"/>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530352" y="3509963"/>
            <a:ext cx="10072922" cy="1747837"/>
          </a:xfrm>
        </p:spPr>
        <p:txBody>
          <a:bodyPr>
            <a:normAutofit/>
          </a:bodyPr>
          <a:lstStyle>
            <a:lvl1pPr marL="0" indent="0" algn="l">
              <a:buNone/>
              <a:defRPr sz="2000" i="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530352" y="136525"/>
            <a:ext cx="2743200" cy="365125"/>
          </a:xfrm>
        </p:spPr>
        <p:txBody>
          <a:bodyPr/>
          <a:lstStyle>
            <a:lvl1pPr algn="l">
              <a:defRPr/>
            </a:lvl1pPr>
          </a:lstStyle>
          <a:p>
            <a:fld id="{524C6359-9BB8-4148-8114-537E698DA205}" type="datetime1">
              <a:rPr lang="en-US" smtClean="0"/>
              <a:t>8/22/2022</a:t>
            </a:fld>
            <a:endParaRPr lang="en-US" dirty="0"/>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530352"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5E279D86-4533-45F1-B0AA-D237399A5ED5}"/>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764FD722-CB31-4326-ADD8-CBA52FD1FF59}"/>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24E4BCEC-8B0A-444E-8509-1B3BB0449E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9DB36622-1DC7-4B17-8984-588BA8999FF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51B97AF0-1974-42B9-B5FC-A332C52E827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5A298AD-BE5D-4BE1-8CDF-DBFB42D63FE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509293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a:xfrm>
            <a:off x="530352" y="136525"/>
            <a:ext cx="2743200" cy="365125"/>
          </a:xfrm>
        </p:spPr>
        <p:txBody>
          <a:bodyPr/>
          <a:lstStyle/>
          <a:p>
            <a:fld id="{9376191F-481E-48E9-BB9A-369A67A7362D}" type="datetime1">
              <a:rPr lang="en-US" smtClean="0"/>
              <a:t>8/22/2022</a:t>
            </a:fld>
            <a:endParaRPr lang="en-US" dirty="0"/>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p:nvPr/>
        </p:nvGrpSpPr>
        <p:grpSpPr>
          <a:xfrm>
            <a:off x="530225" y="2310597"/>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41DF3078-C636-4776-A616-D5BF3BC280C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0D1A27FA-1310-4BC3-A071-1566746B2FB1}"/>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99ACB9EB-84FE-4B33-9EF9-4EC7DAC25DD5}"/>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826E5EFB-0EF9-4DB8-99CB-5DD72009DB2C}"/>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86238E12-0689-4123-8B2E-E1CCFCC4C88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8538CF67-A00E-4955-A447-001BE02E771A}"/>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537963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530352" y="787068"/>
            <a:ext cx="10072922" cy="2313641"/>
          </a:xfrm>
        </p:spPr>
        <p:txBody>
          <a:bodyPr anchor="b">
            <a:normAutofit/>
          </a:bodyPr>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530352" y="3509963"/>
            <a:ext cx="10072922" cy="2579687"/>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6C5677DE-DD04-48CC-9C18-7BE9FF2DEB6B}" type="datetime1">
              <a:rPr lang="en-US" smtClean="0"/>
              <a:t>8/22/2022</a:t>
            </a:fld>
            <a:endParaRPr lang="en-US"/>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37B4CDD2-E09A-418A-9131-FBDEE440A1F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8852E5FB-B268-4CCA-8E55-803038F7A00D}"/>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A1C9CBB3-97C0-4A35-9088-C69233F5CEE7}"/>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1610871-AEE9-46EB-9D27-BA1D9D688124}"/>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27478059-2A11-484D-A2D7-199F74778E50}"/>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0EC0886-DDB9-47F1-9414-C121C1D3F954}"/>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66A10427-DF20-4284-B215-EABA4D366E20}"/>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457437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525717" y="2521885"/>
            <a:ext cx="4645152"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5992136" y="2521885"/>
            <a:ext cx="4611138"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463255ED-7101-4D18-A8AE-3B5E4CB87EA5}" type="datetime1">
              <a:rPr lang="en-US" smtClean="0"/>
              <a:t>8/22/2022</a:t>
            </a:fld>
            <a:endParaRPr lang="en-US"/>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0CB61A83-9419-49FC-8074-2AB3D34FA88B}"/>
              </a:ext>
              <a:ext uri="{C183D7F6-B498-43B3-948B-1728B52AA6E4}">
                <adec:decorative xmlns:adec="http://schemas.microsoft.com/office/drawing/2017/decorative" val="1"/>
              </a:ext>
            </a:extLst>
          </p:cNvPr>
          <p:cNvGrpSpPr/>
          <p:nvPr/>
        </p:nvGrpSpPr>
        <p:grpSpPr>
          <a:xfrm>
            <a:off x="530225" y="2319637"/>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BCD12E57-97FB-48D8-81CC-7C37E8947CB4}"/>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E487641C-E83B-4134-88C9-1D23D5FA1836}"/>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B99AB7A6-A88C-44E1-A9DE-4126B957F88A}"/>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FF0D518-1D17-44C7-BF73-7C980481DB5B}"/>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A7A3E12-61E8-41A0-A459-15BF375FA945}"/>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9E5E4A56-9100-4D60-8A34-0FE116F41FF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402217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530352" y="787067"/>
            <a:ext cx="10072922"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530352" y="2521884"/>
            <a:ext cx="4845387"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530352" y="3366390"/>
            <a:ext cx="4845387"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5734025" y="2521884"/>
            <a:ext cx="4869249"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5734025" y="3366390"/>
            <a:ext cx="4869249"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CD52F23D-51F6-4C94-8CD5-B9ABBF67EE23}" type="datetime1">
              <a:rPr lang="en-US" smtClean="0"/>
              <a:t>8/22/2022</a:t>
            </a:fld>
            <a:endParaRPr lang="en-US"/>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771409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525718" y="787068"/>
            <a:ext cx="10077556"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D51A702F-6367-4FD1-89A8-3744BE6BA9A2}" type="datetime1">
              <a:rPr lang="en-US" smtClean="0"/>
              <a:t>8/22/2022</a:t>
            </a:fld>
            <a:endParaRPr lang="en-US"/>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6" name="Graphic 78">
            <a:extLst>
              <a:ext uri="{FF2B5EF4-FFF2-40B4-BE49-F238E27FC236}">
                <a16:creationId xmlns:a16="http://schemas.microsoft.com/office/drawing/2014/main" id="{AC45ECC6-E29C-40EF-A7C9-5A17DAFD4299}"/>
              </a:ext>
              <a:ext uri="{C183D7F6-B498-43B3-948B-1728B52AA6E4}">
                <adec:decorative xmlns:adec="http://schemas.microsoft.com/office/drawing/2017/decorative" val="1"/>
              </a:ext>
            </a:extLst>
          </p:cNvPr>
          <p:cNvGrpSpPr/>
          <p:nvPr/>
        </p:nvGrpSpPr>
        <p:grpSpPr>
          <a:xfrm>
            <a:off x="530225" y="2352330"/>
            <a:ext cx="972241" cy="45719"/>
            <a:chOff x="4886325" y="3371754"/>
            <a:chExt cx="2418492" cy="113728"/>
          </a:xfrm>
          <a:solidFill>
            <a:schemeClr val="accent1"/>
          </a:solidFill>
        </p:grpSpPr>
        <p:sp>
          <p:nvSpPr>
            <p:cNvPr id="7" name="Graphic 78">
              <a:extLst>
                <a:ext uri="{FF2B5EF4-FFF2-40B4-BE49-F238E27FC236}">
                  <a16:creationId xmlns:a16="http://schemas.microsoft.com/office/drawing/2014/main" id="{8DA0D497-8E8F-426A-8172-894BE03F70F6}"/>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8" name="Graphic 78">
              <a:extLst>
                <a:ext uri="{FF2B5EF4-FFF2-40B4-BE49-F238E27FC236}">
                  <a16:creationId xmlns:a16="http://schemas.microsoft.com/office/drawing/2014/main" id="{8C0459EF-3B70-4083-8845-3A9AF847E805}"/>
                </a:ext>
              </a:extLst>
            </p:cNvPr>
            <p:cNvGrpSpPr/>
            <p:nvPr/>
          </p:nvGrpSpPr>
          <p:grpSpPr>
            <a:xfrm>
              <a:off x="4886709" y="3371754"/>
              <a:ext cx="2418108" cy="113728"/>
              <a:chOff x="4886709" y="3371754"/>
              <a:chExt cx="2418108" cy="113728"/>
            </a:xfrm>
            <a:grpFill/>
          </p:grpSpPr>
          <p:sp>
            <p:nvSpPr>
              <p:cNvPr id="9" name="Graphic 78">
                <a:extLst>
                  <a:ext uri="{FF2B5EF4-FFF2-40B4-BE49-F238E27FC236}">
                    <a16:creationId xmlns:a16="http://schemas.microsoft.com/office/drawing/2014/main" id="{53BF2B58-70F8-4288-85AB-CBDA723CDFCC}"/>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0" name="Graphic 78">
                <a:extLst>
                  <a:ext uri="{FF2B5EF4-FFF2-40B4-BE49-F238E27FC236}">
                    <a16:creationId xmlns:a16="http://schemas.microsoft.com/office/drawing/2014/main" id="{A569E551-A5A0-4A8F-B999-3A6D104814A2}"/>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0FB69EB5-D9AC-46E7-934E-32999C39B2E6}"/>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6EABC49A-B4ED-44E4-ADB7-E432734A7C9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3486121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4A6E99BD-4B4F-4460-B452-0E8146ACCF8F}" type="datetime1">
              <a:rPr lang="en-US" smtClean="0"/>
              <a:t>8/22/2022</a:t>
            </a:fld>
            <a:endParaRPr lang="en-US"/>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467765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530352" y="787068"/>
            <a:ext cx="4315386" cy="2223152"/>
          </a:xfrm>
        </p:spPr>
        <p:txBody>
          <a:bodyPr anchor="b">
            <a:no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987425"/>
            <a:ext cx="5420086"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530352" y="3429000"/>
            <a:ext cx="4315386"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EB6FD34C-1867-42A9-AC54-D15ADD8A65E7}" type="datetime1">
              <a:rPr lang="en-US" smtClean="0"/>
              <a:t>8/22/2022</a:t>
            </a:fld>
            <a:endParaRPr lang="en-US"/>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839DB371-B90D-44CB-A4AF-C7BDBFD0A87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0C845011-2FC2-40F7-B0C6-49CBBA72B9C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2BC78B8-5139-436F-AD47-3CC03903FDDC}"/>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F9DC17BA-1278-45C9-B1BF-B9F1518E1F29}"/>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9637B9F-CC26-4669-81F0-A942B4F72D61}"/>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2BB8F115-0030-47B4-BAF4-C15D1EA27B11}"/>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662F9949-4F1A-4708-824B-E876E9BEDA1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95375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530352" y="787068"/>
            <a:ext cx="3932237" cy="2223152"/>
          </a:xfrm>
        </p:spPr>
        <p:txBody>
          <a:bodyPr anchor="b">
            <a:no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987425"/>
            <a:ext cx="5420086"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530352"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336133E9-A654-4C17-8C3C-DDCAC83D6EBF}" type="datetime1">
              <a:rPr lang="en-US" smtClean="0"/>
              <a:t>8/22/2022</a:t>
            </a:fld>
            <a:endParaRPr lang="en-US"/>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7627CBC2-9DC2-4EE8-A2D5-849E30F2201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9FB4AEFC-63AB-4831-8EC1-E8145604D8D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11E1337-D5DA-408D-91F3-A6A35FCDD0B9}"/>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1E473FA4-FD80-4D04-AAC5-63B9A4D80778}"/>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FCB457B9-48DE-4921-8C3F-996598075B1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53C9DB95-9A61-4553-8D82-D2BE26FCBC6E}"/>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0EAE371F-24C9-4738-834F-FAF5A5C9ACE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73894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A4649BD0-10DB-43E7-8F22-40B3D51B8FC3}" type="datetime1">
              <a:rPr lang="en-US" smtClean="0"/>
              <a:t>8/22/2022</a:t>
            </a:fld>
            <a:endParaRPr lang="en-US"/>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12EF7969-DB38-4989-A65C-9D190A245515}"/>
              </a:ext>
              <a:ext uri="{C183D7F6-B498-43B3-948B-1728B52AA6E4}">
                <adec:decorative xmlns:adec="http://schemas.microsoft.com/office/drawing/2017/decorative" val="1"/>
              </a:ext>
            </a:extLst>
          </p:cNvPr>
          <p:cNvGrpSpPr/>
          <p:nvPr/>
        </p:nvGrpSpPr>
        <p:grpSpPr>
          <a:xfrm>
            <a:off x="530225" y="2333456"/>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2145BE25-C437-45FE-A3D3-BBAAF108CC9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4A9D0FA0-682C-4076-B779-D865AEEFC66C}"/>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AB60163C-1A2D-4F00-BC61-8A3C11E2D2BE}"/>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3FF8D873-9CF9-4A0A-A7B8-875C0B8233D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2B645470-F624-4417-A8A4-FC242E43C9DB}"/>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ECC7EFEF-6B2A-4210-9275-0077ACF2827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658458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7974374" y="787067"/>
            <a:ext cx="2628900" cy="5389895"/>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525719" y="787067"/>
            <a:ext cx="7039402" cy="538989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0A16C79C-F566-427A-93F6-434A4E613134}" type="datetime1">
              <a:rPr lang="en-US" smtClean="0"/>
              <a:t>8/22/2022</a:t>
            </a:fld>
            <a:endParaRPr lang="en-US"/>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88F505F-2957-41FC-9AAA-962853A6719E}"/>
              </a:ext>
              <a:ext uri="{C183D7F6-B498-43B3-948B-1728B52AA6E4}">
                <adec:decorative xmlns:adec="http://schemas.microsoft.com/office/drawing/2017/decorative" val="1"/>
              </a:ext>
            </a:extLst>
          </p:cNvPr>
          <p:cNvGrpSpPr/>
          <p:nvPr/>
        </p:nvGrpSpPr>
        <p:grpSpPr>
          <a:xfrm rot="5400000">
            <a:off x="7283627" y="1250328"/>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091A36EB-8545-4EFE-B619-165D36D644D1}"/>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8D075D29-6706-486B-A55A-13866882BA88}"/>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FAE751A-10F0-48F2-BBC3-D2FE499B34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52289CAF-683C-4BCC-8AA5-95A3BF799B0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BC8403A-C46F-4DA1-A015-00A80215F289}"/>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A797D957-3A2C-42DF-B73E-CBB47BE036B7}"/>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023052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435959F4-53DA-47FF-BC24-1E5B75C69876}"/>
              </a:ext>
            </a:extLst>
          </p:cNvPr>
          <p:cNvSpPr/>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0" name="Group 19">
            <a:extLst>
              <a:ext uri="{FF2B5EF4-FFF2-40B4-BE49-F238E27FC236}">
                <a16:creationId xmlns:a16="http://schemas.microsoft.com/office/drawing/2014/main" id="{A7CF83E8-F6F0-41E3-B580-7412A04DDFB5}"/>
              </a:ext>
            </a:extLst>
          </p:cNvPr>
          <p:cNvGrpSpPr/>
          <p:nvPr/>
        </p:nvGrpSpPr>
        <p:grpSpPr>
          <a:xfrm>
            <a:off x="10776050" y="5204030"/>
            <a:ext cx="886141" cy="802497"/>
            <a:chOff x="10948005" y="3272152"/>
            <a:chExt cx="868640" cy="786648"/>
          </a:xfrm>
          <a:solidFill>
            <a:schemeClr val="accent1"/>
          </a:solidFill>
        </p:grpSpPr>
        <p:sp>
          <p:nvSpPr>
            <p:cNvPr id="21" name="Freeform: Shape 20">
              <a:extLst>
                <a:ext uri="{FF2B5EF4-FFF2-40B4-BE49-F238E27FC236}">
                  <a16:creationId xmlns:a16="http://schemas.microsoft.com/office/drawing/2014/main" id="{1A0B6DBB-705D-48D0-842C-F9DFA7684D19}"/>
                </a:ext>
              </a:extLst>
            </p:cNvPr>
            <p:cNvSpPr/>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id="{C194A764-16E1-4D0D-9357-76F80E6086C0}"/>
                </a:ext>
              </a:extLst>
            </p:cNvPr>
            <p:cNvSpPr/>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115B7F3F-A40D-4F24-8536-E2420B433211}"/>
                </a:ext>
              </a:extLst>
            </p:cNvPr>
            <p:cNvSpPr/>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id="{CEF42844-A829-4ED2-A360-63BB2A7C45EE}"/>
                </a:ext>
              </a:extLst>
            </p:cNvPr>
            <p:cNvSpPr/>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id="{57B23B52-A1C3-44EF-BC11-9094A0DA11AB}"/>
                </a:ext>
              </a:extLst>
            </p:cNvPr>
            <p:cNvSpPr/>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Graphic 15">
              <a:extLst>
                <a:ext uri="{FF2B5EF4-FFF2-40B4-BE49-F238E27FC236}">
                  <a16:creationId xmlns:a16="http://schemas.microsoft.com/office/drawing/2014/main" id="{064E08E5-DA92-4CF2-A0BF-E341800227B2}"/>
                </a:ext>
              </a:extLst>
            </p:cNvPr>
            <p:cNvSpPr/>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7A222560-E657-4CAE-B667-7BE9E224B244}"/>
                </a:ext>
              </a:extLst>
            </p:cNvPr>
            <p:cNvSpPr/>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Freeform: Shape 7">
            <a:extLst>
              <a:ext uri="{FF2B5EF4-FFF2-40B4-BE49-F238E27FC236}">
                <a16:creationId xmlns:a16="http://schemas.microsoft.com/office/drawing/2014/main" id="{59226104-0061-4319-8237-9C001BF85D49}"/>
              </a:ext>
            </a:extLst>
          </p:cNvPr>
          <p:cNvSpPr/>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525717" y="787068"/>
            <a:ext cx="10077557" cy="13255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525717" y="2521885"/>
            <a:ext cx="10077557" cy="354904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525718" y="136525"/>
            <a:ext cx="2743200"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fld id="{8769D389-4C4C-4FD7-9E6B-9F44477F0EB8}" type="datetime1">
              <a:rPr lang="en-US" smtClean="0"/>
              <a:t>8/22/2022</a:t>
            </a:fld>
            <a:endParaRPr lang="en-US" dirty="0"/>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525718" y="6356350"/>
            <a:ext cx="3450659"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endParaRPr lang="en-US"/>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655367" y="6356350"/>
            <a:ext cx="529809" cy="365125"/>
          </a:xfrm>
          <a:prstGeom prst="rect">
            <a:avLst/>
          </a:prstGeom>
        </p:spPr>
        <p:txBody>
          <a:bodyPr vert="horz" lIns="91440" tIns="45720" rIns="91440" bIns="45720" rtlCol="0" anchor="ctr"/>
          <a:lstStyle>
            <a:lvl1pPr algn="ctr">
              <a:defRPr sz="900" cap="none" spc="110" baseline="0">
                <a:solidFill>
                  <a:schemeClr val="tx1">
                    <a:lumMod val="65000"/>
                    <a:lumOff val="35000"/>
                  </a:schemeClr>
                </a:solidFill>
              </a:defRPr>
            </a:lvl1pPr>
          </a:lstStyle>
          <a:p>
            <a:fld id="{E1076ED0-0DB3-4879-AAE5-5C20D22C1DF4}" type="slidenum">
              <a:rPr lang="en-US" smtClean="0"/>
              <a:t>‹#›</a:t>
            </a:fld>
            <a:endParaRPr lang="en-US"/>
          </a:p>
        </p:txBody>
      </p:sp>
    </p:spTree>
    <p:extLst>
      <p:ext uri="{BB962C8B-B14F-4D97-AF65-F5344CB8AC3E}">
        <p14:creationId xmlns:p14="http://schemas.microsoft.com/office/powerpoint/2010/main" val="224180715"/>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24" r:id="rId6"/>
    <p:sldLayoutId id="2147483719" r:id="rId7"/>
    <p:sldLayoutId id="2147483720" r:id="rId8"/>
    <p:sldLayoutId id="2147483721" r:id="rId9"/>
    <p:sldLayoutId id="2147483723" r:id="rId10"/>
    <p:sldLayoutId id="2147483722" r:id="rId11"/>
  </p:sldLayoutIdLst>
  <p:hf sldNum="0" hdr="0" ftr="0" dt="0"/>
  <p:txStyles>
    <p:titleStyle>
      <a:lvl1pPr algn="l" defTabSz="914400" rtl="0" eaLnBrk="1" latinLnBrk="0" hangingPunct="1">
        <a:lnSpc>
          <a:spcPct val="100000"/>
        </a:lnSpc>
        <a:spcBef>
          <a:spcPct val="0"/>
        </a:spcBef>
        <a:buNone/>
        <a:defRPr sz="3600" i="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9.png"/><Relationship Id="rId4" Type="http://schemas.openxmlformats.org/officeDocument/2006/relationships/notesSlide" Target="../notesSlides/notesSlide1.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9.png"/><Relationship Id="rId5" Type="http://schemas.openxmlformats.org/officeDocument/2006/relationships/image" Target="../media/image10.jpe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png"/><Relationship Id="rId5" Type="http://schemas.openxmlformats.org/officeDocument/2006/relationships/image" Target="../media/image11.jpe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9.png"/><Relationship Id="rId4" Type="http://schemas.openxmlformats.org/officeDocument/2006/relationships/notesSlide" Target="../notesSlides/notesSlide6.xml"/><Relationship Id="rId9" Type="http://schemas.microsoft.com/office/2007/relationships/diagramDrawing" Target="../diagrams/drawing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9.png"/><Relationship Id="rId5" Type="http://schemas.openxmlformats.org/officeDocument/2006/relationships/image" Target="../media/image12.jpe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2.xml"/><Relationship Id="rId7" Type="http://schemas.openxmlformats.org/officeDocument/2006/relationships/diagramQuickStyle" Target="../diagrams/quickStyle3.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9.png"/><Relationship Id="rId4" Type="http://schemas.openxmlformats.org/officeDocument/2006/relationships/notesSlide" Target="../notesSlides/notesSlide8.xml"/><Relationship Id="rId9" Type="http://schemas.microsoft.com/office/2007/relationships/diagramDrawing" Target="../diagrams/drawing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9.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hyperlink" Target="https://studentaffairs.fiu.edu/get-involved/social-justice-and-inclusion/inclusive-language-guide/_assets/inclusive-language-guide.pdf" TargetMode="External"/><Relationship Id="rId5" Type="http://schemas.openxmlformats.org/officeDocument/2006/relationships/hyperlink" Target="https://online.rider.edu/online-bachelors-degrees/liberal-studies/guide-to-using-inclusive-language/" TargetMode="External"/><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9.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2.xml"/><Relationship Id="rId7" Type="http://schemas.openxmlformats.org/officeDocument/2006/relationships/diagramQuickStyle" Target="../diagrams/quickStyle4.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9.png"/><Relationship Id="rId4" Type="http://schemas.openxmlformats.org/officeDocument/2006/relationships/notesSlide" Target="../notesSlides/notesSlide11.xml"/><Relationship Id="rId9" Type="http://schemas.microsoft.com/office/2007/relationships/diagramDrawing" Target="../diagrams/drawing4.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9.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hyperlink" Target="https://www.ursinus.edu/offices/center-for-writing-and-speaking/"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ritingcooperative.com/the-writers-voice-what-is-and-how-to-find-yours-ed82f1884984" TargetMode="External"/><Relationship Id="rId3" Type="http://schemas.openxmlformats.org/officeDocument/2006/relationships/hyperlink" Target="https://www.helpingwritersbecomeauthors.com/most-common-mistakes-series-why-vague/" TargetMode="External"/><Relationship Id="rId7" Type="http://schemas.openxmlformats.org/officeDocument/2006/relationships/hyperlink" Target="https://blog.carlow.edu/2021/07/19/how-to-develop-your-writing-voice/" TargetMode="External"/><Relationship Id="rId2" Type="http://schemas.openxmlformats.org/officeDocument/2006/relationships/hyperlink" Target="https://www.wheaton.edu/academics/services/writing-center/writing-resources/style-diction-tone-and-voice/" TargetMode="External"/><Relationship Id="rId1" Type="http://schemas.openxmlformats.org/officeDocument/2006/relationships/slideLayout" Target="../slideLayouts/slideLayout2.xml"/><Relationship Id="rId6" Type="http://schemas.openxmlformats.org/officeDocument/2006/relationships/hyperlink" Target="https://www.thepunctuationguide.com/em-dash.html" TargetMode="External"/><Relationship Id="rId5" Type="http://schemas.openxmlformats.org/officeDocument/2006/relationships/hyperlink" Target="https://www.masterclass.com/articles/what-is-diction-learn-8-different-types-of-diction-in-writing-with-examples#8-different-types-of-diction-in-writing" TargetMode="External"/><Relationship Id="rId4" Type="http://schemas.openxmlformats.org/officeDocument/2006/relationships/hyperlink" Target="https://buffer.com/resources/inclusive-language-te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4" name="Picture 3" descr="Blue abstract background">
            <a:extLst>
              <a:ext uri="{FF2B5EF4-FFF2-40B4-BE49-F238E27FC236}">
                <a16:creationId xmlns:a16="http://schemas.microsoft.com/office/drawing/2014/main" id="{7EFB8E26-21EC-7D91-5AF1-F98A7D0E2629}"/>
              </a:ext>
            </a:extLst>
          </p:cNvPr>
          <p:cNvPicPr>
            <a:picLocks noChangeAspect="1"/>
          </p:cNvPicPr>
          <p:nvPr/>
        </p:nvPicPr>
        <p:blipFill rotWithShape="1">
          <a:blip r:embed="rId2">
            <a:alphaModFix amt="40000"/>
          </a:blip>
          <a:srcRect t="8017" r="-1" b="26748"/>
          <a:stretch/>
        </p:blipFill>
        <p:spPr>
          <a:xfrm>
            <a:off x="20" y="10"/>
            <a:ext cx="12188932" cy="6857990"/>
          </a:xfrm>
          <a:prstGeom prst="rect">
            <a:avLst/>
          </a:prstGeom>
        </p:spPr>
      </p:pic>
      <p:sp>
        <p:nvSpPr>
          <p:cNvPr id="2" name="Title 1">
            <a:extLst>
              <a:ext uri="{FF2B5EF4-FFF2-40B4-BE49-F238E27FC236}">
                <a16:creationId xmlns:a16="http://schemas.microsoft.com/office/drawing/2014/main" id="{EE3AC551-89C4-2867-50A5-3D3171FAABDC}"/>
              </a:ext>
            </a:extLst>
          </p:cNvPr>
          <p:cNvSpPr>
            <a:spLocks noGrp="1"/>
          </p:cNvSpPr>
          <p:nvPr>
            <p:ph type="ctrTitle"/>
          </p:nvPr>
        </p:nvSpPr>
        <p:spPr>
          <a:xfrm>
            <a:off x="1549238" y="1145080"/>
            <a:ext cx="9090476" cy="2179601"/>
          </a:xfrm>
        </p:spPr>
        <p:txBody>
          <a:bodyPr anchor="b">
            <a:normAutofit/>
          </a:bodyPr>
          <a:lstStyle/>
          <a:p>
            <a:pPr algn="ctr"/>
            <a:r>
              <a:rPr lang="en-US" i="0" dirty="0">
                <a:solidFill>
                  <a:srgbClr val="FFFFFF"/>
                </a:solidFill>
              </a:rPr>
              <a:t>Experimenting With Voice</a:t>
            </a:r>
          </a:p>
        </p:txBody>
      </p:sp>
      <p:sp>
        <p:nvSpPr>
          <p:cNvPr id="3" name="Subtitle 2">
            <a:extLst>
              <a:ext uri="{FF2B5EF4-FFF2-40B4-BE49-F238E27FC236}">
                <a16:creationId xmlns:a16="http://schemas.microsoft.com/office/drawing/2014/main" id="{FCCE7562-2650-C07F-FCA3-47E6AAD0005B}"/>
              </a:ext>
            </a:extLst>
          </p:cNvPr>
          <p:cNvSpPr>
            <a:spLocks noGrp="1"/>
          </p:cNvSpPr>
          <p:nvPr>
            <p:ph type="subTitle" idx="1"/>
          </p:nvPr>
        </p:nvSpPr>
        <p:spPr>
          <a:xfrm>
            <a:off x="2998990" y="4072539"/>
            <a:ext cx="6190895" cy="1633040"/>
          </a:xfrm>
        </p:spPr>
        <p:txBody>
          <a:bodyPr anchor="t">
            <a:normAutofit/>
          </a:bodyPr>
          <a:lstStyle/>
          <a:p>
            <a:pPr algn="ctr"/>
            <a:r>
              <a:rPr lang="en-US" i="1" dirty="0">
                <a:solidFill>
                  <a:srgbClr val="FFFFFF"/>
                </a:solidFill>
              </a:rPr>
              <a:t>Annalise </a:t>
            </a:r>
            <a:r>
              <a:rPr lang="en-US" i="1" dirty="0" err="1">
                <a:solidFill>
                  <a:srgbClr val="FFFFFF"/>
                </a:solidFill>
              </a:rPr>
              <a:t>Koup</a:t>
            </a:r>
            <a:r>
              <a:rPr lang="en-US" i="1" dirty="0">
                <a:solidFill>
                  <a:srgbClr val="FFFFFF"/>
                </a:solidFill>
              </a:rPr>
              <a:t> and Talia </a:t>
            </a:r>
            <a:r>
              <a:rPr lang="en-US" i="1" dirty="0" err="1">
                <a:solidFill>
                  <a:srgbClr val="FFFFFF"/>
                </a:solidFill>
              </a:rPr>
              <a:t>Argondezzi</a:t>
            </a:r>
            <a:r>
              <a:rPr lang="en-US" i="1" dirty="0">
                <a:solidFill>
                  <a:srgbClr val="FFFFFF"/>
                </a:solidFill>
              </a:rPr>
              <a:t> </a:t>
            </a:r>
          </a:p>
          <a:p>
            <a:pPr algn="ctr"/>
            <a:endParaRPr lang="en-US" sz="1000" i="1" dirty="0">
              <a:solidFill>
                <a:srgbClr val="FFFFFF"/>
              </a:solidFill>
            </a:endParaRPr>
          </a:p>
          <a:p>
            <a:pPr algn="ctr"/>
            <a:r>
              <a:rPr lang="en-US" i="1" dirty="0">
                <a:solidFill>
                  <a:srgbClr val="FFFFFF"/>
                </a:solidFill>
              </a:rPr>
              <a:t>To hear audio, click the speaker icon</a:t>
            </a:r>
          </a:p>
        </p:txBody>
      </p:sp>
      <p:sp>
        <p:nvSpPr>
          <p:cNvPr id="11" name="Freeform: Shape 10">
            <a:extLst>
              <a:ext uri="{FF2B5EF4-FFF2-40B4-BE49-F238E27FC236}">
                <a16:creationId xmlns:a16="http://schemas.microsoft.com/office/drawing/2014/main" id="{25A2CBEC-4F23-437D-9D03-9968C9B79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94120" y="-1094120"/>
            <a:ext cx="1085312" cy="3273554"/>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6" name="Graphic 78">
            <a:extLst>
              <a:ext uri="{FF2B5EF4-FFF2-40B4-BE49-F238E27FC236}">
                <a16:creationId xmlns:a16="http://schemas.microsoft.com/office/drawing/2014/main" id="{DBBA0A0D-8F6A-400A-9E49-8C008E2C7D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08356" y="3533292"/>
            <a:ext cx="972241" cy="45718"/>
            <a:chOff x="4886325" y="3371754"/>
            <a:chExt cx="2418492" cy="113728"/>
          </a:xfrm>
          <a:solidFill>
            <a:schemeClr val="accent1"/>
          </a:solidFill>
        </p:grpSpPr>
        <p:sp>
          <p:nvSpPr>
            <p:cNvPr id="14" name="Graphic 78">
              <a:extLst>
                <a:ext uri="{FF2B5EF4-FFF2-40B4-BE49-F238E27FC236}">
                  <a16:creationId xmlns:a16="http://schemas.microsoft.com/office/drawing/2014/main" id="{A5DD701E-4BC9-48E3-AF4F-013B52D63D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5" name="Graphic 78">
              <a:extLst>
                <a:ext uri="{FF2B5EF4-FFF2-40B4-BE49-F238E27FC236}">
                  <a16:creationId xmlns:a16="http://schemas.microsoft.com/office/drawing/2014/main" id="{FB658B62-664D-4B3B-BBDA-235666290B4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6" name="Graphic 78">
                <a:extLst>
                  <a:ext uri="{FF2B5EF4-FFF2-40B4-BE49-F238E27FC236}">
                    <a16:creationId xmlns:a16="http://schemas.microsoft.com/office/drawing/2014/main" id="{B11F9D25-67B1-4BDB-A290-97B93A19D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B9D5C40A-1B1B-4C25-9707-E8F1CF6EEC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id="{2DD0C1D6-FF64-45AB-8775-83AB3C470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9" name="Graphic 78">
                <a:extLst>
                  <a:ext uri="{FF2B5EF4-FFF2-40B4-BE49-F238E27FC236}">
                    <a16:creationId xmlns:a16="http://schemas.microsoft.com/office/drawing/2014/main" id="{15AFBB84-8485-4329-89FC-04663D985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
        <p:nvSpPr>
          <p:cNvPr id="21" name="Freeform: Shape 20">
            <a:extLst>
              <a:ext uri="{FF2B5EF4-FFF2-40B4-BE49-F238E27FC236}">
                <a16:creationId xmlns:a16="http://schemas.microsoft.com/office/drawing/2014/main" id="{6264A856-A4F6-4068-9AC3-7B38A00DA7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3" name="Group 22">
            <a:extLst>
              <a:ext uri="{FF2B5EF4-FFF2-40B4-BE49-F238E27FC236}">
                <a16:creationId xmlns:a16="http://schemas.microsoft.com/office/drawing/2014/main" id="{C2983E8C-44FB-463B-B6B0-B53E96ACCD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24" name="Freeform: Shape 23">
              <a:extLst>
                <a:ext uri="{FF2B5EF4-FFF2-40B4-BE49-F238E27FC236}">
                  <a16:creationId xmlns:a16="http://schemas.microsoft.com/office/drawing/2014/main" id="{16AD7FCC-3422-42C3-A2AD-69ADFEA6E3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5" name="Freeform: Shape 24">
              <a:extLst>
                <a:ext uri="{FF2B5EF4-FFF2-40B4-BE49-F238E27FC236}">
                  <a16:creationId xmlns:a16="http://schemas.microsoft.com/office/drawing/2014/main" id="{C4ECA670-C540-4DCE-8F03-EC843D518C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6" name="Freeform: Shape 25">
              <a:extLst>
                <a:ext uri="{FF2B5EF4-FFF2-40B4-BE49-F238E27FC236}">
                  <a16:creationId xmlns:a16="http://schemas.microsoft.com/office/drawing/2014/main" id="{7ECB6083-DDE0-460C-987E-E645876302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7" name="Graphic 12">
              <a:extLst>
                <a:ext uri="{FF2B5EF4-FFF2-40B4-BE49-F238E27FC236}">
                  <a16:creationId xmlns:a16="http://schemas.microsoft.com/office/drawing/2014/main" id="{378004C4-6786-473C-BB2A-AAA6EF115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8" name="Graphic 15">
              <a:extLst>
                <a:ext uri="{FF2B5EF4-FFF2-40B4-BE49-F238E27FC236}">
                  <a16:creationId xmlns:a16="http://schemas.microsoft.com/office/drawing/2014/main" id="{455376B6-DAB5-4A34-A8BE-15DE02CAF5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9" name="Graphic 15">
              <a:extLst>
                <a:ext uri="{FF2B5EF4-FFF2-40B4-BE49-F238E27FC236}">
                  <a16:creationId xmlns:a16="http://schemas.microsoft.com/office/drawing/2014/main" id="{EC2A85A1-668E-48DF-A484-FADE64BE61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6D16C5EE-54EB-4800-8860-E622EEDE84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 name="TextBox 5">
            <a:extLst>
              <a:ext uri="{FF2B5EF4-FFF2-40B4-BE49-F238E27FC236}">
                <a16:creationId xmlns:a16="http://schemas.microsoft.com/office/drawing/2014/main" id="{2469478B-7E39-F49A-2397-32D3000D9E1B}"/>
              </a:ext>
            </a:extLst>
          </p:cNvPr>
          <p:cNvSpPr txBox="1"/>
          <p:nvPr/>
        </p:nvSpPr>
        <p:spPr>
          <a:xfrm>
            <a:off x="97210" y="284200"/>
            <a:ext cx="2196935" cy="553998"/>
          </a:xfrm>
          <a:prstGeom prst="rect">
            <a:avLst/>
          </a:prstGeom>
          <a:noFill/>
        </p:spPr>
        <p:txBody>
          <a:bodyPr wrap="square" rtlCol="0">
            <a:spAutoFit/>
          </a:bodyPr>
          <a:lstStyle/>
          <a:p>
            <a:pPr algn="ctr"/>
            <a:r>
              <a:rPr lang="en-US" sz="1500" dirty="0">
                <a:latin typeface="Book Antiqua" panose="02040602050305030304" pitchFamily="18" charset="0"/>
                <a:cs typeface="Times New Roman" panose="02020603050405020304" pitchFamily="18" charset="0"/>
              </a:rPr>
              <a:t>Center for Writing and Speaking</a:t>
            </a:r>
          </a:p>
        </p:txBody>
      </p:sp>
      <p:pic>
        <p:nvPicPr>
          <p:cNvPr id="5" name="Picture 4" descr="Text&#10;&#10;Description automatically generated with medium confidence">
            <a:extLst>
              <a:ext uri="{FF2B5EF4-FFF2-40B4-BE49-F238E27FC236}">
                <a16:creationId xmlns:a16="http://schemas.microsoft.com/office/drawing/2014/main" id="{82C0AF52-4228-940A-6BF1-12DA341AE0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210" y="34364"/>
            <a:ext cx="1828800" cy="323959"/>
          </a:xfrm>
          <a:prstGeom prst="rect">
            <a:avLst/>
          </a:prstGeom>
        </p:spPr>
      </p:pic>
    </p:spTree>
    <p:extLst>
      <p:ext uri="{BB962C8B-B14F-4D97-AF65-F5344CB8AC3E}">
        <p14:creationId xmlns:p14="http://schemas.microsoft.com/office/powerpoint/2010/main" val="1237817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1998BAB2-90F8-C916-D518-129EFAF42E85}"/>
              </a:ext>
            </a:extLst>
          </p:cNvPr>
          <p:cNvSpPr>
            <a:spLocks noGrp="1"/>
          </p:cNvSpPr>
          <p:nvPr>
            <p:ph type="title"/>
          </p:nvPr>
        </p:nvSpPr>
        <p:spPr>
          <a:xfrm>
            <a:off x="509669" y="2740107"/>
            <a:ext cx="4421731" cy="4542073"/>
          </a:xfrm>
        </p:spPr>
        <p:txBody>
          <a:bodyPr anchor="t">
            <a:normAutofit/>
          </a:bodyPr>
          <a:lstStyle/>
          <a:p>
            <a:r>
              <a:rPr lang="en-US" dirty="0"/>
              <a:t>What is voice? </a:t>
            </a:r>
          </a:p>
        </p:txBody>
      </p:sp>
      <p:sp>
        <p:nvSpPr>
          <p:cNvPr id="11" name="Freeform: Shape 10">
            <a:extLst>
              <a:ext uri="{FF2B5EF4-FFF2-40B4-BE49-F238E27FC236}">
                <a16:creationId xmlns:a16="http://schemas.microsoft.com/office/drawing/2014/main" id="{3ED2C98F-B668-4CD9-862F-6BF4AE5D2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0"/>
            <a:ext cx="3976378" cy="127377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6">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aphicFrame>
        <p:nvGraphicFramePr>
          <p:cNvPr id="5" name="Content Placeholder 2">
            <a:extLst>
              <a:ext uri="{FF2B5EF4-FFF2-40B4-BE49-F238E27FC236}">
                <a16:creationId xmlns:a16="http://schemas.microsoft.com/office/drawing/2014/main" id="{D2B7CBBB-9D19-7209-427F-DCDF0BA65E19}"/>
              </a:ext>
            </a:extLst>
          </p:cNvPr>
          <p:cNvGraphicFramePr>
            <a:graphicFrameLocks noGrp="1"/>
          </p:cNvGraphicFramePr>
          <p:nvPr>
            <p:ph idx="1"/>
            <p:extLst>
              <p:ext uri="{D42A27DB-BD31-4B8C-83A1-F6EECF244321}">
                <p14:modId xmlns:p14="http://schemas.microsoft.com/office/powerpoint/2010/main" val="3291076599"/>
              </p:ext>
            </p:extLst>
          </p:nvPr>
        </p:nvGraphicFramePr>
        <p:xfrm>
          <a:off x="5068561" y="582842"/>
          <a:ext cx="6449246" cy="548775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Recording Aug 19, 2022 at 3:33:12 PM" descr="Audio Recording Aug 19, 2022 at 3:33:12 PM">
            <a:hlinkClick r:id="" action="ppaction://media"/>
            <a:extLst>
              <a:ext uri="{FF2B5EF4-FFF2-40B4-BE49-F238E27FC236}">
                <a16:creationId xmlns:a16="http://schemas.microsoft.com/office/drawing/2014/main" id="{BE9D6714-402F-A33D-9079-74EC0ABF6AD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75931" y="6045200"/>
            <a:ext cx="812800" cy="812800"/>
          </a:xfrm>
          <a:prstGeom prst="rect">
            <a:avLst/>
          </a:prstGeom>
        </p:spPr>
      </p:pic>
    </p:spTree>
    <p:extLst>
      <p:ext uri="{BB962C8B-B14F-4D97-AF65-F5344CB8AC3E}">
        <p14:creationId xmlns:p14="http://schemas.microsoft.com/office/powerpoint/2010/main" val="3813216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44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2E807-09B4-81A1-2299-0B9043D14FAE}"/>
              </a:ext>
            </a:extLst>
          </p:cNvPr>
          <p:cNvSpPr>
            <a:spLocks noGrp="1"/>
          </p:cNvSpPr>
          <p:nvPr>
            <p:ph type="title"/>
          </p:nvPr>
        </p:nvSpPr>
        <p:spPr>
          <a:xfrm>
            <a:off x="2912701" y="444168"/>
            <a:ext cx="5303583" cy="1325563"/>
          </a:xfrm>
        </p:spPr>
        <p:txBody>
          <a:bodyPr/>
          <a:lstStyle/>
          <a:p>
            <a:r>
              <a:rPr lang="en-US" dirty="0"/>
              <a:t>What makes up voice?</a:t>
            </a:r>
          </a:p>
        </p:txBody>
      </p:sp>
      <p:sp>
        <p:nvSpPr>
          <p:cNvPr id="3" name="Content Placeholder 2">
            <a:extLst>
              <a:ext uri="{FF2B5EF4-FFF2-40B4-BE49-F238E27FC236}">
                <a16:creationId xmlns:a16="http://schemas.microsoft.com/office/drawing/2014/main" id="{095BC36D-BDC3-D2C4-2ED6-63CFDED0280F}"/>
              </a:ext>
            </a:extLst>
          </p:cNvPr>
          <p:cNvSpPr>
            <a:spLocks noGrp="1"/>
          </p:cNvSpPr>
          <p:nvPr>
            <p:ph idx="1"/>
          </p:nvPr>
        </p:nvSpPr>
        <p:spPr>
          <a:xfrm>
            <a:off x="525715" y="2727625"/>
            <a:ext cx="10077557" cy="3549045"/>
          </a:xfrm>
        </p:spPr>
        <p:txBody>
          <a:bodyPr>
            <a:normAutofit/>
          </a:bodyPr>
          <a:lstStyle/>
          <a:p>
            <a:pPr marL="342900" indent="-342900">
              <a:buFont typeface="Arial" panose="020B0604020202020204" pitchFamily="34" charset="0"/>
              <a:buChar char="•"/>
            </a:pPr>
            <a:r>
              <a:rPr lang="en-US" sz="2400" dirty="0"/>
              <a:t>Voice contains many components of writing, including diction, imagery, syntax, tone, level of formality, and rhythm. In short, voice contains all the elements of writing that make it unique to you.</a:t>
            </a:r>
          </a:p>
          <a:p>
            <a:pPr marL="800100" lvl="2" indent="-342900">
              <a:buFont typeface="Arial" panose="020B0604020202020204" pitchFamily="34" charset="0"/>
              <a:buChar char="•"/>
            </a:pPr>
            <a:r>
              <a:rPr lang="en-US" sz="2000" b="1" i="1" dirty="0"/>
              <a:t>Diction</a:t>
            </a:r>
            <a:r>
              <a:rPr lang="en-US" sz="2000" i="1" dirty="0"/>
              <a:t> </a:t>
            </a:r>
            <a:r>
              <a:rPr lang="en-US" sz="2000" dirty="0"/>
              <a:t>involves word choice</a:t>
            </a:r>
            <a:endParaRPr lang="en-US" sz="2000" i="1" dirty="0"/>
          </a:p>
          <a:p>
            <a:pPr marL="800100" lvl="2" indent="-342900">
              <a:buFont typeface="Arial" panose="020B0604020202020204" pitchFamily="34" charset="0"/>
              <a:buChar char="•"/>
            </a:pPr>
            <a:r>
              <a:rPr lang="en-US" sz="2000" b="1" i="1" dirty="0"/>
              <a:t>Syntax</a:t>
            </a:r>
            <a:r>
              <a:rPr lang="en-US" sz="2000" dirty="0"/>
              <a:t> is the way you arrange words. This can include sentence length, word order, and punctuation</a:t>
            </a:r>
          </a:p>
          <a:p>
            <a:pPr marL="800100" lvl="2" indent="-342900">
              <a:buFont typeface="Arial" panose="020B0604020202020204" pitchFamily="34" charset="0"/>
              <a:buChar char="•"/>
            </a:pPr>
            <a:r>
              <a:rPr lang="en-US" sz="2000" b="1" i="1" dirty="0"/>
              <a:t>Tone</a:t>
            </a:r>
            <a:r>
              <a:rPr lang="en-US" sz="2000" i="1" dirty="0"/>
              <a:t> </a:t>
            </a:r>
            <a:r>
              <a:rPr lang="en-US" sz="2000" dirty="0"/>
              <a:t>involves what emotions come across to readers in a piece of writing. This is established through all areas of writing, including syntax, diction, imagery, etc. </a:t>
            </a:r>
          </a:p>
        </p:txBody>
      </p:sp>
      <p:pic>
        <p:nvPicPr>
          <p:cNvPr id="4" name="Audio Recording Aug 19, 2022 at 3:35:24 PM" descr="Audio Recording Aug 19, 2022 at 3:35:24 PM">
            <a:hlinkClick r:id="" action="ppaction://media"/>
            <a:extLst>
              <a:ext uri="{FF2B5EF4-FFF2-40B4-BE49-F238E27FC236}">
                <a16:creationId xmlns:a16="http://schemas.microsoft.com/office/drawing/2014/main" id="{666B28AC-6757-3B9F-4DFA-CF31FEA1A8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59885" y="6045200"/>
            <a:ext cx="812800" cy="812800"/>
          </a:xfrm>
          <a:prstGeom prst="rect">
            <a:avLst/>
          </a:prstGeom>
        </p:spPr>
      </p:pic>
    </p:spTree>
    <p:extLst>
      <p:ext uri="{BB962C8B-B14F-4D97-AF65-F5344CB8AC3E}">
        <p14:creationId xmlns:p14="http://schemas.microsoft.com/office/powerpoint/2010/main" val="42021050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1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84F4DB61-7E7B-B4B4-86E5-0DB5272A6F5C}"/>
              </a:ext>
            </a:extLst>
          </p:cNvPr>
          <p:cNvSpPr>
            <a:spLocks noGrp="1"/>
          </p:cNvSpPr>
          <p:nvPr>
            <p:ph type="title"/>
          </p:nvPr>
        </p:nvSpPr>
        <p:spPr>
          <a:xfrm>
            <a:off x="2314144" y="2299380"/>
            <a:ext cx="3781856" cy="1541099"/>
          </a:xfrm>
        </p:spPr>
        <p:txBody>
          <a:bodyPr anchor="t">
            <a:normAutofit/>
          </a:bodyPr>
          <a:lstStyle/>
          <a:p>
            <a:r>
              <a:rPr lang="en-US" sz="4000" dirty="0"/>
              <a:t>Why does voice matter? </a:t>
            </a:r>
          </a:p>
        </p:txBody>
      </p:sp>
      <p:sp>
        <p:nvSpPr>
          <p:cNvPr id="64" name="Freeform: Shape 63">
            <a:extLst>
              <a:ext uri="{FF2B5EF4-FFF2-40B4-BE49-F238E27FC236}">
                <a16:creationId xmlns:a16="http://schemas.microsoft.com/office/drawing/2014/main" id="{A707F4F1-79FE-4E99-AF42-242AC08A35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864840" cy="6858001"/>
          </a:xfrm>
          <a:custGeom>
            <a:avLst/>
            <a:gdLst>
              <a:gd name="connsiteX0" fmla="*/ 0 w 888736"/>
              <a:gd name="connsiteY0" fmla="*/ 0 h 2458832"/>
              <a:gd name="connsiteX1" fmla="*/ 177394 w 888736"/>
              <a:gd name="connsiteY1" fmla="*/ 125361 h 2458832"/>
              <a:gd name="connsiteX2" fmla="*/ 881856 w 888736"/>
              <a:gd name="connsiteY2" fmla="*/ 1189003 h 2458832"/>
              <a:gd name="connsiteX3" fmla="*/ 691256 w 888736"/>
              <a:gd name="connsiteY3" fmla="*/ 1628147 h 2458832"/>
              <a:gd name="connsiteX4" fmla="*/ 118397 w 888736"/>
              <a:gd name="connsiteY4" fmla="*/ 2331723 h 2458832"/>
              <a:gd name="connsiteX5" fmla="*/ 0 w 888736"/>
              <a:gd name="connsiteY5" fmla="*/ 2458832 h 2458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8736" h="2458832">
                <a:moveTo>
                  <a:pt x="0" y="0"/>
                </a:moveTo>
                <a:lnTo>
                  <a:pt x="177394" y="125361"/>
                </a:lnTo>
                <a:cubicBezTo>
                  <a:pt x="548898" y="378359"/>
                  <a:pt x="946091" y="744358"/>
                  <a:pt x="881856" y="1189003"/>
                </a:cubicBezTo>
                <a:cubicBezTo>
                  <a:pt x="858787" y="1347884"/>
                  <a:pt x="777253" y="1491554"/>
                  <a:pt x="691256" y="1628147"/>
                </a:cubicBezTo>
                <a:cubicBezTo>
                  <a:pt x="609261" y="1758448"/>
                  <a:pt x="399047" y="2022344"/>
                  <a:pt x="118397" y="2331723"/>
                </a:cubicBezTo>
                <a:lnTo>
                  <a:pt x="0" y="2458832"/>
                </a:lnTo>
                <a:close/>
              </a:path>
            </a:pathLst>
          </a:custGeom>
          <a:solidFill>
            <a:schemeClr val="accent6">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6" name="Graphic 78">
            <a:extLst>
              <a:ext uri="{FF2B5EF4-FFF2-40B4-BE49-F238E27FC236}">
                <a16:creationId xmlns:a16="http://schemas.microsoft.com/office/drawing/2014/main" id="{C5035748-E666-464D-B95F-ED81463468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42299" y="1617538"/>
            <a:ext cx="972241" cy="45718"/>
            <a:chOff x="4886325" y="3371754"/>
            <a:chExt cx="2418492" cy="113728"/>
          </a:xfrm>
          <a:solidFill>
            <a:schemeClr val="accent1"/>
          </a:solidFill>
        </p:grpSpPr>
        <p:sp>
          <p:nvSpPr>
            <p:cNvPr id="67" name="Graphic 78">
              <a:extLst>
                <a:ext uri="{FF2B5EF4-FFF2-40B4-BE49-F238E27FC236}">
                  <a16:creationId xmlns:a16="http://schemas.microsoft.com/office/drawing/2014/main" id="{4D85EFE8-5037-4E99-8D29-64B5CE9D2C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68" name="Graphic 78">
              <a:extLst>
                <a:ext uri="{FF2B5EF4-FFF2-40B4-BE49-F238E27FC236}">
                  <a16:creationId xmlns:a16="http://schemas.microsoft.com/office/drawing/2014/main" id="{9FD653C8-CB16-40C0-BA61-6FA0587D7A2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69" name="Graphic 78">
                <a:extLst>
                  <a:ext uri="{FF2B5EF4-FFF2-40B4-BE49-F238E27FC236}">
                    <a16:creationId xmlns:a16="http://schemas.microsoft.com/office/drawing/2014/main" id="{ABA973BF-958C-4267-A9F2-CEA64D2849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70" name="Graphic 78">
                <a:extLst>
                  <a:ext uri="{FF2B5EF4-FFF2-40B4-BE49-F238E27FC236}">
                    <a16:creationId xmlns:a16="http://schemas.microsoft.com/office/drawing/2014/main" id="{B0DAD6C4-EBF1-4DBF-928B-3F52E02440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71" name="Graphic 78">
                <a:extLst>
                  <a:ext uri="{FF2B5EF4-FFF2-40B4-BE49-F238E27FC236}">
                    <a16:creationId xmlns:a16="http://schemas.microsoft.com/office/drawing/2014/main" id="{B2BD6CA6-C90E-4CC3-B99B-93CE2622E7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72" name="Graphic 78">
                <a:extLst>
                  <a:ext uri="{FF2B5EF4-FFF2-40B4-BE49-F238E27FC236}">
                    <a16:creationId xmlns:a16="http://schemas.microsoft.com/office/drawing/2014/main" id="{8E83D65E-8C50-430E-8331-F293349EF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grpSp>
        <p:nvGrpSpPr>
          <p:cNvPr id="74" name="Group 73">
            <a:extLst>
              <a:ext uri="{FF2B5EF4-FFF2-40B4-BE49-F238E27FC236}">
                <a16:creationId xmlns:a16="http://schemas.microsoft.com/office/drawing/2014/main" id="{D5E51A3D-2FA6-4FB0-8E96-240CD790AF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3046134" flipH="1">
            <a:off x="862428" y="4444126"/>
            <a:ext cx="886141" cy="802496"/>
            <a:chOff x="10948005" y="3272152"/>
            <a:chExt cx="868640" cy="786648"/>
          </a:xfrm>
          <a:solidFill>
            <a:schemeClr val="accent6"/>
          </a:solidFill>
        </p:grpSpPr>
        <p:sp>
          <p:nvSpPr>
            <p:cNvPr id="75" name="Freeform: Shape 74">
              <a:extLst>
                <a:ext uri="{FF2B5EF4-FFF2-40B4-BE49-F238E27FC236}">
                  <a16:creationId xmlns:a16="http://schemas.microsoft.com/office/drawing/2014/main" id="{A9077F9C-631A-40ED-8DF2-6F7CE48C16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76" name="Freeform: Shape 75">
              <a:extLst>
                <a:ext uri="{FF2B5EF4-FFF2-40B4-BE49-F238E27FC236}">
                  <a16:creationId xmlns:a16="http://schemas.microsoft.com/office/drawing/2014/main" id="{AB5F57A0-CC7E-443D-8694-A244B50F8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77" name="Freeform: Shape 76">
              <a:extLst>
                <a:ext uri="{FF2B5EF4-FFF2-40B4-BE49-F238E27FC236}">
                  <a16:creationId xmlns:a16="http://schemas.microsoft.com/office/drawing/2014/main" id="{EC28A3D1-4D8C-4C0C-9C35-6A60D2262E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78" name="Graphic 12">
              <a:extLst>
                <a:ext uri="{FF2B5EF4-FFF2-40B4-BE49-F238E27FC236}">
                  <a16:creationId xmlns:a16="http://schemas.microsoft.com/office/drawing/2014/main" id="{F730EC4F-7921-4623-84EE-AD5E059F9E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79" name="Graphic 15">
              <a:extLst>
                <a:ext uri="{FF2B5EF4-FFF2-40B4-BE49-F238E27FC236}">
                  <a16:creationId xmlns:a16="http://schemas.microsoft.com/office/drawing/2014/main" id="{6C52E193-84A5-4949-8431-6CF8BED868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80" name="Graphic 15">
              <a:extLst>
                <a:ext uri="{FF2B5EF4-FFF2-40B4-BE49-F238E27FC236}">
                  <a16:creationId xmlns:a16="http://schemas.microsoft.com/office/drawing/2014/main" id="{9E948C20-2509-497E-8A43-AC9A26FD6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5719FF44-226D-4A47-A1C7-BB6FA4315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3" name="Freeform: Shape 82">
            <a:extLst>
              <a:ext uri="{FF2B5EF4-FFF2-40B4-BE49-F238E27FC236}">
                <a16:creationId xmlns:a16="http://schemas.microsoft.com/office/drawing/2014/main" id="{825CBD1C-2583-4689-9336-2E92126BB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10428708" y="5094708"/>
            <a:ext cx="1446380" cy="2080204"/>
          </a:xfrm>
          <a:custGeom>
            <a:avLst/>
            <a:gdLst>
              <a:gd name="connsiteX0" fmla="*/ 0 w 2331138"/>
              <a:gd name="connsiteY0" fmla="*/ 0 h 3352676"/>
              <a:gd name="connsiteX1" fmla="*/ 2331138 w 2331138"/>
              <a:gd name="connsiteY1" fmla="*/ 0 h 3352676"/>
              <a:gd name="connsiteX2" fmla="*/ 2331138 w 2331138"/>
              <a:gd name="connsiteY2" fmla="*/ 3352676 h 3352676"/>
              <a:gd name="connsiteX3" fmla="*/ 2097210 w 2331138"/>
              <a:gd name="connsiteY3" fmla="*/ 3226228 h 3352676"/>
              <a:gd name="connsiteX4" fmla="*/ 214881 w 2331138"/>
              <a:gd name="connsiteY4" fmla="*/ 1176738 h 3352676"/>
              <a:gd name="connsiteX5" fmla="*/ 1129 w 2331138"/>
              <a:gd name="connsiteY5" fmla="*/ 67475 h 3352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138" h="3352676">
                <a:moveTo>
                  <a:pt x="0" y="0"/>
                </a:moveTo>
                <a:lnTo>
                  <a:pt x="2331138" y="0"/>
                </a:lnTo>
                <a:lnTo>
                  <a:pt x="2331138" y="3352676"/>
                </a:lnTo>
                <a:lnTo>
                  <a:pt x="2097210" y="3226228"/>
                </a:lnTo>
                <a:cubicBezTo>
                  <a:pt x="1273150" y="2744079"/>
                  <a:pt x="560886" y="2027200"/>
                  <a:pt x="214881" y="1176738"/>
                </a:cubicBezTo>
                <a:cubicBezTo>
                  <a:pt x="72781" y="827511"/>
                  <a:pt x="14297" y="430630"/>
                  <a:pt x="1129" y="67475"/>
                </a:cubicBezTo>
                <a:close/>
              </a:path>
            </a:pathLst>
          </a:cu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Rectangle 3">
            <a:extLst>
              <a:ext uri="{FF2B5EF4-FFF2-40B4-BE49-F238E27FC236}">
                <a16:creationId xmlns:a16="http://schemas.microsoft.com/office/drawing/2014/main" id="{0D97D396-CC5E-B3C8-FD55-E9D853142BBE}"/>
              </a:ext>
            </a:extLst>
          </p:cNvPr>
          <p:cNvSpPr/>
          <p:nvPr/>
        </p:nvSpPr>
        <p:spPr>
          <a:xfrm>
            <a:off x="6397956" y="1524000"/>
            <a:ext cx="1225854" cy="2989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3CE8CCC-68EC-653F-302C-DB983713BC1A}"/>
              </a:ext>
            </a:extLst>
          </p:cNvPr>
          <p:cNvSpPr>
            <a:spLocks noGrp="1"/>
          </p:cNvSpPr>
          <p:nvPr>
            <p:ph idx="1"/>
          </p:nvPr>
        </p:nvSpPr>
        <p:spPr>
          <a:xfrm>
            <a:off x="6397956" y="988694"/>
            <a:ext cx="4760926" cy="5703570"/>
          </a:xfrm>
        </p:spPr>
        <p:txBody>
          <a:bodyPr>
            <a:normAutofit/>
          </a:bodyPr>
          <a:lstStyle/>
          <a:p>
            <a:pPr marL="342900" indent="-342900">
              <a:lnSpc>
                <a:spcPct val="100000"/>
              </a:lnSpc>
              <a:buFont typeface="Arial" panose="020B0604020202020204" pitchFamily="34" charset="0"/>
              <a:buChar char="•"/>
            </a:pPr>
            <a:r>
              <a:rPr lang="en-US" sz="2220" dirty="0"/>
              <a:t>It allows you to engage with your audience by giving an impression of yourself or your perspective on the topic in your writing</a:t>
            </a:r>
          </a:p>
          <a:p>
            <a:pPr marL="342900" indent="-342900">
              <a:lnSpc>
                <a:spcPct val="100000"/>
              </a:lnSpc>
              <a:buFont typeface="Arial" panose="020B0604020202020204" pitchFamily="34" charset="0"/>
              <a:buChar char="•"/>
            </a:pPr>
            <a:r>
              <a:rPr lang="en-US" sz="2220" dirty="0"/>
              <a:t>It conveys the message to your audience more effectively</a:t>
            </a:r>
          </a:p>
          <a:p>
            <a:pPr marL="342900" indent="-342900">
              <a:lnSpc>
                <a:spcPct val="100000"/>
              </a:lnSpc>
              <a:buFont typeface="Arial" panose="020B0604020202020204" pitchFamily="34" charset="0"/>
              <a:buChar char="•"/>
            </a:pPr>
            <a:r>
              <a:rPr lang="en-US" sz="2220" dirty="0"/>
              <a:t>It makes your writing more interesting! Without a voice, writing can mimic the style of a boring instruction manual. The best pieces of writing always include personality! </a:t>
            </a:r>
          </a:p>
        </p:txBody>
      </p:sp>
      <p:pic>
        <p:nvPicPr>
          <p:cNvPr id="5" name="Audio Recording Aug 19, 2022 at 3:38:37 PM" descr="Audio Recording Aug 19, 2022 at 3:38:37 PM">
            <a:hlinkClick r:id="" action="ppaction://media"/>
            <a:extLst>
              <a:ext uri="{FF2B5EF4-FFF2-40B4-BE49-F238E27FC236}">
                <a16:creationId xmlns:a16="http://schemas.microsoft.com/office/drawing/2014/main" id="{9C197BFE-DF8C-C1E2-76D3-AEA0667F9BF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51898" y="5869306"/>
            <a:ext cx="812800" cy="812800"/>
          </a:xfrm>
          <a:prstGeom prst="rect">
            <a:avLst/>
          </a:prstGeom>
        </p:spPr>
      </p:pic>
    </p:spTree>
    <p:extLst>
      <p:ext uri="{BB962C8B-B14F-4D97-AF65-F5344CB8AC3E}">
        <p14:creationId xmlns:p14="http://schemas.microsoft.com/office/powerpoint/2010/main" val="40591711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80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71" name="Freeform: Shape 126">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72" name="Group 128">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73" name="Freeform: Shape 129">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74" name="Freeform: Shape 130">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75" name="Freeform: Shape 131">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76"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77"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78"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79" name="Freeform: Shape 135">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0" name="Freeform: Shape 137">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81"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182" name="Graphic 78">
              <a:extLst>
                <a:ext uri="{FF2B5EF4-FFF2-40B4-BE49-F238E27FC236}">
                  <a16:creationId xmlns:a16="http://schemas.microsoft.com/office/drawing/2014/main" id="{5E279D86-4533-45F1-B0AA-D237399A5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42" name="Graphic 78">
              <a:extLst>
                <a:ext uri="{FF2B5EF4-FFF2-40B4-BE49-F238E27FC236}">
                  <a16:creationId xmlns:a16="http://schemas.microsoft.com/office/drawing/2014/main" id="{764FD722-CB31-4326-ADD8-CBA52FD1FF5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83" name="Graphic 78">
                <a:extLst>
                  <a:ext uri="{FF2B5EF4-FFF2-40B4-BE49-F238E27FC236}">
                    <a16:creationId xmlns:a16="http://schemas.microsoft.com/office/drawing/2014/main" id="{24E4BCEC-8B0A-444E-8509-1B3BB0449E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84" name="Graphic 78">
                <a:extLst>
                  <a:ext uri="{FF2B5EF4-FFF2-40B4-BE49-F238E27FC236}">
                    <a16:creationId xmlns:a16="http://schemas.microsoft.com/office/drawing/2014/main" id="{9DB36622-1DC7-4B17-8984-588BA8999F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85" name="Graphic 78">
                <a:extLst>
                  <a:ext uri="{FF2B5EF4-FFF2-40B4-BE49-F238E27FC236}">
                    <a16:creationId xmlns:a16="http://schemas.microsoft.com/office/drawing/2014/main" id="{51B97AF0-1974-42B9-B5FC-A332C52E82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86" name="Graphic 78">
                <a:extLst>
                  <a:ext uri="{FF2B5EF4-FFF2-40B4-BE49-F238E27FC236}">
                    <a16:creationId xmlns:a16="http://schemas.microsoft.com/office/drawing/2014/main" id="{95A298AD-BE5D-4BE1-8CDF-DBFB42D63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187" name="Rectangle 147">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109" name="Picture 4" descr="Microphone and piano">
            <a:extLst>
              <a:ext uri="{FF2B5EF4-FFF2-40B4-BE49-F238E27FC236}">
                <a16:creationId xmlns:a16="http://schemas.microsoft.com/office/drawing/2014/main" id="{782D3A4D-986A-3928-CCC6-0F890EB32132}"/>
              </a:ext>
            </a:extLst>
          </p:cNvPr>
          <p:cNvPicPr>
            <a:picLocks noChangeAspect="1"/>
          </p:cNvPicPr>
          <p:nvPr/>
        </p:nvPicPr>
        <p:blipFill rotWithShape="1">
          <a:blip r:embed="rId5">
            <a:alphaModFix amt="40000"/>
          </a:blip>
          <a:srcRect t="15073" r="-1" b="-1"/>
          <a:stretch/>
        </p:blipFill>
        <p:spPr>
          <a:xfrm>
            <a:off x="20" y="10"/>
            <a:ext cx="12188932" cy="6857990"/>
          </a:xfrm>
          <a:prstGeom prst="rect">
            <a:avLst/>
          </a:prstGeom>
        </p:spPr>
      </p:pic>
      <p:sp>
        <p:nvSpPr>
          <p:cNvPr id="2" name="Title 1">
            <a:extLst>
              <a:ext uri="{FF2B5EF4-FFF2-40B4-BE49-F238E27FC236}">
                <a16:creationId xmlns:a16="http://schemas.microsoft.com/office/drawing/2014/main" id="{282E0959-0C9F-035D-507D-EE1C8FA38FC1}"/>
              </a:ext>
            </a:extLst>
          </p:cNvPr>
          <p:cNvSpPr>
            <a:spLocks noGrp="1"/>
          </p:cNvSpPr>
          <p:nvPr>
            <p:ph type="title"/>
          </p:nvPr>
        </p:nvSpPr>
        <p:spPr>
          <a:xfrm>
            <a:off x="1549238" y="1145080"/>
            <a:ext cx="9090476" cy="2179601"/>
          </a:xfrm>
        </p:spPr>
        <p:txBody>
          <a:bodyPr vert="horz" lIns="91440" tIns="45720" rIns="91440" bIns="45720" rtlCol="0" anchor="b">
            <a:normAutofit/>
          </a:bodyPr>
          <a:lstStyle/>
          <a:p>
            <a:pPr algn="ctr"/>
            <a:r>
              <a:rPr lang="en-US" sz="4000">
                <a:solidFill>
                  <a:srgbClr val="FFFFFF"/>
                </a:solidFill>
              </a:rPr>
              <a:t>Now that we know what voice is, how do you find your voice?</a:t>
            </a:r>
          </a:p>
        </p:txBody>
      </p:sp>
      <p:sp>
        <p:nvSpPr>
          <p:cNvPr id="188" name="Freeform: Shape 149">
            <a:extLst>
              <a:ext uri="{FF2B5EF4-FFF2-40B4-BE49-F238E27FC236}">
                <a16:creationId xmlns:a16="http://schemas.microsoft.com/office/drawing/2014/main" id="{25A2CBEC-4F23-437D-9D03-9968C9B79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94120" y="-1094120"/>
            <a:ext cx="1085312" cy="3273554"/>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89" name="Graphic 78">
            <a:extLst>
              <a:ext uri="{FF2B5EF4-FFF2-40B4-BE49-F238E27FC236}">
                <a16:creationId xmlns:a16="http://schemas.microsoft.com/office/drawing/2014/main" id="{DBBA0A0D-8F6A-400A-9E49-8C008E2C7D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08356" y="3533292"/>
            <a:ext cx="972241" cy="45718"/>
            <a:chOff x="4886325" y="3371754"/>
            <a:chExt cx="2418492" cy="113728"/>
          </a:xfrm>
          <a:solidFill>
            <a:schemeClr val="accent1"/>
          </a:solidFill>
        </p:grpSpPr>
        <p:sp>
          <p:nvSpPr>
            <p:cNvPr id="190" name="Graphic 78">
              <a:extLst>
                <a:ext uri="{FF2B5EF4-FFF2-40B4-BE49-F238E27FC236}">
                  <a16:creationId xmlns:a16="http://schemas.microsoft.com/office/drawing/2014/main" id="{A5DD701E-4BC9-48E3-AF4F-013B52D63D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54" name="Graphic 78">
              <a:extLst>
                <a:ext uri="{FF2B5EF4-FFF2-40B4-BE49-F238E27FC236}">
                  <a16:creationId xmlns:a16="http://schemas.microsoft.com/office/drawing/2014/main" id="{FB658B62-664D-4B3B-BBDA-235666290B4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91" name="Graphic 78">
                <a:extLst>
                  <a:ext uri="{FF2B5EF4-FFF2-40B4-BE49-F238E27FC236}">
                    <a16:creationId xmlns:a16="http://schemas.microsoft.com/office/drawing/2014/main" id="{B11F9D25-67B1-4BDB-A290-97B93A19D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92" name="Graphic 78">
                <a:extLst>
                  <a:ext uri="{FF2B5EF4-FFF2-40B4-BE49-F238E27FC236}">
                    <a16:creationId xmlns:a16="http://schemas.microsoft.com/office/drawing/2014/main" id="{B9D5C40A-1B1B-4C25-9707-E8F1CF6EEC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93" name="Graphic 78">
                <a:extLst>
                  <a:ext uri="{FF2B5EF4-FFF2-40B4-BE49-F238E27FC236}">
                    <a16:creationId xmlns:a16="http://schemas.microsoft.com/office/drawing/2014/main" id="{2DD0C1D6-FF64-45AB-8775-83AB3C470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94" name="Graphic 78">
                <a:extLst>
                  <a:ext uri="{FF2B5EF4-FFF2-40B4-BE49-F238E27FC236}">
                    <a16:creationId xmlns:a16="http://schemas.microsoft.com/office/drawing/2014/main" id="{15AFBB84-8485-4329-89FC-04663D985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
        <p:nvSpPr>
          <p:cNvPr id="195" name="Freeform: Shape 159">
            <a:extLst>
              <a:ext uri="{FF2B5EF4-FFF2-40B4-BE49-F238E27FC236}">
                <a16:creationId xmlns:a16="http://schemas.microsoft.com/office/drawing/2014/main" id="{6264A856-A4F6-4068-9AC3-7B38A00DA7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96" name="Group 161">
            <a:extLst>
              <a:ext uri="{FF2B5EF4-FFF2-40B4-BE49-F238E27FC236}">
                <a16:creationId xmlns:a16="http://schemas.microsoft.com/office/drawing/2014/main" id="{C2983E8C-44FB-463B-B6B0-B53E96ACCD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97" name="Freeform: Shape 162">
              <a:extLst>
                <a:ext uri="{FF2B5EF4-FFF2-40B4-BE49-F238E27FC236}">
                  <a16:creationId xmlns:a16="http://schemas.microsoft.com/office/drawing/2014/main" id="{16AD7FCC-3422-42C3-A2AD-69ADFEA6E3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98" name="Freeform: Shape 163">
              <a:extLst>
                <a:ext uri="{FF2B5EF4-FFF2-40B4-BE49-F238E27FC236}">
                  <a16:creationId xmlns:a16="http://schemas.microsoft.com/office/drawing/2014/main" id="{C4ECA670-C540-4DCE-8F03-EC843D518C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99" name="Freeform: Shape 164">
              <a:extLst>
                <a:ext uri="{FF2B5EF4-FFF2-40B4-BE49-F238E27FC236}">
                  <a16:creationId xmlns:a16="http://schemas.microsoft.com/office/drawing/2014/main" id="{7ECB6083-DDE0-460C-987E-E645876302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00" name="Graphic 12">
              <a:extLst>
                <a:ext uri="{FF2B5EF4-FFF2-40B4-BE49-F238E27FC236}">
                  <a16:creationId xmlns:a16="http://schemas.microsoft.com/office/drawing/2014/main" id="{378004C4-6786-473C-BB2A-AAA6EF115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01" name="Graphic 15">
              <a:extLst>
                <a:ext uri="{FF2B5EF4-FFF2-40B4-BE49-F238E27FC236}">
                  <a16:creationId xmlns:a16="http://schemas.microsoft.com/office/drawing/2014/main" id="{455376B6-DAB5-4A34-A8BE-15DE02CAF5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02" name="Graphic 15">
              <a:extLst>
                <a:ext uri="{FF2B5EF4-FFF2-40B4-BE49-F238E27FC236}">
                  <a16:creationId xmlns:a16="http://schemas.microsoft.com/office/drawing/2014/main" id="{EC2A85A1-668E-48DF-A484-FADE64BE61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03" name="Freeform: Shape 168">
              <a:extLst>
                <a:ext uri="{FF2B5EF4-FFF2-40B4-BE49-F238E27FC236}">
                  <a16:creationId xmlns:a16="http://schemas.microsoft.com/office/drawing/2014/main" id="{6D16C5EE-54EB-4800-8860-E622EEDE84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Audio Recording Aug 19, 2022 at 3:40:05 PM" descr="Audio Recording Aug 19, 2022 at 3:40:05 PM">
            <a:hlinkClick r:id="" action="ppaction://media"/>
            <a:extLst>
              <a:ext uri="{FF2B5EF4-FFF2-40B4-BE49-F238E27FC236}">
                <a16:creationId xmlns:a16="http://schemas.microsoft.com/office/drawing/2014/main" id="{F0E618D5-1817-A572-33FF-3B7F1E9F1AD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23663" y="5995004"/>
            <a:ext cx="812800" cy="812800"/>
          </a:xfrm>
          <a:prstGeom prst="rect">
            <a:avLst/>
          </a:prstGeom>
        </p:spPr>
      </p:pic>
    </p:spTree>
    <p:extLst>
      <p:ext uri="{BB962C8B-B14F-4D97-AF65-F5344CB8AC3E}">
        <p14:creationId xmlns:p14="http://schemas.microsoft.com/office/powerpoint/2010/main" val="11862414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4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DEF1EDF1-340C-9F68-DA44-28D0C663A5F1}"/>
              </a:ext>
            </a:extLst>
          </p:cNvPr>
          <p:cNvSpPr>
            <a:spLocks noGrp="1"/>
          </p:cNvSpPr>
          <p:nvPr>
            <p:ph type="title"/>
          </p:nvPr>
        </p:nvSpPr>
        <p:spPr>
          <a:xfrm>
            <a:off x="525717" y="787068"/>
            <a:ext cx="5566263" cy="1455091"/>
          </a:xfrm>
        </p:spPr>
        <p:txBody>
          <a:bodyPr>
            <a:normAutofit/>
          </a:bodyPr>
          <a:lstStyle/>
          <a:p>
            <a:r>
              <a:rPr lang="en-US" dirty="0"/>
              <a:t>Step 1: Consider Genre</a:t>
            </a:r>
          </a:p>
        </p:txBody>
      </p:sp>
      <p:sp>
        <p:nvSpPr>
          <p:cNvPr id="11" name="Freeform: Shape 10">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aphic 78">
            <a:extLst>
              <a:ext uri="{FF2B5EF4-FFF2-40B4-BE49-F238E27FC236}">
                <a16:creationId xmlns:a16="http://schemas.microsoft.com/office/drawing/2014/main" id="{61BBAB6F-65E6-4E2B-B363-6AB27C84E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717" y="2585111"/>
            <a:ext cx="972241" cy="45718"/>
            <a:chOff x="4886325" y="3371754"/>
            <a:chExt cx="2418492" cy="113728"/>
          </a:xfrm>
          <a:solidFill>
            <a:schemeClr val="accent1"/>
          </a:solidFill>
        </p:grpSpPr>
        <p:sp>
          <p:nvSpPr>
            <p:cNvPr id="14" name="Graphic 78">
              <a:extLst>
                <a:ext uri="{FF2B5EF4-FFF2-40B4-BE49-F238E27FC236}">
                  <a16:creationId xmlns:a16="http://schemas.microsoft.com/office/drawing/2014/main" id="{6DA3BBB2-E620-4C13-98C9-FE1EF7D2E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5" name="Graphic 78">
              <a:extLst>
                <a:ext uri="{FF2B5EF4-FFF2-40B4-BE49-F238E27FC236}">
                  <a16:creationId xmlns:a16="http://schemas.microsoft.com/office/drawing/2014/main" id="{ADC9AB5D-88A1-4FA9-B467-E8EF8FFE5B5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6" name="Graphic 78">
                <a:extLst>
                  <a:ext uri="{FF2B5EF4-FFF2-40B4-BE49-F238E27FC236}">
                    <a16:creationId xmlns:a16="http://schemas.microsoft.com/office/drawing/2014/main" id="{0867B8E5-4535-4743-8235-6612FEA410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BE48FEA7-5915-4751-8090-63F30943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id="{32B378CE-44FD-4120-B9ED-7828D4EE9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9" name="Graphic 78">
                <a:extLst>
                  <a:ext uri="{FF2B5EF4-FFF2-40B4-BE49-F238E27FC236}">
                    <a16:creationId xmlns:a16="http://schemas.microsoft.com/office/drawing/2014/main" id="{40FA43D3-D34B-4BC7-80D0-F3E75A222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Content Placeholder 2">
            <a:extLst>
              <a:ext uri="{FF2B5EF4-FFF2-40B4-BE49-F238E27FC236}">
                <a16:creationId xmlns:a16="http://schemas.microsoft.com/office/drawing/2014/main" id="{DA89FCCC-71CA-9BD1-546C-4F52BF071E81}"/>
              </a:ext>
            </a:extLst>
          </p:cNvPr>
          <p:cNvSpPr>
            <a:spLocks noGrp="1"/>
          </p:cNvSpPr>
          <p:nvPr>
            <p:ph idx="1"/>
          </p:nvPr>
        </p:nvSpPr>
        <p:spPr>
          <a:xfrm>
            <a:off x="525717" y="2912828"/>
            <a:ext cx="5566263" cy="3274503"/>
          </a:xfrm>
        </p:spPr>
        <p:txBody>
          <a:bodyPr>
            <a:normAutofit lnSpcReduction="10000"/>
          </a:bodyPr>
          <a:lstStyle/>
          <a:p>
            <a:pPr>
              <a:lnSpc>
                <a:spcPct val="100000"/>
              </a:lnSpc>
            </a:pPr>
            <a:r>
              <a:rPr lang="en-US" sz="1800" dirty="0"/>
              <a:t>What is the genre or setting of your writing?</a:t>
            </a:r>
          </a:p>
          <a:p>
            <a:pPr lvl="1">
              <a:lnSpc>
                <a:spcPct val="100000"/>
              </a:lnSpc>
            </a:pPr>
            <a:r>
              <a:rPr lang="en-US" dirty="0"/>
              <a:t>Is it a scholarly research paper? A letter? A social media post?</a:t>
            </a:r>
          </a:p>
          <a:p>
            <a:pPr>
              <a:lnSpc>
                <a:spcPct val="100000"/>
              </a:lnSpc>
            </a:pPr>
            <a:r>
              <a:rPr lang="en-US" sz="1800" dirty="0"/>
              <a:t>What level of formality might be expected in that genre? </a:t>
            </a:r>
          </a:p>
          <a:p>
            <a:pPr lvl="1">
              <a:lnSpc>
                <a:spcPct val="100000"/>
              </a:lnSpc>
            </a:pPr>
            <a:r>
              <a:rPr lang="en-US" dirty="0"/>
              <a:t>Is it formal for a scholarly paper? Informal for a friendly letter? Colloquial for a social media post? </a:t>
            </a:r>
          </a:p>
          <a:p>
            <a:pPr algn="ctr">
              <a:lnSpc>
                <a:spcPct val="100000"/>
              </a:lnSpc>
            </a:pPr>
            <a:endParaRPr lang="en-US" sz="1800" i="1" dirty="0"/>
          </a:p>
          <a:p>
            <a:pPr algn="ctr">
              <a:lnSpc>
                <a:spcPct val="100000"/>
              </a:lnSpc>
            </a:pPr>
            <a:r>
              <a:rPr lang="en-US" sz="1800" i="1" dirty="0"/>
              <a:t>Will you conform to those expectations, or strategically subvert them?</a:t>
            </a:r>
          </a:p>
          <a:p>
            <a:pPr marL="342900" indent="-342900">
              <a:lnSpc>
                <a:spcPct val="100000"/>
              </a:lnSpc>
              <a:buFont typeface="Arial" panose="020B0604020202020204" pitchFamily="34" charset="0"/>
              <a:buChar char="•"/>
            </a:pPr>
            <a:endParaRPr lang="en-US" sz="1700" dirty="0"/>
          </a:p>
        </p:txBody>
      </p:sp>
      <p:pic>
        <p:nvPicPr>
          <p:cNvPr id="5" name="Picture 4" descr="Pen placed on top of a signature line">
            <a:extLst>
              <a:ext uri="{FF2B5EF4-FFF2-40B4-BE49-F238E27FC236}">
                <a16:creationId xmlns:a16="http://schemas.microsoft.com/office/drawing/2014/main" id="{1A5581C6-FC08-0D18-E7D5-5DD6E902407E}"/>
              </a:ext>
            </a:extLst>
          </p:cNvPr>
          <p:cNvPicPr>
            <a:picLocks noChangeAspect="1"/>
          </p:cNvPicPr>
          <p:nvPr/>
        </p:nvPicPr>
        <p:blipFill rotWithShape="1">
          <a:blip r:embed="rId5"/>
          <a:srcRect l="44909" r="-1" b="-1"/>
          <a:stretch/>
        </p:blipFill>
        <p:spPr>
          <a:xfrm>
            <a:off x="6531789" y="10"/>
            <a:ext cx="5660211" cy="6857990"/>
          </a:xfrm>
          <a:prstGeom prst="rect">
            <a:avLst/>
          </a:prstGeom>
        </p:spPr>
      </p:pic>
      <p:sp>
        <p:nvSpPr>
          <p:cNvPr id="21" name="Freeform: Shape 20">
            <a:extLst>
              <a:ext uri="{FF2B5EF4-FFF2-40B4-BE49-F238E27FC236}">
                <a16:creationId xmlns:a16="http://schemas.microsoft.com/office/drawing/2014/main" id="{55820E42-2F9D-41EF-B67F-522A133B3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3" name="Group 22">
            <a:extLst>
              <a:ext uri="{FF2B5EF4-FFF2-40B4-BE49-F238E27FC236}">
                <a16:creationId xmlns:a16="http://schemas.microsoft.com/office/drawing/2014/main" id="{13D9BC31-B57D-4933-AD83-94F462D4C2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24" name="Freeform: Shape 23">
              <a:extLst>
                <a:ext uri="{FF2B5EF4-FFF2-40B4-BE49-F238E27FC236}">
                  <a16:creationId xmlns:a16="http://schemas.microsoft.com/office/drawing/2014/main" id="{D84AFEA3-A055-41AE-96F3-34BA581424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5" name="Freeform: Shape 24">
              <a:extLst>
                <a:ext uri="{FF2B5EF4-FFF2-40B4-BE49-F238E27FC236}">
                  <a16:creationId xmlns:a16="http://schemas.microsoft.com/office/drawing/2014/main" id="{9028771F-62FA-4349-B7A8-CE1682D2CE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6" name="Freeform: Shape 25">
              <a:extLst>
                <a:ext uri="{FF2B5EF4-FFF2-40B4-BE49-F238E27FC236}">
                  <a16:creationId xmlns:a16="http://schemas.microsoft.com/office/drawing/2014/main" id="{319CDEE6-CB2F-49F0-B237-2A26A3D1DC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7" name="Graphic 12">
              <a:extLst>
                <a:ext uri="{FF2B5EF4-FFF2-40B4-BE49-F238E27FC236}">
                  <a16:creationId xmlns:a16="http://schemas.microsoft.com/office/drawing/2014/main" id="{3DD82286-02D2-4210-A797-5D502D44A3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8" name="Graphic 15">
              <a:extLst>
                <a:ext uri="{FF2B5EF4-FFF2-40B4-BE49-F238E27FC236}">
                  <a16:creationId xmlns:a16="http://schemas.microsoft.com/office/drawing/2014/main" id="{735449F4-80DA-4E06-B3B6-B9F519F4A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9" name="Graphic 15">
              <a:extLst>
                <a:ext uri="{FF2B5EF4-FFF2-40B4-BE49-F238E27FC236}">
                  <a16:creationId xmlns:a16="http://schemas.microsoft.com/office/drawing/2014/main" id="{61FABA3B-05B6-433C-90F9-8D9691A840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E1FEBA45-D0A3-4091-9956-161EDA21A0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Audio Recording Aug 19, 2022 at 3:41:26 PM" descr="Audio Recording Aug 19, 2022 at 3:41:26 PM">
            <a:hlinkClick r:id="" action="ppaction://media"/>
            <a:extLst>
              <a:ext uri="{FF2B5EF4-FFF2-40B4-BE49-F238E27FC236}">
                <a16:creationId xmlns:a16="http://schemas.microsoft.com/office/drawing/2014/main" id="{CB017FCF-86C4-281A-EA4E-8EE72C1B6C9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21008" y="6048707"/>
            <a:ext cx="812800" cy="812800"/>
          </a:xfrm>
          <a:prstGeom prst="rect">
            <a:avLst/>
          </a:prstGeom>
        </p:spPr>
      </p:pic>
    </p:spTree>
    <p:extLst>
      <p:ext uri="{BB962C8B-B14F-4D97-AF65-F5344CB8AC3E}">
        <p14:creationId xmlns:p14="http://schemas.microsoft.com/office/powerpoint/2010/main" val="39755027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24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98"/>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6EA3BA4F-2CF3-110A-E67B-1F67611F1C8D}"/>
              </a:ext>
            </a:extLst>
          </p:cNvPr>
          <p:cNvSpPr>
            <a:spLocks noGrp="1"/>
          </p:cNvSpPr>
          <p:nvPr>
            <p:ph type="title"/>
          </p:nvPr>
        </p:nvSpPr>
        <p:spPr>
          <a:xfrm>
            <a:off x="2268527" y="561134"/>
            <a:ext cx="7518254" cy="821794"/>
          </a:xfrm>
        </p:spPr>
        <p:txBody>
          <a:bodyPr>
            <a:normAutofit/>
          </a:bodyPr>
          <a:lstStyle/>
          <a:p>
            <a:r>
              <a:rPr lang="en-US" dirty="0"/>
              <a:t>Step 2: Be Deliberate About Tone </a:t>
            </a:r>
          </a:p>
        </p:txBody>
      </p:sp>
      <p:grpSp>
        <p:nvGrpSpPr>
          <p:cNvPr id="11" name="Graphic 78">
            <a:extLst>
              <a:ext uri="{FF2B5EF4-FFF2-40B4-BE49-F238E27FC236}">
                <a16:creationId xmlns:a16="http://schemas.microsoft.com/office/drawing/2014/main" id="{BC3D4A83-1EFA-4B2C-B330-849E358950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1708814"/>
            <a:ext cx="972241" cy="45718"/>
            <a:chOff x="4886325" y="3371754"/>
            <a:chExt cx="2418492" cy="113728"/>
          </a:xfrm>
          <a:solidFill>
            <a:schemeClr val="accent1"/>
          </a:solidFill>
        </p:grpSpPr>
        <p:sp>
          <p:nvSpPr>
            <p:cNvPr id="12" name="Graphic 78">
              <a:extLst>
                <a:ext uri="{FF2B5EF4-FFF2-40B4-BE49-F238E27FC236}">
                  <a16:creationId xmlns:a16="http://schemas.microsoft.com/office/drawing/2014/main" id="{3508E11F-ACA4-405C-A9FA-2577500EA2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3" name="Graphic 78">
              <a:extLst>
                <a:ext uri="{FF2B5EF4-FFF2-40B4-BE49-F238E27FC236}">
                  <a16:creationId xmlns:a16="http://schemas.microsoft.com/office/drawing/2014/main" id="{82B1CDA4-B2EA-4968-8276-0552D6D7446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4" name="Graphic 78">
                <a:extLst>
                  <a:ext uri="{FF2B5EF4-FFF2-40B4-BE49-F238E27FC236}">
                    <a16:creationId xmlns:a16="http://schemas.microsoft.com/office/drawing/2014/main" id="{F4337472-CDEB-4AFE-BBB9-5A11CA470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5" name="Graphic 78">
                <a:extLst>
                  <a:ext uri="{FF2B5EF4-FFF2-40B4-BE49-F238E27FC236}">
                    <a16:creationId xmlns:a16="http://schemas.microsoft.com/office/drawing/2014/main" id="{6CD67A6D-EAE7-4891-ACC9-4AC0CCF44A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6" name="Graphic 78">
                <a:extLst>
                  <a:ext uri="{FF2B5EF4-FFF2-40B4-BE49-F238E27FC236}">
                    <a16:creationId xmlns:a16="http://schemas.microsoft.com/office/drawing/2014/main" id="{F1769489-D4BC-4B3B-9E23-87FCFDAB4E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13E13021-8923-4A4D-84FA-DA886E2924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19" name="Freeform: Shape 18">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84683" y="5165905"/>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Rectangle 3">
            <a:extLst>
              <a:ext uri="{FF2B5EF4-FFF2-40B4-BE49-F238E27FC236}">
                <a16:creationId xmlns:a16="http://schemas.microsoft.com/office/drawing/2014/main" id="{2D8B96AC-2A37-1D05-DFA6-9A2DED6B00C2}"/>
              </a:ext>
            </a:extLst>
          </p:cNvPr>
          <p:cNvSpPr/>
          <p:nvPr/>
        </p:nvSpPr>
        <p:spPr>
          <a:xfrm>
            <a:off x="377190" y="1463040"/>
            <a:ext cx="1508760" cy="34112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6C59085-6D8F-6251-1E4A-09ABB55FD254}"/>
              </a:ext>
            </a:extLst>
          </p:cNvPr>
          <p:cNvGraphicFramePr>
            <a:graphicFrameLocks noGrp="1"/>
          </p:cNvGraphicFramePr>
          <p:nvPr>
            <p:ph idx="1"/>
            <p:extLst>
              <p:ext uri="{D42A27DB-BD31-4B8C-83A1-F6EECF244321}">
                <p14:modId xmlns:p14="http://schemas.microsoft.com/office/powerpoint/2010/main" val="856040596"/>
              </p:ext>
            </p:extLst>
          </p:nvPr>
        </p:nvGraphicFramePr>
        <p:xfrm>
          <a:off x="525461" y="1715762"/>
          <a:ext cx="11004385" cy="440726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Recording Aug 19, 2022 at 3:45:22 PM" descr="Audio Recording Aug 19, 2022 at 3:45:22 PM">
            <a:hlinkClick r:id="" action="ppaction://media"/>
            <a:extLst>
              <a:ext uri="{FF2B5EF4-FFF2-40B4-BE49-F238E27FC236}">
                <a16:creationId xmlns:a16="http://schemas.microsoft.com/office/drawing/2014/main" id="{7B134105-5262-7F5D-3F3B-4671B33DC75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60139" y="6123026"/>
            <a:ext cx="812800" cy="812800"/>
          </a:xfrm>
          <a:prstGeom prst="rect">
            <a:avLst/>
          </a:prstGeom>
        </p:spPr>
      </p:pic>
    </p:spTree>
    <p:extLst>
      <p:ext uri="{BB962C8B-B14F-4D97-AF65-F5344CB8AC3E}">
        <p14:creationId xmlns:p14="http://schemas.microsoft.com/office/powerpoint/2010/main" val="38397607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15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EE8EFBE3-D06A-9C05-EAC1-AB4A5FCD9782}"/>
              </a:ext>
            </a:extLst>
          </p:cNvPr>
          <p:cNvSpPr>
            <a:spLocks noGrp="1"/>
          </p:cNvSpPr>
          <p:nvPr>
            <p:ph type="title"/>
          </p:nvPr>
        </p:nvSpPr>
        <p:spPr>
          <a:xfrm>
            <a:off x="981483" y="964422"/>
            <a:ext cx="4795933" cy="1455091"/>
          </a:xfrm>
        </p:spPr>
        <p:txBody>
          <a:bodyPr>
            <a:normAutofit/>
          </a:bodyPr>
          <a:lstStyle/>
          <a:p>
            <a:pPr algn="ctr"/>
            <a:r>
              <a:rPr lang="en-US" sz="4000" dirty="0"/>
              <a:t>Step 3: Diction, or Word Choice</a:t>
            </a:r>
          </a:p>
        </p:txBody>
      </p:sp>
      <p:sp>
        <p:nvSpPr>
          <p:cNvPr id="11" name="Freeform: Shape 10">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aphic 78">
            <a:extLst>
              <a:ext uri="{FF2B5EF4-FFF2-40B4-BE49-F238E27FC236}">
                <a16:creationId xmlns:a16="http://schemas.microsoft.com/office/drawing/2014/main" id="{61BBAB6F-65E6-4E2B-B363-6AB27C84E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717" y="2585111"/>
            <a:ext cx="972241" cy="45718"/>
            <a:chOff x="4886325" y="3371754"/>
            <a:chExt cx="2418492" cy="113728"/>
          </a:xfrm>
          <a:solidFill>
            <a:schemeClr val="accent1"/>
          </a:solidFill>
        </p:grpSpPr>
        <p:sp>
          <p:nvSpPr>
            <p:cNvPr id="14" name="Graphic 78">
              <a:extLst>
                <a:ext uri="{FF2B5EF4-FFF2-40B4-BE49-F238E27FC236}">
                  <a16:creationId xmlns:a16="http://schemas.microsoft.com/office/drawing/2014/main" id="{6DA3BBB2-E620-4C13-98C9-FE1EF7D2E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5" name="Graphic 78">
              <a:extLst>
                <a:ext uri="{FF2B5EF4-FFF2-40B4-BE49-F238E27FC236}">
                  <a16:creationId xmlns:a16="http://schemas.microsoft.com/office/drawing/2014/main" id="{ADC9AB5D-88A1-4FA9-B467-E8EF8FFE5B5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6" name="Graphic 78">
                <a:extLst>
                  <a:ext uri="{FF2B5EF4-FFF2-40B4-BE49-F238E27FC236}">
                    <a16:creationId xmlns:a16="http://schemas.microsoft.com/office/drawing/2014/main" id="{0867B8E5-4535-4743-8235-6612FEA410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BE48FEA7-5915-4751-8090-63F30943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id="{32B378CE-44FD-4120-B9ED-7828D4EE9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9" name="Graphic 78">
                <a:extLst>
                  <a:ext uri="{FF2B5EF4-FFF2-40B4-BE49-F238E27FC236}">
                    <a16:creationId xmlns:a16="http://schemas.microsoft.com/office/drawing/2014/main" id="{40FA43D3-D34B-4BC7-80D0-F3E75A222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Content Placeholder 2">
            <a:extLst>
              <a:ext uri="{FF2B5EF4-FFF2-40B4-BE49-F238E27FC236}">
                <a16:creationId xmlns:a16="http://schemas.microsoft.com/office/drawing/2014/main" id="{23274AA5-0AC3-9D1C-4AAA-679E665F3720}"/>
              </a:ext>
            </a:extLst>
          </p:cNvPr>
          <p:cNvSpPr>
            <a:spLocks noGrp="1"/>
          </p:cNvSpPr>
          <p:nvPr>
            <p:ph idx="1"/>
          </p:nvPr>
        </p:nvSpPr>
        <p:spPr>
          <a:xfrm>
            <a:off x="525717" y="2796427"/>
            <a:ext cx="5707466" cy="3611917"/>
          </a:xfrm>
        </p:spPr>
        <p:txBody>
          <a:bodyPr>
            <a:normAutofit/>
          </a:bodyPr>
          <a:lstStyle/>
          <a:p>
            <a:pPr marL="342900" indent="-342900">
              <a:lnSpc>
                <a:spcPct val="100000"/>
              </a:lnSpc>
              <a:buFont typeface="Arial" panose="020B0604020202020204" pitchFamily="34" charset="0"/>
              <a:buChar char="•"/>
            </a:pPr>
            <a:r>
              <a:rPr lang="en-US" dirty="0"/>
              <a:t>Think of your audience. A letter has a much different audience than an academic paper, and you must match the level of technicality to your audience’s level of understanding.</a:t>
            </a:r>
          </a:p>
          <a:p>
            <a:pPr marL="342900" indent="-342900">
              <a:lnSpc>
                <a:spcPct val="100000"/>
              </a:lnSpc>
              <a:buFont typeface="Arial" panose="020B0604020202020204" pitchFamily="34" charset="0"/>
              <a:buChar char="•"/>
            </a:pPr>
            <a:r>
              <a:rPr lang="en-US" dirty="0"/>
              <a:t>What level of colloquial, informal, and slang words should you use? For instance, contractions may be appropriate for a letter, but not some academic articles. </a:t>
            </a:r>
          </a:p>
          <a:p>
            <a:pPr marL="342900" indent="-342900">
              <a:lnSpc>
                <a:spcPct val="100000"/>
              </a:lnSpc>
              <a:buFont typeface="Arial" panose="020B0604020202020204" pitchFamily="34" charset="0"/>
              <a:buChar char="•"/>
            </a:pPr>
            <a:r>
              <a:rPr lang="en-US" dirty="0"/>
              <a:t>Think of the connotation of words (e.g. frugal vs. cheap) </a:t>
            </a:r>
          </a:p>
          <a:p>
            <a:pPr marL="342900" indent="-342900">
              <a:lnSpc>
                <a:spcPct val="100000"/>
              </a:lnSpc>
              <a:buFont typeface="Arial" panose="020B0604020202020204" pitchFamily="34" charset="0"/>
              <a:buChar char="•"/>
            </a:pPr>
            <a:endParaRPr lang="en-US" dirty="0"/>
          </a:p>
          <a:p>
            <a:pPr marL="342900" indent="-342900">
              <a:lnSpc>
                <a:spcPct val="100000"/>
              </a:lnSpc>
              <a:buFont typeface="Arial" panose="020B0604020202020204" pitchFamily="34" charset="0"/>
              <a:buChar char="•"/>
            </a:pPr>
            <a:endParaRPr lang="en-US" dirty="0"/>
          </a:p>
          <a:p>
            <a:pPr marL="342900" indent="-342900">
              <a:lnSpc>
                <a:spcPct val="100000"/>
              </a:lnSpc>
              <a:buFont typeface="Arial" panose="020B0604020202020204" pitchFamily="34" charset="0"/>
              <a:buChar char="•"/>
            </a:pPr>
            <a:endParaRPr lang="en-US" sz="1900" dirty="0"/>
          </a:p>
        </p:txBody>
      </p:sp>
      <p:pic>
        <p:nvPicPr>
          <p:cNvPr id="5" name="Picture 4" descr="White letters illustrated in 3D">
            <a:extLst>
              <a:ext uri="{FF2B5EF4-FFF2-40B4-BE49-F238E27FC236}">
                <a16:creationId xmlns:a16="http://schemas.microsoft.com/office/drawing/2014/main" id="{19F7EC75-7131-C022-0BD8-3E1628DAFAB0}"/>
              </a:ext>
            </a:extLst>
          </p:cNvPr>
          <p:cNvPicPr>
            <a:picLocks noChangeAspect="1"/>
          </p:cNvPicPr>
          <p:nvPr/>
        </p:nvPicPr>
        <p:blipFill rotWithShape="1">
          <a:blip r:embed="rId5"/>
          <a:srcRect l="30691" r="10915" b="-1"/>
          <a:stretch/>
        </p:blipFill>
        <p:spPr>
          <a:xfrm>
            <a:off x="6602229" y="10"/>
            <a:ext cx="5589771" cy="6857990"/>
          </a:xfrm>
          <a:prstGeom prst="rect">
            <a:avLst/>
          </a:prstGeom>
        </p:spPr>
      </p:pic>
      <p:sp>
        <p:nvSpPr>
          <p:cNvPr id="21" name="Freeform: Shape 20">
            <a:extLst>
              <a:ext uri="{FF2B5EF4-FFF2-40B4-BE49-F238E27FC236}">
                <a16:creationId xmlns:a16="http://schemas.microsoft.com/office/drawing/2014/main" id="{55820E42-2F9D-41EF-B67F-522A133B3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3" name="Group 22">
            <a:extLst>
              <a:ext uri="{FF2B5EF4-FFF2-40B4-BE49-F238E27FC236}">
                <a16:creationId xmlns:a16="http://schemas.microsoft.com/office/drawing/2014/main" id="{13D9BC31-B57D-4933-AD83-94F462D4C2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24" name="Freeform: Shape 23">
              <a:extLst>
                <a:ext uri="{FF2B5EF4-FFF2-40B4-BE49-F238E27FC236}">
                  <a16:creationId xmlns:a16="http://schemas.microsoft.com/office/drawing/2014/main" id="{D84AFEA3-A055-41AE-96F3-34BA581424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5" name="Freeform: Shape 24">
              <a:extLst>
                <a:ext uri="{FF2B5EF4-FFF2-40B4-BE49-F238E27FC236}">
                  <a16:creationId xmlns:a16="http://schemas.microsoft.com/office/drawing/2014/main" id="{9028771F-62FA-4349-B7A8-CE1682D2CE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6" name="Freeform: Shape 25">
              <a:extLst>
                <a:ext uri="{FF2B5EF4-FFF2-40B4-BE49-F238E27FC236}">
                  <a16:creationId xmlns:a16="http://schemas.microsoft.com/office/drawing/2014/main" id="{319CDEE6-CB2F-49F0-B237-2A26A3D1DC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7" name="Graphic 12">
              <a:extLst>
                <a:ext uri="{FF2B5EF4-FFF2-40B4-BE49-F238E27FC236}">
                  <a16:creationId xmlns:a16="http://schemas.microsoft.com/office/drawing/2014/main" id="{3DD82286-02D2-4210-A797-5D502D44A3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8" name="Graphic 15">
              <a:extLst>
                <a:ext uri="{FF2B5EF4-FFF2-40B4-BE49-F238E27FC236}">
                  <a16:creationId xmlns:a16="http://schemas.microsoft.com/office/drawing/2014/main" id="{735449F4-80DA-4E06-B3B6-B9F519F4A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9" name="Graphic 15">
              <a:extLst>
                <a:ext uri="{FF2B5EF4-FFF2-40B4-BE49-F238E27FC236}">
                  <a16:creationId xmlns:a16="http://schemas.microsoft.com/office/drawing/2014/main" id="{61FABA3B-05B6-433C-90F9-8D9691A840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E1FEBA45-D0A3-4091-9956-161EDA21A0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Audio Recording Aug 20, 2022 at 1:03:00 PM" descr="Audio Recording Aug 20, 2022 at 1:03:00 PM">
            <a:hlinkClick r:id="" action="ppaction://media"/>
            <a:extLst>
              <a:ext uri="{FF2B5EF4-FFF2-40B4-BE49-F238E27FC236}">
                <a16:creationId xmlns:a16="http://schemas.microsoft.com/office/drawing/2014/main" id="{84032409-986E-8C38-7FB2-B27FA1E931A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21008" y="5947090"/>
            <a:ext cx="812800" cy="812800"/>
          </a:xfrm>
          <a:prstGeom prst="rect">
            <a:avLst/>
          </a:prstGeom>
        </p:spPr>
      </p:pic>
    </p:spTree>
    <p:extLst>
      <p:ext uri="{BB962C8B-B14F-4D97-AF65-F5344CB8AC3E}">
        <p14:creationId xmlns:p14="http://schemas.microsoft.com/office/powerpoint/2010/main" val="19758469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326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839943F5-AEEA-F3ED-4A9D-2E55212446F1}"/>
              </a:ext>
            </a:extLst>
          </p:cNvPr>
          <p:cNvSpPr>
            <a:spLocks noGrp="1"/>
          </p:cNvSpPr>
          <p:nvPr>
            <p:ph type="title"/>
          </p:nvPr>
        </p:nvSpPr>
        <p:spPr>
          <a:xfrm>
            <a:off x="646829" y="1528527"/>
            <a:ext cx="4421731" cy="4542073"/>
          </a:xfrm>
        </p:spPr>
        <p:txBody>
          <a:bodyPr anchor="t">
            <a:normAutofit/>
          </a:bodyPr>
          <a:lstStyle/>
          <a:p>
            <a:r>
              <a:rPr lang="en-US" dirty="0"/>
              <a:t>Step 3: Diction, Continued</a:t>
            </a:r>
          </a:p>
        </p:txBody>
      </p:sp>
      <p:sp>
        <p:nvSpPr>
          <p:cNvPr id="11" name="Freeform: Shape 10">
            <a:extLst>
              <a:ext uri="{FF2B5EF4-FFF2-40B4-BE49-F238E27FC236}">
                <a16:creationId xmlns:a16="http://schemas.microsoft.com/office/drawing/2014/main" id="{3ED2C98F-B668-4CD9-862F-6BF4AE5D2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0"/>
            <a:ext cx="3976378" cy="127377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6">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aphicFrame>
        <p:nvGraphicFramePr>
          <p:cNvPr id="5" name="Content Placeholder 2">
            <a:extLst>
              <a:ext uri="{FF2B5EF4-FFF2-40B4-BE49-F238E27FC236}">
                <a16:creationId xmlns:a16="http://schemas.microsoft.com/office/drawing/2014/main" id="{F18237E9-3372-829E-8172-9AC3FF8498F1}"/>
              </a:ext>
            </a:extLst>
          </p:cNvPr>
          <p:cNvGraphicFramePr>
            <a:graphicFrameLocks noGrp="1"/>
          </p:cNvGraphicFramePr>
          <p:nvPr>
            <p:ph idx="1"/>
            <p:extLst>
              <p:ext uri="{D42A27DB-BD31-4B8C-83A1-F6EECF244321}">
                <p14:modId xmlns:p14="http://schemas.microsoft.com/office/powerpoint/2010/main" val="1116941729"/>
              </p:ext>
            </p:extLst>
          </p:nvPr>
        </p:nvGraphicFramePr>
        <p:xfrm>
          <a:off x="5068561" y="582842"/>
          <a:ext cx="6449246" cy="548775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Recording Aug 20, 2022 at 1:04:46 PM" descr="Audio Recording Aug 20, 2022 at 1:04:46 PM">
            <a:hlinkClick r:id="" action="ppaction://media"/>
            <a:extLst>
              <a:ext uri="{FF2B5EF4-FFF2-40B4-BE49-F238E27FC236}">
                <a16:creationId xmlns:a16="http://schemas.microsoft.com/office/drawing/2014/main" id="{2F8AD816-E778-4667-C2C2-D485D65BC546}"/>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79200" y="6003871"/>
            <a:ext cx="812800" cy="812800"/>
          </a:xfrm>
          <a:prstGeom prst="rect">
            <a:avLst/>
          </a:prstGeom>
        </p:spPr>
      </p:pic>
    </p:spTree>
    <p:extLst>
      <p:ext uri="{BB962C8B-B14F-4D97-AF65-F5344CB8AC3E}">
        <p14:creationId xmlns:p14="http://schemas.microsoft.com/office/powerpoint/2010/main" val="5809010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2959"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FD099-F500-BD02-5004-7D1806F1B470}"/>
              </a:ext>
            </a:extLst>
          </p:cNvPr>
          <p:cNvSpPr>
            <a:spLocks noGrp="1"/>
          </p:cNvSpPr>
          <p:nvPr>
            <p:ph type="title"/>
          </p:nvPr>
        </p:nvSpPr>
        <p:spPr>
          <a:xfrm>
            <a:off x="1518253" y="695628"/>
            <a:ext cx="9155493" cy="1325563"/>
          </a:xfrm>
        </p:spPr>
        <p:txBody>
          <a:bodyPr/>
          <a:lstStyle/>
          <a:p>
            <a:r>
              <a:rPr lang="en-US" dirty="0"/>
              <a:t>A Few Principles for Inclusive Language </a:t>
            </a:r>
          </a:p>
        </p:txBody>
      </p:sp>
      <p:sp>
        <p:nvSpPr>
          <p:cNvPr id="3" name="Content Placeholder 2">
            <a:extLst>
              <a:ext uri="{FF2B5EF4-FFF2-40B4-BE49-F238E27FC236}">
                <a16:creationId xmlns:a16="http://schemas.microsoft.com/office/drawing/2014/main" id="{A678D114-6F15-F649-275A-C7D8BEA061C1}"/>
              </a:ext>
            </a:extLst>
          </p:cNvPr>
          <p:cNvSpPr>
            <a:spLocks noGrp="1"/>
          </p:cNvSpPr>
          <p:nvPr>
            <p:ph idx="1"/>
          </p:nvPr>
        </p:nvSpPr>
        <p:spPr>
          <a:xfrm>
            <a:off x="596189" y="2613327"/>
            <a:ext cx="10077557" cy="3549045"/>
          </a:xfrm>
        </p:spPr>
        <p:txBody>
          <a:bodyPr/>
          <a:lstStyle/>
          <a:p>
            <a:pPr marL="342900" indent="-342900">
              <a:buFont typeface="Arial" panose="020B0604020202020204" pitchFamily="34" charset="0"/>
              <a:buChar char="•"/>
            </a:pPr>
            <a:r>
              <a:rPr lang="en-US" dirty="0"/>
              <a:t>Be mindful and considerate</a:t>
            </a:r>
          </a:p>
          <a:p>
            <a:pPr marL="342900" indent="-342900">
              <a:buFont typeface="Arial" panose="020B0604020202020204" pitchFamily="34" charset="0"/>
              <a:buChar char="•"/>
            </a:pPr>
            <a:r>
              <a:rPr lang="en-US" dirty="0"/>
              <a:t>Look it up!</a:t>
            </a:r>
          </a:p>
          <a:p>
            <a:pPr marL="342900" indent="-342900">
              <a:buFont typeface="Arial" panose="020B0604020202020204" pitchFamily="34" charset="0"/>
              <a:buChar char="•"/>
            </a:pPr>
            <a:r>
              <a:rPr lang="en-US" dirty="0"/>
              <a:t>If you make a mistake, briefly apologize and move on</a:t>
            </a:r>
          </a:p>
          <a:p>
            <a:pPr marL="342900" indent="-342900">
              <a:buFont typeface="Arial" panose="020B0604020202020204" pitchFamily="34" charset="0"/>
              <a:buChar char="•"/>
            </a:pPr>
            <a:r>
              <a:rPr lang="en-US" dirty="0"/>
              <a:t>Inclusive language resources:</a:t>
            </a:r>
          </a:p>
          <a:p>
            <a:pPr marL="800100" lvl="2" indent="-342900">
              <a:buFont typeface="Arial" panose="020B0604020202020204" pitchFamily="34" charset="0"/>
              <a:buChar char="•"/>
            </a:pPr>
            <a:r>
              <a:rPr lang="en-US" dirty="0">
                <a:hlinkClick r:id="rId5"/>
              </a:rPr>
              <a:t>https://online.rider.edu/online-bachelors-degrees/liberal-studies/guide-to-using-inclusive-language/</a:t>
            </a:r>
            <a:endParaRPr lang="en-US" dirty="0"/>
          </a:p>
          <a:p>
            <a:pPr marL="800100" lvl="2" indent="-342900">
              <a:buFont typeface="Arial" panose="020B0604020202020204" pitchFamily="34" charset="0"/>
              <a:buChar char="•"/>
            </a:pPr>
            <a:r>
              <a:rPr lang="en-US" dirty="0">
                <a:hlinkClick r:id="rId6"/>
              </a:rPr>
              <a:t>https://studentaffairs.fiu.edu/get-involved/social-justice-and-inclusion/inclusive-language-guide/_assets/inclusive-language-guide.pdf</a:t>
            </a:r>
            <a:r>
              <a:rPr lang="en-US" dirty="0"/>
              <a:t> </a:t>
            </a:r>
            <a:endParaRPr lang="en-US" dirty="0">
              <a:latin typeface="Bell MT" panose="02020503060305020303" pitchFamily="18" charset="0"/>
            </a:endParaRPr>
          </a:p>
          <a:p>
            <a:pPr marL="800100" lvl="2" indent="-342900">
              <a:buFont typeface="Arial" panose="020B0604020202020204" pitchFamily="34" charset="0"/>
              <a:buChar char="•"/>
            </a:pPr>
            <a:endParaRPr lang="en-US" dirty="0"/>
          </a:p>
        </p:txBody>
      </p:sp>
      <p:pic>
        <p:nvPicPr>
          <p:cNvPr id="4" name="Audio Recording Aug 20, 2022 at 1:09:19 PM" descr="Audio Recording Aug 20, 2022 at 1:09:19 PM">
            <a:hlinkClick r:id="" action="ppaction://media"/>
            <a:extLst>
              <a:ext uri="{FF2B5EF4-FFF2-40B4-BE49-F238E27FC236}">
                <a16:creationId xmlns:a16="http://schemas.microsoft.com/office/drawing/2014/main" id="{E6A971E2-8148-C1FA-8259-6B4D9151603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89411" y="6017835"/>
            <a:ext cx="812800" cy="812800"/>
          </a:xfrm>
          <a:prstGeom prst="rect">
            <a:avLst/>
          </a:prstGeom>
        </p:spPr>
      </p:pic>
    </p:spTree>
    <p:extLst>
      <p:ext uri="{BB962C8B-B14F-4D97-AF65-F5344CB8AC3E}">
        <p14:creationId xmlns:p14="http://schemas.microsoft.com/office/powerpoint/2010/main" val="13521081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736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47069C6F-A49C-4EBC-6013-34EAF13BB582}"/>
              </a:ext>
            </a:extLst>
          </p:cNvPr>
          <p:cNvSpPr>
            <a:spLocks noGrp="1"/>
          </p:cNvSpPr>
          <p:nvPr>
            <p:ph type="title"/>
          </p:nvPr>
        </p:nvSpPr>
        <p:spPr>
          <a:xfrm>
            <a:off x="2440868" y="1828800"/>
            <a:ext cx="3204108" cy="2396845"/>
          </a:xfrm>
        </p:spPr>
        <p:txBody>
          <a:bodyPr anchor="t">
            <a:normAutofit/>
          </a:bodyPr>
          <a:lstStyle/>
          <a:p>
            <a:r>
              <a:rPr lang="en-US" dirty="0"/>
              <a:t>Step 4: Be Deliberate in Syntax and Punctuation </a:t>
            </a:r>
          </a:p>
        </p:txBody>
      </p:sp>
      <p:sp>
        <p:nvSpPr>
          <p:cNvPr id="36" name="Freeform: Shape 35">
            <a:extLst>
              <a:ext uri="{FF2B5EF4-FFF2-40B4-BE49-F238E27FC236}">
                <a16:creationId xmlns:a16="http://schemas.microsoft.com/office/drawing/2014/main" id="{A707F4F1-79FE-4E99-AF42-242AC08A35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864840" cy="6858001"/>
          </a:xfrm>
          <a:custGeom>
            <a:avLst/>
            <a:gdLst>
              <a:gd name="connsiteX0" fmla="*/ 0 w 888736"/>
              <a:gd name="connsiteY0" fmla="*/ 0 h 2458832"/>
              <a:gd name="connsiteX1" fmla="*/ 177394 w 888736"/>
              <a:gd name="connsiteY1" fmla="*/ 125361 h 2458832"/>
              <a:gd name="connsiteX2" fmla="*/ 881856 w 888736"/>
              <a:gd name="connsiteY2" fmla="*/ 1189003 h 2458832"/>
              <a:gd name="connsiteX3" fmla="*/ 691256 w 888736"/>
              <a:gd name="connsiteY3" fmla="*/ 1628147 h 2458832"/>
              <a:gd name="connsiteX4" fmla="*/ 118397 w 888736"/>
              <a:gd name="connsiteY4" fmla="*/ 2331723 h 2458832"/>
              <a:gd name="connsiteX5" fmla="*/ 0 w 888736"/>
              <a:gd name="connsiteY5" fmla="*/ 2458832 h 2458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8736" h="2458832">
                <a:moveTo>
                  <a:pt x="0" y="0"/>
                </a:moveTo>
                <a:lnTo>
                  <a:pt x="177394" y="125361"/>
                </a:lnTo>
                <a:cubicBezTo>
                  <a:pt x="548898" y="378359"/>
                  <a:pt x="946091" y="744358"/>
                  <a:pt x="881856" y="1189003"/>
                </a:cubicBezTo>
                <a:cubicBezTo>
                  <a:pt x="858787" y="1347884"/>
                  <a:pt x="777253" y="1491554"/>
                  <a:pt x="691256" y="1628147"/>
                </a:cubicBezTo>
                <a:cubicBezTo>
                  <a:pt x="609261" y="1758448"/>
                  <a:pt x="399047" y="2022344"/>
                  <a:pt x="118397" y="2331723"/>
                </a:cubicBezTo>
                <a:lnTo>
                  <a:pt x="0" y="2458832"/>
                </a:lnTo>
                <a:close/>
              </a:path>
            </a:pathLst>
          </a:custGeom>
          <a:solidFill>
            <a:schemeClr val="accent6">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8" name="Graphic 78">
            <a:extLst>
              <a:ext uri="{FF2B5EF4-FFF2-40B4-BE49-F238E27FC236}">
                <a16:creationId xmlns:a16="http://schemas.microsoft.com/office/drawing/2014/main" id="{C5035748-E666-464D-B95F-ED81463468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42299" y="1617538"/>
            <a:ext cx="972241" cy="45718"/>
            <a:chOff x="4886325" y="3371754"/>
            <a:chExt cx="2418492" cy="113728"/>
          </a:xfrm>
          <a:solidFill>
            <a:schemeClr val="accent1"/>
          </a:solidFill>
        </p:grpSpPr>
        <p:sp>
          <p:nvSpPr>
            <p:cNvPr id="39" name="Graphic 78">
              <a:extLst>
                <a:ext uri="{FF2B5EF4-FFF2-40B4-BE49-F238E27FC236}">
                  <a16:creationId xmlns:a16="http://schemas.microsoft.com/office/drawing/2014/main" id="{4D85EFE8-5037-4E99-8D29-64B5CE9D2C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40" name="Graphic 78">
              <a:extLst>
                <a:ext uri="{FF2B5EF4-FFF2-40B4-BE49-F238E27FC236}">
                  <a16:creationId xmlns:a16="http://schemas.microsoft.com/office/drawing/2014/main" id="{9FD653C8-CB16-40C0-BA61-6FA0587D7A2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41" name="Graphic 78">
                <a:extLst>
                  <a:ext uri="{FF2B5EF4-FFF2-40B4-BE49-F238E27FC236}">
                    <a16:creationId xmlns:a16="http://schemas.microsoft.com/office/drawing/2014/main" id="{ABA973BF-958C-4267-A9F2-CEA64D2849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42" name="Graphic 78">
                <a:extLst>
                  <a:ext uri="{FF2B5EF4-FFF2-40B4-BE49-F238E27FC236}">
                    <a16:creationId xmlns:a16="http://schemas.microsoft.com/office/drawing/2014/main" id="{B0DAD6C4-EBF1-4DBF-928B-3F52E02440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43" name="Graphic 78">
                <a:extLst>
                  <a:ext uri="{FF2B5EF4-FFF2-40B4-BE49-F238E27FC236}">
                    <a16:creationId xmlns:a16="http://schemas.microsoft.com/office/drawing/2014/main" id="{B2BD6CA6-C90E-4CC3-B99B-93CE2622E7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44" name="Graphic 78">
                <a:extLst>
                  <a:ext uri="{FF2B5EF4-FFF2-40B4-BE49-F238E27FC236}">
                    <a16:creationId xmlns:a16="http://schemas.microsoft.com/office/drawing/2014/main" id="{8E83D65E-8C50-430E-8331-F293349EF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grpSp>
        <p:nvGrpSpPr>
          <p:cNvPr id="46" name="Group 45">
            <a:extLst>
              <a:ext uri="{FF2B5EF4-FFF2-40B4-BE49-F238E27FC236}">
                <a16:creationId xmlns:a16="http://schemas.microsoft.com/office/drawing/2014/main" id="{D5E51A3D-2FA6-4FB0-8E96-240CD790AF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3046134" flipH="1">
            <a:off x="862428" y="4444126"/>
            <a:ext cx="886141" cy="802496"/>
            <a:chOff x="10948005" y="3272152"/>
            <a:chExt cx="868640" cy="786648"/>
          </a:xfrm>
          <a:solidFill>
            <a:schemeClr val="accent6"/>
          </a:solidFill>
        </p:grpSpPr>
        <p:sp>
          <p:nvSpPr>
            <p:cNvPr id="47" name="Freeform: Shape 46">
              <a:extLst>
                <a:ext uri="{FF2B5EF4-FFF2-40B4-BE49-F238E27FC236}">
                  <a16:creationId xmlns:a16="http://schemas.microsoft.com/office/drawing/2014/main" id="{A9077F9C-631A-40ED-8DF2-6F7CE48C16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8" name="Freeform: Shape 47">
              <a:extLst>
                <a:ext uri="{FF2B5EF4-FFF2-40B4-BE49-F238E27FC236}">
                  <a16:creationId xmlns:a16="http://schemas.microsoft.com/office/drawing/2014/main" id="{AB5F57A0-CC7E-443D-8694-A244B50F8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9" name="Freeform: Shape 48">
              <a:extLst>
                <a:ext uri="{FF2B5EF4-FFF2-40B4-BE49-F238E27FC236}">
                  <a16:creationId xmlns:a16="http://schemas.microsoft.com/office/drawing/2014/main" id="{EC28A3D1-4D8C-4C0C-9C35-6A60D2262E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50" name="Graphic 12">
              <a:extLst>
                <a:ext uri="{FF2B5EF4-FFF2-40B4-BE49-F238E27FC236}">
                  <a16:creationId xmlns:a16="http://schemas.microsoft.com/office/drawing/2014/main" id="{F730EC4F-7921-4623-84EE-AD5E059F9E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51" name="Graphic 15">
              <a:extLst>
                <a:ext uri="{FF2B5EF4-FFF2-40B4-BE49-F238E27FC236}">
                  <a16:creationId xmlns:a16="http://schemas.microsoft.com/office/drawing/2014/main" id="{6C52E193-84A5-4949-8431-6CF8BED868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2" name="Graphic 15">
              <a:extLst>
                <a:ext uri="{FF2B5EF4-FFF2-40B4-BE49-F238E27FC236}">
                  <a16:creationId xmlns:a16="http://schemas.microsoft.com/office/drawing/2014/main" id="{9E948C20-2509-497E-8A43-AC9A26FD6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5719FF44-226D-4A47-A1C7-BB6FA4315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5" name="Freeform: Shape 54">
            <a:extLst>
              <a:ext uri="{FF2B5EF4-FFF2-40B4-BE49-F238E27FC236}">
                <a16:creationId xmlns:a16="http://schemas.microsoft.com/office/drawing/2014/main" id="{825CBD1C-2583-4689-9336-2E92126BB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10428708" y="5094708"/>
            <a:ext cx="1446380" cy="2080204"/>
          </a:xfrm>
          <a:custGeom>
            <a:avLst/>
            <a:gdLst>
              <a:gd name="connsiteX0" fmla="*/ 0 w 2331138"/>
              <a:gd name="connsiteY0" fmla="*/ 0 h 3352676"/>
              <a:gd name="connsiteX1" fmla="*/ 2331138 w 2331138"/>
              <a:gd name="connsiteY1" fmla="*/ 0 h 3352676"/>
              <a:gd name="connsiteX2" fmla="*/ 2331138 w 2331138"/>
              <a:gd name="connsiteY2" fmla="*/ 3352676 h 3352676"/>
              <a:gd name="connsiteX3" fmla="*/ 2097210 w 2331138"/>
              <a:gd name="connsiteY3" fmla="*/ 3226228 h 3352676"/>
              <a:gd name="connsiteX4" fmla="*/ 214881 w 2331138"/>
              <a:gd name="connsiteY4" fmla="*/ 1176738 h 3352676"/>
              <a:gd name="connsiteX5" fmla="*/ 1129 w 2331138"/>
              <a:gd name="connsiteY5" fmla="*/ 67475 h 3352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138" h="3352676">
                <a:moveTo>
                  <a:pt x="0" y="0"/>
                </a:moveTo>
                <a:lnTo>
                  <a:pt x="2331138" y="0"/>
                </a:lnTo>
                <a:lnTo>
                  <a:pt x="2331138" y="3352676"/>
                </a:lnTo>
                <a:lnTo>
                  <a:pt x="2097210" y="3226228"/>
                </a:lnTo>
                <a:cubicBezTo>
                  <a:pt x="1273150" y="2744079"/>
                  <a:pt x="560886" y="2027200"/>
                  <a:pt x="214881" y="1176738"/>
                </a:cubicBezTo>
                <a:cubicBezTo>
                  <a:pt x="72781" y="827511"/>
                  <a:pt x="14297" y="430630"/>
                  <a:pt x="1129" y="67475"/>
                </a:cubicBezTo>
                <a:close/>
              </a:path>
            </a:pathLst>
          </a:cu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Rectangle 10">
            <a:extLst>
              <a:ext uri="{FF2B5EF4-FFF2-40B4-BE49-F238E27FC236}">
                <a16:creationId xmlns:a16="http://schemas.microsoft.com/office/drawing/2014/main" id="{151516D2-100D-5B77-5D0B-706D09A92A81}"/>
              </a:ext>
            </a:extLst>
          </p:cNvPr>
          <p:cNvSpPr/>
          <p:nvPr/>
        </p:nvSpPr>
        <p:spPr>
          <a:xfrm>
            <a:off x="6412230" y="1520190"/>
            <a:ext cx="1371600" cy="30861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211CBB3-8FC3-4A1B-3657-142BD563AA54}"/>
              </a:ext>
            </a:extLst>
          </p:cNvPr>
          <p:cNvSpPr>
            <a:spLocks noGrp="1"/>
          </p:cNvSpPr>
          <p:nvPr>
            <p:ph idx="1"/>
          </p:nvPr>
        </p:nvSpPr>
        <p:spPr>
          <a:xfrm>
            <a:off x="6015264" y="785801"/>
            <a:ext cx="4987856" cy="5887282"/>
          </a:xfrm>
        </p:spPr>
        <p:txBody>
          <a:bodyPr>
            <a:normAutofit/>
          </a:bodyPr>
          <a:lstStyle/>
          <a:p>
            <a:pPr marL="342900" indent="-342900">
              <a:lnSpc>
                <a:spcPct val="100000"/>
              </a:lnSpc>
              <a:buFont typeface="Arial" panose="020B0604020202020204" pitchFamily="34" charset="0"/>
              <a:buChar char="•"/>
            </a:pPr>
            <a:r>
              <a:rPr lang="en-US" dirty="0"/>
              <a:t>Syntax, or the way you arrange words, can change how easy writing flows. Sentence length, word order, and punctuation are all components of syntax. </a:t>
            </a:r>
          </a:p>
          <a:p>
            <a:pPr marL="342900" indent="-342900">
              <a:lnSpc>
                <a:spcPct val="100000"/>
              </a:lnSpc>
              <a:buFont typeface="Arial" panose="020B0604020202020204" pitchFamily="34" charset="0"/>
              <a:buChar char="•"/>
            </a:pPr>
            <a:r>
              <a:rPr lang="en-US" dirty="0"/>
              <a:t>Tip 1: Vary sentence length! Using too many long sentences can be difficult to follow while using too many short sentences makes writing choppy. The best practice is mixing it up and using both. </a:t>
            </a:r>
          </a:p>
          <a:p>
            <a:pPr marL="342900" indent="-342900">
              <a:lnSpc>
                <a:spcPct val="100000"/>
              </a:lnSpc>
              <a:buFont typeface="Arial" panose="020B0604020202020204" pitchFamily="34" charset="0"/>
              <a:buChar char="•"/>
            </a:pPr>
            <a:r>
              <a:rPr lang="en-US" dirty="0"/>
              <a:t>Tip 2: Avoid passive voice. </a:t>
            </a:r>
          </a:p>
          <a:p>
            <a:pPr marL="800100" lvl="2" indent="-342900">
              <a:lnSpc>
                <a:spcPct val="100000"/>
              </a:lnSpc>
              <a:buFont typeface="Arial" panose="020B0604020202020204" pitchFamily="34" charset="0"/>
              <a:buChar char="•"/>
            </a:pPr>
            <a:r>
              <a:rPr lang="en-US" sz="2000" dirty="0"/>
              <a:t>Active: “The student wrote the essay”</a:t>
            </a:r>
          </a:p>
          <a:p>
            <a:pPr marL="800100" lvl="2" indent="-342900">
              <a:lnSpc>
                <a:spcPct val="100000"/>
              </a:lnSpc>
              <a:buFont typeface="Arial" panose="020B0604020202020204" pitchFamily="34" charset="0"/>
              <a:buChar char="•"/>
            </a:pPr>
            <a:r>
              <a:rPr lang="en-US" sz="2000" dirty="0"/>
              <a:t>Passive: “The essay was written by the student”</a:t>
            </a:r>
          </a:p>
          <a:p>
            <a:pPr lvl="2">
              <a:lnSpc>
                <a:spcPct val="100000"/>
              </a:lnSpc>
            </a:pPr>
            <a:endParaRPr lang="en-US" sz="1400" dirty="0"/>
          </a:p>
        </p:txBody>
      </p:sp>
      <p:pic>
        <p:nvPicPr>
          <p:cNvPr id="4" name="Audio Recording Aug 20, 2022 at 1:11:05 PM" descr="Audio Recording Aug 20, 2022 at 1:11:05 PM">
            <a:hlinkClick r:id="" action="ppaction://media"/>
            <a:extLst>
              <a:ext uri="{FF2B5EF4-FFF2-40B4-BE49-F238E27FC236}">
                <a16:creationId xmlns:a16="http://schemas.microsoft.com/office/drawing/2014/main" id="{6E7B52B3-923B-E835-BA05-1609758C952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91160" y="5917433"/>
            <a:ext cx="812800" cy="812800"/>
          </a:xfrm>
          <a:prstGeom prst="rect">
            <a:avLst/>
          </a:prstGeom>
        </p:spPr>
      </p:pic>
    </p:spTree>
    <p:extLst>
      <p:ext uri="{BB962C8B-B14F-4D97-AF65-F5344CB8AC3E}">
        <p14:creationId xmlns:p14="http://schemas.microsoft.com/office/powerpoint/2010/main" val="10339887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040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54A5A403-61CE-5D00-11D5-B65FFCBB14BC}"/>
              </a:ext>
            </a:extLst>
          </p:cNvPr>
          <p:cNvSpPr>
            <a:spLocks noGrp="1"/>
          </p:cNvSpPr>
          <p:nvPr>
            <p:ph type="title"/>
          </p:nvPr>
        </p:nvSpPr>
        <p:spPr>
          <a:xfrm>
            <a:off x="3676679" y="346789"/>
            <a:ext cx="4838637" cy="612042"/>
          </a:xfrm>
        </p:spPr>
        <p:txBody>
          <a:bodyPr anchor="b">
            <a:normAutofit fontScale="90000"/>
          </a:bodyPr>
          <a:lstStyle/>
          <a:p>
            <a:r>
              <a:rPr lang="en-US" dirty="0"/>
              <a:t>A Guide to Punctuation </a:t>
            </a:r>
          </a:p>
        </p:txBody>
      </p:sp>
      <p:grpSp>
        <p:nvGrpSpPr>
          <p:cNvPr id="26" name="Graphic 78">
            <a:extLst>
              <a:ext uri="{FF2B5EF4-FFF2-40B4-BE49-F238E27FC236}">
                <a16:creationId xmlns:a16="http://schemas.microsoft.com/office/drawing/2014/main" id="{91868ACA-CC8C-4FA4-8E32-6DB1C7DA9E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695859"/>
            <a:ext cx="972241" cy="45718"/>
            <a:chOff x="4886325" y="3371754"/>
            <a:chExt cx="2418492" cy="113728"/>
          </a:xfrm>
          <a:solidFill>
            <a:schemeClr val="accent1"/>
          </a:solidFill>
        </p:grpSpPr>
        <p:sp>
          <p:nvSpPr>
            <p:cNvPr id="21" name="Graphic 78">
              <a:extLst>
                <a:ext uri="{FF2B5EF4-FFF2-40B4-BE49-F238E27FC236}">
                  <a16:creationId xmlns:a16="http://schemas.microsoft.com/office/drawing/2014/main" id="{7C343158-D3CD-4482-AAA0-375D2E6667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8" name="Graphic 78">
              <a:extLst>
                <a:ext uri="{FF2B5EF4-FFF2-40B4-BE49-F238E27FC236}">
                  <a16:creationId xmlns:a16="http://schemas.microsoft.com/office/drawing/2014/main" id="{12BFE3E3-92EC-47DC-8E6A-6E77132C2D8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9" name="Graphic 78">
                <a:extLst>
                  <a:ext uri="{FF2B5EF4-FFF2-40B4-BE49-F238E27FC236}">
                    <a16:creationId xmlns:a16="http://schemas.microsoft.com/office/drawing/2014/main" id="{1F0F2188-9504-4EAD-A8A2-B1779FB86B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0" name="Graphic 78">
                <a:extLst>
                  <a:ext uri="{FF2B5EF4-FFF2-40B4-BE49-F238E27FC236}">
                    <a16:creationId xmlns:a16="http://schemas.microsoft.com/office/drawing/2014/main" id="{14602C7D-08A5-44A5-B005-E79603849E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1" name="Graphic 78">
                <a:extLst>
                  <a:ext uri="{FF2B5EF4-FFF2-40B4-BE49-F238E27FC236}">
                    <a16:creationId xmlns:a16="http://schemas.microsoft.com/office/drawing/2014/main" id="{099F2E62-E605-487B-AC3C-11052444D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2" name="Graphic 78">
                <a:extLst>
                  <a:ext uri="{FF2B5EF4-FFF2-40B4-BE49-F238E27FC236}">
                    <a16:creationId xmlns:a16="http://schemas.microsoft.com/office/drawing/2014/main" id="{02A21D38-C00D-4E35-8B0F-3E63C4B376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graphicFrame>
        <p:nvGraphicFramePr>
          <p:cNvPr id="6" name="Content Placeholder 2">
            <a:extLst>
              <a:ext uri="{FF2B5EF4-FFF2-40B4-BE49-F238E27FC236}">
                <a16:creationId xmlns:a16="http://schemas.microsoft.com/office/drawing/2014/main" id="{10250778-189E-2FF9-5E9D-1BD7AC04B8C9}"/>
              </a:ext>
            </a:extLst>
          </p:cNvPr>
          <p:cNvGraphicFramePr>
            <a:graphicFrameLocks noGrp="1"/>
          </p:cNvGraphicFramePr>
          <p:nvPr>
            <p:ph idx="1"/>
            <p:extLst>
              <p:ext uri="{D42A27DB-BD31-4B8C-83A1-F6EECF244321}">
                <p14:modId xmlns:p14="http://schemas.microsoft.com/office/powerpoint/2010/main" val="533640851"/>
              </p:ext>
            </p:extLst>
          </p:nvPr>
        </p:nvGraphicFramePr>
        <p:xfrm>
          <a:off x="5402620" y="497732"/>
          <a:ext cx="6151831" cy="570745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10" name="Table 17">
            <a:extLst>
              <a:ext uri="{FF2B5EF4-FFF2-40B4-BE49-F238E27FC236}">
                <a16:creationId xmlns:a16="http://schemas.microsoft.com/office/drawing/2014/main" id="{28E4C64E-94A4-789B-3881-E031CA85F53F}"/>
              </a:ext>
            </a:extLst>
          </p:cNvPr>
          <p:cNvGraphicFramePr>
            <a:graphicFrameLocks noGrp="1"/>
          </p:cNvGraphicFramePr>
          <p:nvPr>
            <p:extLst>
              <p:ext uri="{D42A27DB-BD31-4B8C-83A1-F6EECF244321}">
                <p14:modId xmlns:p14="http://schemas.microsoft.com/office/powerpoint/2010/main" val="3831824419"/>
              </p:ext>
            </p:extLst>
          </p:nvPr>
        </p:nvGraphicFramePr>
        <p:xfrm>
          <a:off x="471264" y="1094039"/>
          <a:ext cx="11249468" cy="5203639"/>
        </p:xfrm>
        <a:graphic>
          <a:graphicData uri="http://schemas.openxmlformats.org/drawingml/2006/table">
            <a:tbl>
              <a:tblPr firstRow="1" bandRow="1">
                <a:tableStyleId>{21E4AEA4-8DFA-4A89-87EB-49C32662AFE0}</a:tableStyleId>
              </a:tblPr>
              <a:tblGrid>
                <a:gridCol w="2812367">
                  <a:extLst>
                    <a:ext uri="{9D8B030D-6E8A-4147-A177-3AD203B41FA5}">
                      <a16:colId xmlns:a16="http://schemas.microsoft.com/office/drawing/2014/main" val="1937993117"/>
                    </a:ext>
                  </a:extLst>
                </a:gridCol>
                <a:gridCol w="2812367">
                  <a:extLst>
                    <a:ext uri="{9D8B030D-6E8A-4147-A177-3AD203B41FA5}">
                      <a16:colId xmlns:a16="http://schemas.microsoft.com/office/drawing/2014/main" val="2624916650"/>
                    </a:ext>
                  </a:extLst>
                </a:gridCol>
                <a:gridCol w="2812367">
                  <a:extLst>
                    <a:ext uri="{9D8B030D-6E8A-4147-A177-3AD203B41FA5}">
                      <a16:colId xmlns:a16="http://schemas.microsoft.com/office/drawing/2014/main" val="1932880825"/>
                    </a:ext>
                  </a:extLst>
                </a:gridCol>
                <a:gridCol w="2812367">
                  <a:extLst>
                    <a:ext uri="{9D8B030D-6E8A-4147-A177-3AD203B41FA5}">
                      <a16:colId xmlns:a16="http://schemas.microsoft.com/office/drawing/2014/main" val="983677155"/>
                    </a:ext>
                  </a:extLst>
                </a:gridCol>
              </a:tblGrid>
              <a:tr h="330739">
                <a:tc>
                  <a:txBody>
                    <a:bodyPr/>
                    <a:lstStyle/>
                    <a:p>
                      <a:pPr algn="ctr"/>
                      <a:endParaRPr lang="en-US" sz="1400" dirty="0"/>
                    </a:p>
                  </a:txBody>
                  <a:tcPr/>
                </a:tc>
                <a:tc>
                  <a:txBody>
                    <a:bodyPr/>
                    <a:lstStyle/>
                    <a:p>
                      <a:r>
                        <a:rPr lang="en-US" dirty="0"/>
                        <a:t>Colon : </a:t>
                      </a:r>
                    </a:p>
                  </a:txBody>
                  <a:tcPr/>
                </a:tc>
                <a:tc>
                  <a:txBody>
                    <a:bodyPr/>
                    <a:lstStyle/>
                    <a:p>
                      <a:r>
                        <a:rPr lang="en-US" dirty="0"/>
                        <a:t>Semi-Colon ;</a:t>
                      </a:r>
                    </a:p>
                  </a:txBody>
                  <a:tcPr/>
                </a:tc>
                <a:tc>
                  <a:txBody>
                    <a:bodyPr/>
                    <a:lstStyle/>
                    <a:p>
                      <a:r>
                        <a:rPr lang="en-US" dirty="0" err="1"/>
                        <a:t>Em</a:t>
                      </a:r>
                      <a:r>
                        <a:rPr lang="en-US" dirty="0"/>
                        <a:t> Dash – </a:t>
                      </a:r>
                    </a:p>
                  </a:txBody>
                  <a:tcPr/>
                </a:tc>
                <a:extLst>
                  <a:ext uri="{0D108BD9-81ED-4DB2-BD59-A6C34878D82A}">
                    <a16:rowId xmlns:a16="http://schemas.microsoft.com/office/drawing/2014/main" val="1911287365"/>
                  </a:ext>
                </a:extLst>
              </a:tr>
              <a:tr h="2094679">
                <a:tc>
                  <a:txBody>
                    <a:bodyPr/>
                    <a:lstStyle/>
                    <a:p>
                      <a:r>
                        <a:rPr lang="en-US" dirty="0"/>
                        <a:t>When to use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used for introducing lists, for emphasis, or between independent clauses when the second explains the first. </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used between independent clauses when a coordinating conjunction is omitted.  This rule is demonstrated below. The bold shows the difference between the two sentences. </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The </a:t>
                      </a:r>
                      <a:r>
                        <a:rPr lang="en-US" sz="1600" dirty="0" err="1"/>
                        <a:t>em</a:t>
                      </a:r>
                      <a:r>
                        <a:rPr lang="en-US" sz="1600" dirty="0"/>
                        <a:t> dash ( — ) is versatile. It can be used in place of commas, parentheses, or colons. Dashes are more emphatic than commas and should be used sparingly.</a:t>
                      </a:r>
                    </a:p>
                    <a:p>
                      <a:endParaRPr lang="en-US" dirty="0"/>
                    </a:p>
                  </a:txBody>
                  <a:tcPr/>
                </a:tc>
                <a:extLst>
                  <a:ext uri="{0D108BD9-81ED-4DB2-BD59-A6C34878D82A}">
                    <a16:rowId xmlns:a16="http://schemas.microsoft.com/office/drawing/2014/main" val="704760601"/>
                  </a:ext>
                </a:extLst>
              </a:tr>
              <a:tr h="2325052">
                <a:tc>
                  <a:txBody>
                    <a:bodyPr/>
                    <a:lstStyle/>
                    <a:p>
                      <a:r>
                        <a:rPr lang="en-US" dirty="0"/>
                        <a:t>Example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 “All three of their children are involved in the arts: Richard is a sculptor, John is an actor, and Julie is a pianist.”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“You can see why I never go to that restaurant: every day, there’s a line out the door.”</a:t>
                      </a:r>
                    </a:p>
                    <a:p>
                      <a:endParaRPr lang="en-US" dirty="0"/>
                    </a:p>
                  </a:txBody>
                  <a:tcPr/>
                </a:tc>
                <a:tc>
                  <a:txBody>
                    <a:bodyPr/>
                    <a:lstStyle/>
                    <a:p>
                      <a:pPr lvl="0"/>
                      <a:r>
                        <a:rPr lang="en-US" sz="1600" dirty="0"/>
                        <a:t>“The upperclassmen are permitted off-campus lunch</a:t>
                      </a:r>
                      <a:r>
                        <a:rPr lang="en-US" sz="1600" b="1" dirty="0"/>
                        <a:t>; </a:t>
                      </a:r>
                      <a:r>
                        <a:rPr lang="en-US" sz="1600" dirty="0"/>
                        <a:t>the underclassmen must remain on campus.”</a:t>
                      </a:r>
                    </a:p>
                    <a:p>
                      <a:pPr lvl="0"/>
                      <a:endParaRPr lang="en-US" sz="1600" dirty="0"/>
                    </a:p>
                    <a:p>
                      <a:pPr lvl="0"/>
                      <a:r>
                        <a:rPr lang="en-US" sz="1600" dirty="0"/>
                        <a:t>“The upperclassmen are permitted off-campus lunch</a:t>
                      </a:r>
                      <a:r>
                        <a:rPr lang="en-US" sz="1600" b="1" dirty="0"/>
                        <a:t>,</a:t>
                      </a:r>
                      <a:r>
                        <a:rPr lang="en-US" sz="1600" dirty="0"/>
                        <a:t> </a:t>
                      </a:r>
                      <a:r>
                        <a:rPr lang="en-US" sz="1600" b="1" dirty="0"/>
                        <a:t>but</a:t>
                      </a:r>
                      <a:r>
                        <a:rPr lang="en-US" sz="1600" dirty="0"/>
                        <a:t> the underclassmen must remain on campus.” </a:t>
                      </a:r>
                    </a:p>
                    <a:p>
                      <a:endParaRPr lang="en-US" dirty="0"/>
                    </a:p>
                  </a:txBody>
                  <a:tcPr/>
                </a:tc>
                <a:tc>
                  <a:txBody>
                    <a:bodyPr/>
                    <a:lstStyle/>
                    <a:p>
                      <a:r>
                        <a:rPr lang="en-US" sz="1600" dirty="0"/>
                        <a:t>”When the car was finally delivered</a:t>
                      </a:r>
                      <a:r>
                        <a:rPr lang="en-US" sz="1600" b="1" dirty="0"/>
                        <a:t>,</a:t>
                      </a:r>
                      <a:r>
                        <a:rPr lang="en-US" sz="1600" dirty="0"/>
                        <a:t> nearly three months after it was ordered</a:t>
                      </a:r>
                      <a:r>
                        <a:rPr lang="en-US" sz="1600" b="1" dirty="0"/>
                        <a:t>,</a:t>
                      </a:r>
                      <a:r>
                        <a:rPr lang="en-US" sz="1600" dirty="0"/>
                        <a:t> she decided she no longer wanted it.”</a:t>
                      </a:r>
                    </a:p>
                    <a:p>
                      <a:endParaRPr lang="en-US" sz="1400" dirty="0"/>
                    </a:p>
                    <a:p>
                      <a:r>
                        <a:rPr lang="en-US" sz="1600" dirty="0"/>
                        <a:t>”When the car was finally delivered</a:t>
                      </a:r>
                      <a:r>
                        <a:rPr lang="en-US" sz="1600" b="1" dirty="0"/>
                        <a:t>—</a:t>
                      </a:r>
                      <a:r>
                        <a:rPr lang="en-US" sz="1600" dirty="0"/>
                        <a:t>nearly three months after it was ordered</a:t>
                      </a:r>
                      <a:r>
                        <a:rPr lang="en-US" sz="1600" b="1" dirty="0"/>
                        <a:t>—</a:t>
                      </a:r>
                      <a:r>
                        <a:rPr lang="en-US" sz="1600" dirty="0"/>
                        <a:t>she decided she no longer wanted it.”</a:t>
                      </a:r>
                    </a:p>
                  </a:txBody>
                  <a:tcPr/>
                </a:tc>
                <a:extLst>
                  <a:ext uri="{0D108BD9-81ED-4DB2-BD59-A6C34878D82A}">
                    <a16:rowId xmlns:a16="http://schemas.microsoft.com/office/drawing/2014/main" val="2110695706"/>
                  </a:ext>
                </a:extLst>
              </a:tr>
            </a:tbl>
          </a:graphicData>
        </a:graphic>
      </p:graphicFrame>
      <p:sp>
        <p:nvSpPr>
          <p:cNvPr id="4" name="TextBox 3">
            <a:extLst>
              <a:ext uri="{FF2B5EF4-FFF2-40B4-BE49-F238E27FC236}">
                <a16:creationId xmlns:a16="http://schemas.microsoft.com/office/drawing/2014/main" id="{215D13F5-5FCF-C5BC-40A5-98621659EB60}"/>
              </a:ext>
            </a:extLst>
          </p:cNvPr>
          <p:cNvSpPr txBox="1"/>
          <p:nvPr/>
        </p:nvSpPr>
        <p:spPr>
          <a:xfrm>
            <a:off x="7952423" y="6493720"/>
            <a:ext cx="6097904" cy="307777"/>
          </a:xfrm>
          <a:prstGeom prst="rect">
            <a:avLst/>
          </a:prstGeom>
          <a:noFill/>
        </p:spPr>
        <p:txBody>
          <a:bodyPr wrap="square">
            <a:spAutoFit/>
          </a:bodyPr>
          <a:lstStyle/>
          <a:p>
            <a:pPr algn="ctr"/>
            <a:r>
              <a:rPr lang="en-US" sz="1400" i="1" dirty="0" err="1"/>
              <a:t>thepunctuationguide.com</a:t>
            </a:r>
            <a:endParaRPr lang="en-US" sz="1400" i="1" dirty="0"/>
          </a:p>
        </p:txBody>
      </p:sp>
      <p:pic>
        <p:nvPicPr>
          <p:cNvPr id="3" name="Audio Recording Aug 20, 2022 at 1:07:48 PM" descr="Audio Recording Aug 20, 2022 at 1:07:48 PM">
            <a:hlinkClick r:id="" action="ppaction://media"/>
            <a:extLst>
              <a:ext uri="{FF2B5EF4-FFF2-40B4-BE49-F238E27FC236}">
                <a16:creationId xmlns:a16="http://schemas.microsoft.com/office/drawing/2014/main" id="{B6F357F3-E173-73FC-65BC-447B205051B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001375" y="34327"/>
            <a:ext cx="812800" cy="812800"/>
          </a:xfrm>
          <a:prstGeom prst="rect">
            <a:avLst/>
          </a:prstGeom>
        </p:spPr>
      </p:pic>
    </p:spTree>
    <p:extLst>
      <p:ext uri="{BB962C8B-B14F-4D97-AF65-F5344CB8AC3E}">
        <p14:creationId xmlns:p14="http://schemas.microsoft.com/office/powerpoint/2010/main" val="3797908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856"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7">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DCE2B68F-99C5-57AD-ECEB-56115E648CB8}"/>
              </a:ext>
            </a:extLst>
          </p:cNvPr>
          <p:cNvSpPr>
            <a:spLocks noGrp="1"/>
          </p:cNvSpPr>
          <p:nvPr>
            <p:ph type="title"/>
          </p:nvPr>
        </p:nvSpPr>
        <p:spPr>
          <a:xfrm>
            <a:off x="3473397" y="674914"/>
            <a:ext cx="5245206" cy="1235422"/>
          </a:xfrm>
        </p:spPr>
        <p:txBody>
          <a:bodyPr anchor="t">
            <a:normAutofit/>
          </a:bodyPr>
          <a:lstStyle/>
          <a:p>
            <a:r>
              <a:rPr lang="en-US" dirty="0"/>
              <a:t>Embracing Your Voice</a:t>
            </a:r>
          </a:p>
        </p:txBody>
      </p:sp>
      <p:sp>
        <p:nvSpPr>
          <p:cNvPr id="32" name="Freeform: Shape 9">
            <a:extLst>
              <a:ext uri="{FF2B5EF4-FFF2-40B4-BE49-F238E27FC236}">
                <a16:creationId xmlns:a16="http://schemas.microsoft.com/office/drawing/2014/main" id="{3AB5BF24-836F-4A13-AAE6-3EEB92256D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85870" y="-1272272"/>
            <a:ext cx="1349830" cy="3894372"/>
          </a:xfrm>
          <a:custGeom>
            <a:avLst/>
            <a:gdLst>
              <a:gd name="connsiteX0" fmla="*/ 0 w 2331138"/>
              <a:gd name="connsiteY0" fmla="*/ 0 h 3352676"/>
              <a:gd name="connsiteX1" fmla="*/ 2331138 w 2331138"/>
              <a:gd name="connsiteY1" fmla="*/ 0 h 3352676"/>
              <a:gd name="connsiteX2" fmla="*/ 2331138 w 2331138"/>
              <a:gd name="connsiteY2" fmla="*/ 3352676 h 3352676"/>
              <a:gd name="connsiteX3" fmla="*/ 2097210 w 2331138"/>
              <a:gd name="connsiteY3" fmla="*/ 3226228 h 3352676"/>
              <a:gd name="connsiteX4" fmla="*/ 214881 w 2331138"/>
              <a:gd name="connsiteY4" fmla="*/ 1176738 h 3352676"/>
              <a:gd name="connsiteX5" fmla="*/ 1129 w 2331138"/>
              <a:gd name="connsiteY5" fmla="*/ 67475 h 3352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138" h="3352676">
                <a:moveTo>
                  <a:pt x="0" y="0"/>
                </a:moveTo>
                <a:lnTo>
                  <a:pt x="2331138" y="0"/>
                </a:lnTo>
                <a:lnTo>
                  <a:pt x="2331138" y="3352676"/>
                </a:lnTo>
                <a:lnTo>
                  <a:pt x="2097210" y="3226228"/>
                </a:lnTo>
                <a:cubicBezTo>
                  <a:pt x="1273150" y="2744079"/>
                  <a:pt x="560886" y="2027200"/>
                  <a:pt x="214881" y="1176738"/>
                </a:cubicBezTo>
                <a:cubicBezTo>
                  <a:pt x="72781" y="827511"/>
                  <a:pt x="14297" y="430630"/>
                  <a:pt x="1129" y="67475"/>
                </a:cubicBezTo>
                <a:close/>
              </a:path>
            </a:pathLst>
          </a:custGeom>
          <a:solidFill>
            <a:schemeClr val="tx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33" name="Graphic 78">
            <a:extLst>
              <a:ext uri="{FF2B5EF4-FFF2-40B4-BE49-F238E27FC236}">
                <a16:creationId xmlns:a16="http://schemas.microsoft.com/office/drawing/2014/main" id="{AFA309B8-3551-4D00-8F72-F8224F39C8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14577" y="1628048"/>
            <a:ext cx="972241" cy="45718"/>
            <a:chOff x="4886325" y="3371754"/>
            <a:chExt cx="2418492" cy="113728"/>
          </a:xfrm>
          <a:solidFill>
            <a:schemeClr val="accent1"/>
          </a:solidFill>
        </p:grpSpPr>
        <p:sp>
          <p:nvSpPr>
            <p:cNvPr id="34" name="Graphic 78">
              <a:extLst>
                <a:ext uri="{FF2B5EF4-FFF2-40B4-BE49-F238E27FC236}">
                  <a16:creationId xmlns:a16="http://schemas.microsoft.com/office/drawing/2014/main" id="{8C5ABE74-2784-4339-960F-DE07433564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4" name="Graphic 78">
              <a:extLst>
                <a:ext uri="{FF2B5EF4-FFF2-40B4-BE49-F238E27FC236}">
                  <a16:creationId xmlns:a16="http://schemas.microsoft.com/office/drawing/2014/main" id="{9B02DBFF-C7B0-4205-8D48-C39852D943B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5" name="Graphic 78">
                <a:extLst>
                  <a:ext uri="{FF2B5EF4-FFF2-40B4-BE49-F238E27FC236}">
                    <a16:creationId xmlns:a16="http://schemas.microsoft.com/office/drawing/2014/main" id="{0AE5FE2D-F4EC-428F-94E7-AAE7762219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6" name="Graphic 78">
                <a:extLst>
                  <a:ext uri="{FF2B5EF4-FFF2-40B4-BE49-F238E27FC236}">
                    <a16:creationId xmlns:a16="http://schemas.microsoft.com/office/drawing/2014/main" id="{BA1B0A68-AF93-4CFA-A1EE-324301A9BF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7" name="Graphic 78">
                <a:extLst>
                  <a:ext uri="{FF2B5EF4-FFF2-40B4-BE49-F238E27FC236}">
                    <a16:creationId xmlns:a16="http://schemas.microsoft.com/office/drawing/2014/main" id="{4F9EB863-21D4-401D-9E61-1D25B48C9D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F3093249-66A1-4C01-B378-49E15A9AB7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Content Placeholder 2">
            <a:extLst>
              <a:ext uri="{FF2B5EF4-FFF2-40B4-BE49-F238E27FC236}">
                <a16:creationId xmlns:a16="http://schemas.microsoft.com/office/drawing/2014/main" id="{3C66D378-A48E-410F-F32C-57955751B7AA}"/>
              </a:ext>
            </a:extLst>
          </p:cNvPr>
          <p:cNvSpPr>
            <a:spLocks noGrp="1"/>
          </p:cNvSpPr>
          <p:nvPr>
            <p:ph idx="1"/>
          </p:nvPr>
        </p:nvSpPr>
        <p:spPr>
          <a:xfrm>
            <a:off x="886283" y="1986363"/>
            <a:ext cx="9785599" cy="4740693"/>
          </a:xfrm>
        </p:spPr>
        <p:txBody>
          <a:bodyPr>
            <a:normAutofit/>
          </a:bodyPr>
          <a:lstStyle/>
          <a:p>
            <a:pPr marL="342900" indent="-342900">
              <a:lnSpc>
                <a:spcPct val="100000"/>
              </a:lnSpc>
              <a:buFont typeface="Arial" panose="020B0604020202020204" pitchFamily="34" charset="0"/>
              <a:buChar char="•"/>
            </a:pPr>
            <a:r>
              <a:rPr lang="en-US" sz="2200" dirty="0"/>
              <a:t>Should you ever break away from formal academic English, even in traditionally formal genres? Probably! </a:t>
            </a:r>
          </a:p>
          <a:p>
            <a:pPr marL="342900" indent="-342900">
              <a:lnSpc>
                <a:spcPct val="100000"/>
              </a:lnSpc>
              <a:buFont typeface="Arial" panose="020B0604020202020204" pitchFamily="34" charset="0"/>
              <a:buChar char="•"/>
            </a:pPr>
            <a:r>
              <a:rPr lang="en-US" sz="2200" dirty="0"/>
              <a:t>To make a point or for dramatic effect, “standard” academic English can often be set aside in favor of a style that reflects your perspective.</a:t>
            </a:r>
          </a:p>
          <a:p>
            <a:pPr lvl="1">
              <a:lnSpc>
                <a:spcPct val="100000"/>
              </a:lnSpc>
            </a:pPr>
            <a:r>
              <a:rPr lang="en-US" sz="2200" dirty="0"/>
              <a:t>For example: </a:t>
            </a:r>
            <a:r>
              <a:rPr lang="en-US" sz="2200" dirty="0" err="1"/>
              <a:t>Vershawn</a:t>
            </a:r>
            <a:r>
              <a:rPr lang="en-US" sz="2200" dirty="0"/>
              <a:t> Ashanti Young’s scholarly article “Should Writers Use They Own English?” argues that the use of dialects should not be suppressed, even in formal writing. Here’s an excerpt: </a:t>
            </a:r>
          </a:p>
          <a:p>
            <a:pPr marL="914400" lvl="2">
              <a:lnSpc>
                <a:spcPct val="100000"/>
              </a:lnSpc>
            </a:pPr>
            <a:r>
              <a:rPr lang="en-US" sz="2200" dirty="0"/>
              <a:t>“But </a:t>
            </a:r>
            <a:r>
              <a:rPr lang="en-US" sz="2200" dirty="0" err="1"/>
              <a:t>dont</a:t>
            </a:r>
            <a:r>
              <a:rPr lang="en-US" sz="2200" dirty="0"/>
              <a:t> nobody’s language, dialect, or style make them ‘vulnerable to prejudice.’ It’s ATTITUDES. It be the way folks with some power perceive other people’s language” (Young 110). </a:t>
            </a:r>
          </a:p>
          <a:p>
            <a:pPr>
              <a:lnSpc>
                <a:spcPct val="100000"/>
              </a:lnSpc>
            </a:pPr>
            <a:endParaRPr lang="en-US" sz="1400" dirty="0"/>
          </a:p>
        </p:txBody>
      </p:sp>
      <p:sp>
        <p:nvSpPr>
          <p:cNvPr id="39" name="Freeform: Shape 19">
            <a:extLst>
              <a:ext uri="{FF2B5EF4-FFF2-40B4-BE49-F238E27FC236}">
                <a16:creationId xmlns:a16="http://schemas.microsoft.com/office/drawing/2014/main" id="{01AB72E4-85FE-4925-94E8-F8DC756A0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1">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40" name="Group 21">
            <a:extLst>
              <a:ext uri="{FF2B5EF4-FFF2-40B4-BE49-F238E27FC236}">
                <a16:creationId xmlns:a16="http://schemas.microsoft.com/office/drawing/2014/main" id="{2B5F2BAA-9430-49D4-AFB2-873C0C5B32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lumMod val="60000"/>
              <a:lumOff val="40000"/>
            </a:schemeClr>
          </a:solidFill>
        </p:grpSpPr>
        <p:sp>
          <p:nvSpPr>
            <p:cNvPr id="41" name="Freeform: Shape 22">
              <a:extLst>
                <a:ext uri="{FF2B5EF4-FFF2-40B4-BE49-F238E27FC236}">
                  <a16:creationId xmlns:a16="http://schemas.microsoft.com/office/drawing/2014/main" id="{934902B3-2AE0-4E5A-A88A-6F2E21C69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2" name="Freeform: Shape 23">
              <a:extLst>
                <a:ext uri="{FF2B5EF4-FFF2-40B4-BE49-F238E27FC236}">
                  <a16:creationId xmlns:a16="http://schemas.microsoft.com/office/drawing/2014/main" id="{9207F540-3EC2-4C41-BB1C-64800269E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3" name="Freeform: Shape 24">
              <a:extLst>
                <a:ext uri="{FF2B5EF4-FFF2-40B4-BE49-F238E27FC236}">
                  <a16:creationId xmlns:a16="http://schemas.microsoft.com/office/drawing/2014/main" id="{00680360-D392-4B29-AAE9-59D48E5485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4" name="Graphic 12">
              <a:extLst>
                <a:ext uri="{FF2B5EF4-FFF2-40B4-BE49-F238E27FC236}">
                  <a16:creationId xmlns:a16="http://schemas.microsoft.com/office/drawing/2014/main" id="{9E693E54-E127-4A47-A6B4-2D6169CF3C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45" name="Graphic 15">
              <a:extLst>
                <a:ext uri="{FF2B5EF4-FFF2-40B4-BE49-F238E27FC236}">
                  <a16:creationId xmlns:a16="http://schemas.microsoft.com/office/drawing/2014/main" id="{AE27342A-086B-4F33-95AE-81BCA416D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6" name="Graphic 15">
              <a:extLst>
                <a:ext uri="{FF2B5EF4-FFF2-40B4-BE49-F238E27FC236}">
                  <a16:creationId xmlns:a16="http://schemas.microsoft.com/office/drawing/2014/main" id="{3EEBDF54-E0D8-4010-A38F-616CF8255A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7" name="Freeform: Shape 28">
              <a:extLst>
                <a:ext uri="{FF2B5EF4-FFF2-40B4-BE49-F238E27FC236}">
                  <a16:creationId xmlns:a16="http://schemas.microsoft.com/office/drawing/2014/main" id="{EE4438AD-CF0A-44D7-9B3E-5C0102497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Audio Recording Aug 20, 2022 at 1:23:28 PM" descr="Audio Recording Aug 20, 2022 at 1:23:28 PM">
            <a:hlinkClick r:id="" action="ppaction://media"/>
            <a:extLst>
              <a:ext uri="{FF2B5EF4-FFF2-40B4-BE49-F238E27FC236}">
                <a16:creationId xmlns:a16="http://schemas.microsoft.com/office/drawing/2014/main" id="{F8F6DD89-E0B9-06D3-BB20-939851A9D8F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59204" y="5898288"/>
            <a:ext cx="812800" cy="812800"/>
          </a:xfrm>
          <a:prstGeom prst="rect">
            <a:avLst/>
          </a:prstGeom>
        </p:spPr>
      </p:pic>
    </p:spTree>
    <p:extLst>
      <p:ext uri="{BB962C8B-B14F-4D97-AF65-F5344CB8AC3E}">
        <p14:creationId xmlns:p14="http://schemas.microsoft.com/office/powerpoint/2010/main" val="35145563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6880"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2" name="Group 11">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3" name="Freeform: Shape 12">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4" name="Freeform: Shape 13">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Freeform: Shape 14">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6"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7"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8"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Freeform: Shape 20">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3"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24" name="Graphic 78">
              <a:extLst>
                <a:ext uri="{FF2B5EF4-FFF2-40B4-BE49-F238E27FC236}">
                  <a16:creationId xmlns:a16="http://schemas.microsoft.com/office/drawing/2014/main" id="{5E279D86-4533-45F1-B0AA-D237399A5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5" name="Graphic 78">
              <a:extLst>
                <a:ext uri="{FF2B5EF4-FFF2-40B4-BE49-F238E27FC236}">
                  <a16:creationId xmlns:a16="http://schemas.microsoft.com/office/drawing/2014/main" id="{764FD722-CB31-4326-ADD8-CBA52FD1FF5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6" name="Graphic 78">
                <a:extLst>
                  <a:ext uri="{FF2B5EF4-FFF2-40B4-BE49-F238E27FC236}">
                    <a16:creationId xmlns:a16="http://schemas.microsoft.com/office/drawing/2014/main" id="{24E4BCEC-8B0A-444E-8509-1B3BB0449E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9DB36622-1DC7-4B17-8984-588BA8999F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51B97AF0-1974-42B9-B5FC-A332C52E82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9" name="Graphic 78">
                <a:extLst>
                  <a:ext uri="{FF2B5EF4-FFF2-40B4-BE49-F238E27FC236}">
                    <a16:creationId xmlns:a16="http://schemas.microsoft.com/office/drawing/2014/main" id="{95A298AD-BE5D-4BE1-8CDF-DBFB42D63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31" name="Rectangle 30">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5" name="Title 1">
            <a:extLst>
              <a:ext uri="{FF2B5EF4-FFF2-40B4-BE49-F238E27FC236}">
                <a16:creationId xmlns:a16="http://schemas.microsoft.com/office/drawing/2014/main" id="{D5197D0D-75AD-B71B-03D7-734D31FB4010}"/>
              </a:ext>
            </a:extLst>
          </p:cNvPr>
          <p:cNvSpPr>
            <a:spLocks noGrp="1"/>
          </p:cNvSpPr>
          <p:nvPr>
            <p:ph type="title"/>
          </p:nvPr>
        </p:nvSpPr>
        <p:spPr>
          <a:xfrm>
            <a:off x="400430" y="1226780"/>
            <a:ext cx="4658868" cy="3113750"/>
          </a:xfrm>
        </p:spPr>
        <p:txBody>
          <a:bodyPr vert="horz" lIns="91440" tIns="45720" rIns="91440" bIns="45720" rtlCol="0" anchor="b">
            <a:noAutofit/>
          </a:bodyPr>
          <a:lstStyle/>
          <a:p>
            <a:pPr algn="ctr">
              <a:lnSpc>
                <a:spcPts val="3640"/>
              </a:lnSpc>
            </a:pPr>
            <a:r>
              <a:rPr lang="en-US" sz="3200" i="0" dirty="0"/>
              <a:t>If you need more help, please make an appointment at the Center for Writing and Speaking! We’d love to see you </a:t>
            </a:r>
            <a:r>
              <a:rPr lang="en-US" sz="3200" i="0" dirty="0">
                <a:sym typeface="Wingdings" pitchFamily="2" charset="2"/>
              </a:rPr>
              <a:t> </a:t>
            </a:r>
            <a:endParaRPr lang="en-US" sz="3200" i="0" dirty="0"/>
          </a:p>
        </p:txBody>
      </p:sp>
      <p:grpSp>
        <p:nvGrpSpPr>
          <p:cNvPr id="33" name="Graphic 78">
            <a:extLst>
              <a:ext uri="{FF2B5EF4-FFF2-40B4-BE49-F238E27FC236}">
                <a16:creationId xmlns:a16="http://schemas.microsoft.com/office/drawing/2014/main" id="{06B4C967-D337-479B-87CA-7587B7FCFF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352" y="3267662"/>
            <a:ext cx="972241" cy="45718"/>
            <a:chOff x="4886325" y="3371754"/>
            <a:chExt cx="2418492" cy="113728"/>
          </a:xfrm>
          <a:solidFill>
            <a:schemeClr val="accent1"/>
          </a:solidFill>
        </p:grpSpPr>
        <p:sp>
          <p:nvSpPr>
            <p:cNvPr id="34" name="Graphic 78">
              <a:extLst>
                <a:ext uri="{FF2B5EF4-FFF2-40B4-BE49-F238E27FC236}">
                  <a16:creationId xmlns:a16="http://schemas.microsoft.com/office/drawing/2014/main" id="{6EF1A9DB-7052-4254-8534-9AAED6F6B6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5" name="Graphic 78">
              <a:extLst>
                <a:ext uri="{FF2B5EF4-FFF2-40B4-BE49-F238E27FC236}">
                  <a16:creationId xmlns:a16="http://schemas.microsoft.com/office/drawing/2014/main" id="{55D44775-F9E3-4142-8CDB-277AEF2F388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6" name="Graphic 78">
                <a:extLst>
                  <a:ext uri="{FF2B5EF4-FFF2-40B4-BE49-F238E27FC236}">
                    <a16:creationId xmlns:a16="http://schemas.microsoft.com/office/drawing/2014/main" id="{93BB9C83-6DC3-450C-BFAD-0CB5EAD294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7" name="Graphic 78">
                <a:extLst>
                  <a:ext uri="{FF2B5EF4-FFF2-40B4-BE49-F238E27FC236}">
                    <a16:creationId xmlns:a16="http://schemas.microsoft.com/office/drawing/2014/main" id="{4E01AF91-A65B-4AE1-96C9-4168BD8F90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0AD45C08-DFB9-441F-A901-BCB9B03058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9" name="Graphic 78">
                <a:extLst>
                  <a:ext uri="{FF2B5EF4-FFF2-40B4-BE49-F238E27FC236}">
                    <a16:creationId xmlns:a16="http://schemas.microsoft.com/office/drawing/2014/main" id="{E05BEC0E-4EE4-42C4-BF0B-15F9AC5181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6" name="Rectangle 5">
            <a:extLst>
              <a:ext uri="{FF2B5EF4-FFF2-40B4-BE49-F238E27FC236}">
                <a16:creationId xmlns:a16="http://schemas.microsoft.com/office/drawing/2014/main" id="{2B4FE28D-1AE4-BDF9-6776-A996B747E156}"/>
              </a:ext>
            </a:extLst>
          </p:cNvPr>
          <p:cNvSpPr/>
          <p:nvPr/>
        </p:nvSpPr>
        <p:spPr>
          <a:xfrm>
            <a:off x="530225" y="3270018"/>
            <a:ext cx="1018805" cy="10707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752C2BA4-3BBE-4D22-A0D9-8D2A7B8F1C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918708"/>
            <a:ext cx="4187283" cy="93929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descr="Graphical user interface, website&#10;&#10;Description automatically generated">
            <a:extLst>
              <a:ext uri="{FF2B5EF4-FFF2-40B4-BE49-F238E27FC236}">
                <a16:creationId xmlns:a16="http://schemas.microsoft.com/office/drawing/2014/main" id="{CDBABA2C-D085-245E-2083-600F6EC67324}"/>
              </a:ext>
            </a:extLst>
          </p:cNvPr>
          <p:cNvPicPr>
            <a:picLocks noChangeAspect="1"/>
          </p:cNvPicPr>
          <p:nvPr/>
        </p:nvPicPr>
        <p:blipFill>
          <a:blip r:embed="rId2"/>
          <a:stretch>
            <a:fillRect/>
          </a:stretch>
        </p:blipFill>
        <p:spPr>
          <a:xfrm>
            <a:off x="5961842" y="1226780"/>
            <a:ext cx="5683149" cy="4404439"/>
          </a:xfrm>
          <a:prstGeom prst="rect">
            <a:avLst/>
          </a:prstGeom>
        </p:spPr>
      </p:pic>
      <p:sp>
        <p:nvSpPr>
          <p:cNvPr id="43" name="Freeform: Shape 42">
            <a:extLst>
              <a:ext uri="{FF2B5EF4-FFF2-40B4-BE49-F238E27FC236}">
                <a16:creationId xmlns:a16="http://schemas.microsoft.com/office/drawing/2014/main" id="{82AA7049-B18D-49D6-AD7D-DBB9E19FB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713190" y="-534982"/>
            <a:ext cx="943826" cy="2013794"/>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5" name="Group 44">
            <a:extLst>
              <a:ext uri="{FF2B5EF4-FFF2-40B4-BE49-F238E27FC236}">
                <a16:creationId xmlns:a16="http://schemas.microsoft.com/office/drawing/2014/main" id="{3850DB66-16D1-4953-A6E3-FCA3DC5F27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635690" y="349252"/>
            <a:ext cx="886142" cy="693398"/>
            <a:chOff x="10948005" y="3379098"/>
            <a:chExt cx="868640" cy="679702"/>
          </a:xfrm>
          <a:solidFill>
            <a:schemeClr val="accent6"/>
          </a:solidFill>
        </p:grpSpPr>
        <p:sp>
          <p:nvSpPr>
            <p:cNvPr id="46" name="Freeform: Shape 45">
              <a:extLst>
                <a:ext uri="{FF2B5EF4-FFF2-40B4-BE49-F238E27FC236}">
                  <a16:creationId xmlns:a16="http://schemas.microsoft.com/office/drawing/2014/main" id="{D698AB2F-1D17-4249-81CB-9A41D46B8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7" name="Freeform: Shape 46">
              <a:extLst>
                <a:ext uri="{FF2B5EF4-FFF2-40B4-BE49-F238E27FC236}">
                  <a16:creationId xmlns:a16="http://schemas.microsoft.com/office/drawing/2014/main" id="{F5301961-8687-4ADB-8043-4065F470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8" name="Graphic 15">
              <a:extLst>
                <a:ext uri="{FF2B5EF4-FFF2-40B4-BE49-F238E27FC236}">
                  <a16:creationId xmlns:a16="http://schemas.microsoft.com/office/drawing/2014/main" id="{9DC20816-893A-4201-AA91-22F71E46F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9" name="Graphic 15">
              <a:extLst>
                <a:ext uri="{FF2B5EF4-FFF2-40B4-BE49-F238E27FC236}">
                  <a16:creationId xmlns:a16="http://schemas.microsoft.com/office/drawing/2014/main" id="{866D1F4E-BA21-44F3-A97A-E979C5FE78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B35EADCB-1DB5-4B69-892B-14567F5280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 name="Rectangle 6">
            <a:extLst>
              <a:ext uri="{FF2B5EF4-FFF2-40B4-BE49-F238E27FC236}">
                <a16:creationId xmlns:a16="http://schemas.microsoft.com/office/drawing/2014/main" id="{45B628E7-169A-CFC7-37C6-D5E35D6918F9}"/>
              </a:ext>
            </a:extLst>
          </p:cNvPr>
          <p:cNvSpPr/>
          <p:nvPr/>
        </p:nvSpPr>
        <p:spPr>
          <a:xfrm>
            <a:off x="273103" y="4629768"/>
            <a:ext cx="4617709" cy="646331"/>
          </a:xfrm>
          <a:prstGeom prst="rect">
            <a:avLst/>
          </a:prstGeom>
        </p:spPr>
        <p:txBody>
          <a:bodyPr wrap="square">
            <a:spAutoFit/>
          </a:bodyPr>
          <a:lstStyle/>
          <a:p>
            <a:pPr algn="ctr"/>
            <a:r>
              <a:rPr lang="en-US" dirty="0">
                <a:hlinkClick r:id="rId3"/>
              </a:rPr>
              <a:t>https://www.ursinus.edu/offices/center-for-writing-and-speaking/</a:t>
            </a:r>
            <a:r>
              <a:rPr lang="en-US" dirty="0"/>
              <a:t> </a:t>
            </a:r>
          </a:p>
        </p:txBody>
      </p:sp>
    </p:spTree>
    <p:extLst>
      <p:ext uri="{BB962C8B-B14F-4D97-AF65-F5344CB8AC3E}">
        <p14:creationId xmlns:p14="http://schemas.microsoft.com/office/powerpoint/2010/main" val="2894656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C2420-A093-2DEA-D232-C794C005F4A1}"/>
              </a:ext>
            </a:extLst>
          </p:cNvPr>
          <p:cNvSpPr>
            <a:spLocks noGrp="1"/>
          </p:cNvSpPr>
          <p:nvPr>
            <p:ph type="title"/>
          </p:nvPr>
        </p:nvSpPr>
        <p:spPr>
          <a:xfrm>
            <a:off x="5107273" y="409878"/>
            <a:ext cx="1977453" cy="1325563"/>
          </a:xfrm>
        </p:spPr>
        <p:txBody>
          <a:bodyPr/>
          <a:lstStyle/>
          <a:p>
            <a:r>
              <a:rPr lang="en-US" dirty="0"/>
              <a:t>Sources</a:t>
            </a:r>
          </a:p>
        </p:txBody>
      </p:sp>
      <p:sp>
        <p:nvSpPr>
          <p:cNvPr id="3" name="Content Placeholder 2">
            <a:extLst>
              <a:ext uri="{FF2B5EF4-FFF2-40B4-BE49-F238E27FC236}">
                <a16:creationId xmlns:a16="http://schemas.microsoft.com/office/drawing/2014/main" id="{2D40F6EA-A87E-85D8-500F-0755676EECDD}"/>
              </a:ext>
            </a:extLst>
          </p:cNvPr>
          <p:cNvSpPr>
            <a:spLocks noGrp="1"/>
          </p:cNvSpPr>
          <p:nvPr>
            <p:ph idx="1"/>
          </p:nvPr>
        </p:nvSpPr>
        <p:spPr/>
        <p:txBody>
          <a:bodyPr>
            <a:normAutofit fontScale="77500" lnSpcReduction="20000"/>
          </a:bodyPr>
          <a:lstStyle/>
          <a:p>
            <a:r>
              <a:rPr lang="en-US" i="1" dirty="0">
                <a:latin typeface="Bell MT" panose="02020503060305020303" pitchFamily="18" charset="0"/>
              </a:rPr>
              <a:t>Everyone’s An Author: With Readings</a:t>
            </a:r>
            <a:r>
              <a:rPr lang="en-US" dirty="0">
                <a:latin typeface="Bell MT" panose="02020503060305020303" pitchFamily="18" charset="0"/>
              </a:rPr>
              <a:t> by Andrea Lunsford et al. New York: Norton, 2016.</a:t>
            </a:r>
          </a:p>
          <a:p>
            <a:r>
              <a:rPr lang="en-US" dirty="0">
                <a:latin typeface="Bell MT" panose="02020503060305020303" pitchFamily="18" charset="0"/>
                <a:hlinkClick r:id="rId2"/>
              </a:rPr>
              <a:t>https://www.wheaton.edu/academics/services/writing-center/writing-resources/style-diction-tone-and-voice/</a:t>
            </a:r>
            <a:endParaRPr lang="en-US" dirty="0">
              <a:latin typeface="Bell MT" panose="02020503060305020303" pitchFamily="18" charset="0"/>
            </a:endParaRPr>
          </a:p>
          <a:p>
            <a:r>
              <a:rPr lang="en-US" dirty="0">
                <a:latin typeface="Bell MT" panose="02020503060305020303" pitchFamily="18" charset="0"/>
                <a:hlinkClick r:id="rId3"/>
              </a:rPr>
              <a:t>https://www.helpingwritersbecomeauthors.com/most-common-mistakes-series-why-vague/</a:t>
            </a:r>
            <a:endParaRPr lang="en-US" dirty="0">
              <a:latin typeface="Bell MT" panose="02020503060305020303" pitchFamily="18" charset="0"/>
            </a:endParaRPr>
          </a:p>
          <a:p>
            <a:r>
              <a:rPr lang="en-US" dirty="0">
                <a:latin typeface="Bell MT" panose="02020503060305020303" pitchFamily="18" charset="0"/>
                <a:hlinkClick r:id="rId4"/>
              </a:rPr>
              <a:t>https://buffer.com/resources/inclusive-language-tech/</a:t>
            </a:r>
            <a:endParaRPr lang="en-US" dirty="0">
              <a:latin typeface="Bell MT" panose="02020503060305020303" pitchFamily="18" charset="0"/>
            </a:endParaRPr>
          </a:p>
          <a:p>
            <a:r>
              <a:rPr lang="en-US" dirty="0">
                <a:latin typeface="Bell MT" panose="02020503060305020303" pitchFamily="18" charset="0"/>
                <a:hlinkClick r:id="rId5"/>
              </a:rPr>
              <a:t>https://www.masterclass.com/articles/what-is-diction-learn-8-different-types-of-diction-in-writing-with-examples#8-different-types-of-diction-in-writing</a:t>
            </a:r>
            <a:endParaRPr lang="en-US" dirty="0">
              <a:latin typeface="Bell MT" panose="02020503060305020303" pitchFamily="18" charset="0"/>
            </a:endParaRPr>
          </a:p>
          <a:p>
            <a:r>
              <a:rPr lang="en-US" dirty="0">
                <a:latin typeface="Bell MT" panose="02020503060305020303" pitchFamily="18" charset="0"/>
              </a:rPr>
              <a:t>“Should Writers Use They Own English?” by </a:t>
            </a:r>
            <a:r>
              <a:rPr lang="en-US" dirty="0" err="1">
                <a:latin typeface="Bell MT" panose="02020503060305020303" pitchFamily="18" charset="0"/>
              </a:rPr>
              <a:t>Vershawn</a:t>
            </a:r>
            <a:r>
              <a:rPr lang="en-US" dirty="0">
                <a:latin typeface="Bell MT" panose="02020503060305020303" pitchFamily="18" charset="0"/>
              </a:rPr>
              <a:t> Ashanti Young, in the </a:t>
            </a:r>
            <a:r>
              <a:rPr lang="en-US" i="1" dirty="0">
                <a:latin typeface="Bell MT" panose="02020503060305020303" pitchFamily="18" charset="0"/>
              </a:rPr>
              <a:t>Iowa Journal of Cultural Studies</a:t>
            </a:r>
            <a:r>
              <a:rPr lang="en-US" dirty="0">
                <a:latin typeface="Bell MT" panose="02020503060305020303" pitchFamily="18" charset="0"/>
              </a:rPr>
              <a:t>, vol. 12, issue 1, 2010. </a:t>
            </a:r>
          </a:p>
          <a:p>
            <a:r>
              <a:rPr lang="en-US" dirty="0">
                <a:latin typeface="Bell MT" panose="02020503060305020303" pitchFamily="18" charset="0"/>
                <a:hlinkClick r:id="rId6"/>
              </a:rPr>
              <a:t>https://www.thepunctuationguide.com/em-dash.html</a:t>
            </a:r>
            <a:endParaRPr lang="en-US" dirty="0">
              <a:latin typeface="Bell MT" panose="02020503060305020303" pitchFamily="18" charset="0"/>
            </a:endParaRPr>
          </a:p>
          <a:p>
            <a:r>
              <a:rPr lang="en-US" dirty="0">
                <a:latin typeface="Bell MT" panose="02020503060305020303" pitchFamily="18" charset="0"/>
                <a:hlinkClick r:id="rId7"/>
              </a:rPr>
              <a:t>https://blog.carlow.edu/2021/07/19/how-to-develop-your-writing-voice/</a:t>
            </a:r>
            <a:endParaRPr lang="en-US" dirty="0">
              <a:latin typeface="Bell MT" panose="02020503060305020303" pitchFamily="18" charset="0"/>
            </a:endParaRPr>
          </a:p>
          <a:p>
            <a:r>
              <a:rPr lang="en-US" dirty="0">
                <a:latin typeface="Bell MT" panose="02020503060305020303" pitchFamily="18" charset="0"/>
                <a:hlinkClick r:id="rId8"/>
              </a:rPr>
              <a:t>https://writingcooperative.com/the-writers-voice-what-is-and-how-to-find-yours-ed82f1884984</a:t>
            </a:r>
            <a:endParaRPr lang="en-US" dirty="0">
              <a:latin typeface="Bell MT" panose="02020503060305020303" pitchFamily="18" charset="0"/>
            </a:endParaRPr>
          </a:p>
          <a:p>
            <a:endParaRPr lang="en-US" dirty="0"/>
          </a:p>
        </p:txBody>
      </p:sp>
    </p:spTree>
    <p:extLst>
      <p:ext uri="{BB962C8B-B14F-4D97-AF65-F5344CB8AC3E}">
        <p14:creationId xmlns:p14="http://schemas.microsoft.com/office/powerpoint/2010/main" val="810126659"/>
      </p:ext>
    </p:extLst>
  </p:cSld>
  <p:clrMapOvr>
    <a:masterClrMapping/>
  </p:clrMapOvr>
</p:sld>
</file>

<file path=ppt/theme/theme1.xml><?xml version="1.0" encoding="utf-8"?>
<a:theme xmlns:a="http://schemas.openxmlformats.org/drawingml/2006/main" name="RocaVTI">
  <a:themeElements>
    <a:clrScheme name="AnalogousFromLightSeedLeftStep">
      <a:dk1>
        <a:srgbClr val="000000"/>
      </a:dk1>
      <a:lt1>
        <a:srgbClr val="FFFFFF"/>
      </a:lt1>
      <a:dk2>
        <a:srgbClr val="233A3E"/>
      </a:dk2>
      <a:lt2>
        <a:srgbClr val="E8E5E2"/>
      </a:lt2>
      <a:accent1>
        <a:srgbClr val="6EA6EE"/>
      </a:accent1>
      <a:accent2>
        <a:srgbClr val="2AB1C9"/>
      </a:accent2>
      <a:accent3>
        <a:srgbClr val="35B794"/>
      </a:accent3>
      <a:accent4>
        <a:srgbClr val="30BA5C"/>
      </a:accent4>
      <a:accent5>
        <a:srgbClr val="3EBA30"/>
      </a:accent5>
      <a:accent6>
        <a:srgbClr val="79B23B"/>
      </a:accent6>
      <a:hlink>
        <a:srgbClr val="997E5C"/>
      </a:hlink>
      <a:folHlink>
        <a:srgbClr val="7F7F7F"/>
      </a:folHlink>
    </a:clrScheme>
    <a:fontScheme name="Custom 36">
      <a:majorFont>
        <a:latin typeface="Georgia Pro Semibold"/>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ocaVTI" id="{D79FE1D1-0489-4A69-8531-D0B8CDC31CBE}" vid="{CEBA7FE6-C04B-474E-964F-B022887AD13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3184</TotalTime>
  <Words>2673</Words>
  <Application>Microsoft Office PowerPoint</Application>
  <PresentationFormat>Widescreen</PresentationFormat>
  <Paragraphs>116</Paragraphs>
  <Slides>15</Slides>
  <Notes>12</Notes>
  <HiddenSlides>0</HiddenSlides>
  <MMClips>12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Avenir Next LT Pro</vt:lpstr>
      <vt:lpstr>Avenir Next LT Pro Light</vt:lpstr>
      <vt:lpstr>Bell MT</vt:lpstr>
      <vt:lpstr>Book Antiqua</vt:lpstr>
      <vt:lpstr>Calibri</vt:lpstr>
      <vt:lpstr>Georgia Pro Semibold</vt:lpstr>
      <vt:lpstr>RocaVTI</vt:lpstr>
      <vt:lpstr>Experimenting With Voice</vt:lpstr>
      <vt:lpstr>What is voice? </vt:lpstr>
      <vt:lpstr>What makes up voice?</vt:lpstr>
      <vt:lpstr>Why does voice matter? </vt:lpstr>
      <vt:lpstr>Now that we know what voice is, how do you find your voice?</vt:lpstr>
      <vt:lpstr>Step 1: Consider Genre</vt:lpstr>
      <vt:lpstr>Step 2: Be Deliberate About Tone </vt:lpstr>
      <vt:lpstr>Step 3: Diction, or Word Choice</vt:lpstr>
      <vt:lpstr>Step 3: Diction, Continued</vt:lpstr>
      <vt:lpstr>A Few Principles for Inclusive Language </vt:lpstr>
      <vt:lpstr>Step 4: Be Deliberate in Syntax and Punctuation </vt:lpstr>
      <vt:lpstr>A Guide to Punctuation </vt:lpstr>
      <vt:lpstr>Embracing Your Voice</vt:lpstr>
      <vt:lpstr>If you need more help, please make an appointment at the Center for Writing and Speaking! We’d love to see you  </vt:lpstr>
      <vt:lpstr>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Experimenting With Voice</dc:title>
  <dc:creator>Rubinkam, Natalie</dc:creator>
  <cp:lastModifiedBy>Argondezzi, Talia</cp:lastModifiedBy>
  <cp:revision>8</cp:revision>
  <dcterms:created xsi:type="dcterms:W3CDTF">2022-08-15T17:14:00Z</dcterms:created>
  <dcterms:modified xsi:type="dcterms:W3CDTF">2022-08-22T16:12:50Z</dcterms:modified>
</cp:coreProperties>
</file>