
<file path=[Content_Types].xml><?xml version="1.0" encoding="utf-8"?>
<Types xmlns="http://schemas.openxmlformats.org/package/2006/content-types">
  <Default Extension="png" ContentType="image/png"/>
  <Default Extension="m4a" ContentType="audio/mp4"/>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4" r:id="rId1"/>
  </p:sldMasterIdLst>
  <p:notesMasterIdLst>
    <p:notesMasterId r:id="rId17"/>
  </p:notesMasterIdLst>
  <p:sldIdLst>
    <p:sldId id="256" r:id="rId2"/>
    <p:sldId id="280" r:id="rId3"/>
    <p:sldId id="264" r:id="rId4"/>
    <p:sldId id="274" r:id="rId5"/>
    <p:sldId id="265" r:id="rId6"/>
    <p:sldId id="278" r:id="rId7"/>
    <p:sldId id="266" r:id="rId8"/>
    <p:sldId id="277" r:id="rId9"/>
    <p:sldId id="267" r:id="rId10"/>
    <p:sldId id="275" r:id="rId11"/>
    <p:sldId id="273" r:id="rId12"/>
    <p:sldId id="276" r:id="rId13"/>
    <p:sldId id="279" r:id="rId14"/>
    <p:sldId id="268" r:id="rId15"/>
    <p:sldId id="270"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08"/>
    <p:restoredTop sz="94534"/>
  </p:normalViewPr>
  <p:slideViewPr>
    <p:cSldViewPr snapToGrid="0" snapToObjects="1">
      <p:cViewPr varScale="1">
        <p:scale>
          <a:sx n="79" d="100"/>
          <a:sy n="79" d="100"/>
        </p:scale>
        <p:origin x="2064" y="184"/>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1A83100-FC26-0D4D-87D9-EBD3D615F736}" type="datetimeFigureOut">
              <a:rPr lang="en-US" smtClean="0"/>
              <a:t>12/31/20</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CFC5787-56BA-964E-8C14-4D7A1E41F09E}" type="slidenum">
              <a:rPr lang="en-US" smtClean="0"/>
              <a:t>‹#›</a:t>
            </a:fld>
            <a:endParaRPr lang="en-US"/>
          </a:p>
        </p:txBody>
      </p:sp>
    </p:spTree>
    <p:extLst>
      <p:ext uri="{BB962C8B-B14F-4D97-AF65-F5344CB8AC3E}">
        <p14:creationId xmlns:p14="http://schemas.microsoft.com/office/powerpoint/2010/main" val="16233924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396319" y="802299"/>
            <a:ext cx="5618515" cy="2541431"/>
          </a:xfrm>
        </p:spPr>
        <p:txBody>
          <a:bodyPr bIns="0" anchor="b">
            <a:normAutofit/>
          </a:bodyPr>
          <a:lstStyle>
            <a:lvl1pPr algn="l">
              <a:defRPr sz="5400"/>
            </a:lvl1pPr>
          </a:lstStyle>
          <a:p>
            <a:r>
              <a:rPr lang="en-US"/>
              <a:t>Click to edit Master title style</a:t>
            </a:r>
            <a:endParaRPr lang="en-US" dirty="0"/>
          </a:p>
        </p:txBody>
      </p:sp>
      <p:sp>
        <p:nvSpPr>
          <p:cNvPr id="3" name="Subtitle 2"/>
          <p:cNvSpPr>
            <a:spLocks noGrp="1"/>
          </p:cNvSpPr>
          <p:nvPr>
            <p:ph type="subTitle" idx="1"/>
          </p:nvPr>
        </p:nvSpPr>
        <p:spPr>
          <a:xfrm>
            <a:off x="2396319" y="3531205"/>
            <a:ext cx="5618515" cy="977621"/>
          </a:xfrm>
        </p:spPr>
        <p:txBody>
          <a:bodyPr tIns="91440" bIns="91440">
            <a:normAutofit/>
          </a:bodyPr>
          <a:lstStyle>
            <a:lvl1pPr marL="0" indent="0" algn="l">
              <a:buNone/>
              <a:defRPr sz="1600" b="0" cap="all" baseline="0">
                <a:solidFill>
                  <a:schemeClr val="tx1"/>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6040A78-2A4B-4566-8626-79DE0D4C1085}" type="datetimeFigureOut">
              <a:rPr lang="en-US" smtClean="0"/>
              <a:t>12/31/20</a:t>
            </a:fld>
            <a:endParaRPr lang="en-US"/>
          </a:p>
        </p:txBody>
      </p:sp>
      <p:sp>
        <p:nvSpPr>
          <p:cNvPr id="5" name="Footer Placeholder 4"/>
          <p:cNvSpPr>
            <a:spLocks noGrp="1"/>
          </p:cNvSpPr>
          <p:nvPr>
            <p:ph type="ftr" sz="quarter" idx="11"/>
          </p:nvPr>
        </p:nvSpPr>
        <p:spPr>
          <a:xfrm>
            <a:off x="2396319" y="329308"/>
            <a:ext cx="3086292" cy="309201"/>
          </a:xfrm>
        </p:spPr>
        <p:txBody>
          <a:bodyPr/>
          <a:lstStyle/>
          <a:p>
            <a:endParaRPr lang="en-US"/>
          </a:p>
        </p:txBody>
      </p:sp>
      <p:sp>
        <p:nvSpPr>
          <p:cNvPr id="6" name="Slide Number Placeholder 5"/>
          <p:cNvSpPr>
            <a:spLocks noGrp="1"/>
          </p:cNvSpPr>
          <p:nvPr>
            <p:ph type="sldNum" sz="quarter" idx="12"/>
          </p:nvPr>
        </p:nvSpPr>
        <p:spPr>
          <a:xfrm>
            <a:off x="1434703" y="798973"/>
            <a:ext cx="802005" cy="503578"/>
          </a:xfrm>
        </p:spPr>
        <p:txBody>
          <a:bodyPr/>
          <a:lstStyle/>
          <a:p>
            <a:fld id="{6D22F896-40B5-4ADD-8801-0D06FADFA095}" type="slidenum">
              <a:rPr lang="en-US" dirty="0"/>
              <a:t>‹#›</a:t>
            </a:fld>
            <a:endParaRPr lang="en-US" dirty="0"/>
          </a:p>
        </p:txBody>
      </p:sp>
      <p:cxnSp>
        <p:nvCxnSpPr>
          <p:cNvPr id="15" name="Straight Connector 14"/>
          <p:cNvCxnSpPr/>
          <p:nvPr/>
        </p:nvCxnSpPr>
        <p:spPr>
          <a:xfrm>
            <a:off x="2396319" y="3528542"/>
            <a:ext cx="5618515"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7422795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6040A78-2A4B-4566-8626-79DE0D4C1085}" type="datetimeFigureOut">
              <a:rPr lang="en-US" smtClean="0"/>
              <a:t>12/31/20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EC526B6-F861-4D54-BBE9-4BB519D3F342}" type="slidenum">
              <a:rPr lang="en-US" smtClean="0"/>
              <a:t>‹#›</a:t>
            </a:fld>
            <a:endParaRPr lang="en-US"/>
          </a:p>
        </p:txBody>
      </p:sp>
      <p:cxnSp>
        <p:nvCxnSpPr>
          <p:cNvPr id="33" name="Straight Connector 32"/>
          <p:cNvCxnSpPr/>
          <p:nvPr/>
        </p:nvCxnSpPr>
        <p:spPr>
          <a:xfrm>
            <a:off x="1443491" y="1847088"/>
            <a:ext cx="6571343"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2840087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43491" y="1756130"/>
            <a:ext cx="5617002" cy="1887950"/>
          </a:xfrm>
        </p:spPr>
        <p:txBody>
          <a:bodyPr anchor="b">
            <a:normAutofit/>
          </a:bodyPr>
          <a:lstStyle>
            <a:lvl1pPr algn="l">
              <a:defRPr sz="3200"/>
            </a:lvl1pPr>
          </a:lstStyle>
          <a:p>
            <a:r>
              <a:rPr lang="en-US"/>
              <a:t>Click to edit Master title style</a:t>
            </a:r>
            <a:endParaRPr lang="en-US" dirty="0"/>
          </a:p>
        </p:txBody>
      </p:sp>
      <p:sp>
        <p:nvSpPr>
          <p:cNvPr id="3" name="Text Placeholder 2"/>
          <p:cNvSpPr>
            <a:spLocks noGrp="1"/>
          </p:cNvSpPr>
          <p:nvPr>
            <p:ph type="body" idx="1"/>
          </p:nvPr>
        </p:nvSpPr>
        <p:spPr>
          <a:xfrm>
            <a:off x="1443492" y="3806196"/>
            <a:ext cx="5617002" cy="1012929"/>
          </a:xfrm>
        </p:spPr>
        <p:txBody>
          <a:bodyPr tIns="91440">
            <a:normAutofit/>
          </a:bodyPr>
          <a:lstStyle>
            <a:lvl1pPr marL="0" indent="0" algn="l">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6040A78-2A4B-4566-8626-79DE0D4C1085}" type="datetimeFigureOut">
              <a:rPr lang="en-US" smtClean="0"/>
              <a:t>12/31/20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EC526B6-F861-4D54-BBE9-4BB519D3F342}" type="slidenum">
              <a:rPr lang="en-US" smtClean="0"/>
              <a:t>‹#›</a:t>
            </a:fld>
            <a:endParaRPr lang="en-US"/>
          </a:p>
        </p:txBody>
      </p:sp>
      <p:cxnSp>
        <p:nvCxnSpPr>
          <p:cNvPr id="15" name="Straight Connector 14"/>
          <p:cNvCxnSpPr/>
          <p:nvPr/>
        </p:nvCxnSpPr>
        <p:spPr>
          <a:xfrm>
            <a:off x="1443491" y="3804985"/>
            <a:ext cx="561700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6369458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3491" y="804890"/>
            <a:ext cx="6571343"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3490" y="2013936"/>
            <a:ext cx="3125871" cy="34375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889182" y="2013936"/>
            <a:ext cx="3125652" cy="343755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6040A78-2A4B-4566-8626-79DE0D4C1085}" type="datetimeFigureOut">
              <a:rPr lang="en-US" smtClean="0"/>
              <a:t>12/31/20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EC526B6-F861-4D54-BBE9-4BB519D3F342}" type="slidenum">
              <a:rPr lang="en-US" smtClean="0"/>
              <a:t>‹#›</a:t>
            </a:fld>
            <a:endParaRPr lang="en-US"/>
          </a:p>
        </p:txBody>
      </p:sp>
      <p:cxnSp>
        <p:nvCxnSpPr>
          <p:cNvPr id="33" name="Straight Connector 32"/>
          <p:cNvCxnSpPr/>
          <p:nvPr/>
        </p:nvCxnSpPr>
        <p:spPr>
          <a:xfrm>
            <a:off x="1443491" y="1847088"/>
            <a:ext cx="6571343"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3719012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cxnSp>
        <p:nvCxnSpPr>
          <p:cNvPr id="36" name="Straight Connector 35"/>
          <p:cNvCxnSpPr/>
          <p:nvPr/>
        </p:nvCxnSpPr>
        <p:spPr>
          <a:xfrm>
            <a:off x="1443491" y="1847088"/>
            <a:ext cx="6571343"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a:xfrm>
            <a:off x="1443491" y="804164"/>
            <a:ext cx="6571344"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3491" y="2019550"/>
            <a:ext cx="3125766" cy="801943"/>
          </a:xfrm>
        </p:spPr>
        <p:txBody>
          <a:bodyPr anchor="b">
            <a:normAutofit/>
          </a:bodyPr>
          <a:lstStyle>
            <a:lvl1pPr marL="0" indent="0">
              <a:lnSpc>
                <a:spcPct val="100000"/>
              </a:lnSpc>
              <a:buNone/>
              <a:defRPr sz="2200" b="0" cap="all" baseline="0">
                <a:solidFill>
                  <a:schemeClr val="accent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1443491" y="2824270"/>
            <a:ext cx="3125766" cy="264445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889182" y="2023004"/>
            <a:ext cx="3125652" cy="802237"/>
          </a:xfrm>
        </p:spPr>
        <p:txBody>
          <a:bodyPr anchor="b">
            <a:normAutofit/>
          </a:bodyPr>
          <a:lstStyle>
            <a:lvl1pPr marL="0" indent="0">
              <a:lnSpc>
                <a:spcPct val="100000"/>
              </a:lnSpc>
              <a:buNone/>
              <a:defRPr sz="2200" b="0" cap="all" baseline="0">
                <a:solidFill>
                  <a:schemeClr val="accent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4889182" y="2821491"/>
            <a:ext cx="3125652" cy="263737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6040A78-2A4B-4566-8626-79DE0D4C1085}" type="datetimeFigureOut">
              <a:rPr lang="en-US" smtClean="0"/>
              <a:t>12/31/20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EC526B6-F861-4D54-BBE9-4BB519D3F342}" type="slidenum">
              <a:rPr lang="en-US" smtClean="0"/>
              <a:t>‹#›</a:t>
            </a:fld>
            <a:endParaRPr lang="en-US"/>
          </a:p>
        </p:txBody>
      </p:sp>
    </p:spTree>
    <p:extLst>
      <p:ext uri="{BB962C8B-B14F-4D97-AF65-F5344CB8AC3E}">
        <p14:creationId xmlns:p14="http://schemas.microsoft.com/office/powerpoint/2010/main" val="41457506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cxnSp>
        <p:nvCxnSpPr>
          <p:cNvPr id="32" name="Straight Connector 31"/>
          <p:cNvCxnSpPr/>
          <p:nvPr/>
        </p:nvCxnSpPr>
        <p:spPr>
          <a:xfrm>
            <a:off x="1443491" y="1847088"/>
            <a:ext cx="6571343"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6040A78-2A4B-4566-8626-79DE0D4C1085}" type="datetimeFigureOut">
              <a:rPr lang="en-US" smtClean="0"/>
              <a:t>12/31/20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EC526B6-F861-4D54-BBE9-4BB519D3F342}" type="slidenum">
              <a:rPr lang="en-US" smtClean="0"/>
              <a:t>‹#›</a:t>
            </a:fld>
            <a:endParaRPr lang="en-US"/>
          </a:p>
        </p:txBody>
      </p:sp>
    </p:spTree>
    <p:extLst>
      <p:ext uri="{BB962C8B-B14F-4D97-AF65-F5344CB8AC3E}">
        <p14:creationId xmlns:p14="http://schemas.microsoft.com/office/powerpoint/2010/main" val="2045539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6040A78-2A4B-4566-8626-79DE0D4C1085}" type="datetimeFigureOut">
              <a:rPr lang="en-US" smtClean="0"/>
              <a:t>12/31/20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EC526B6-F861-4D54-BBE9-4BB519D3F342}" type="slidenum">
              <a:rPr lang="en-US" smtClean="0"/>
              <a:t>‹#›</a:t>
            </a:fld>
            <a:endParaRPr lang="en-US"/>
          </a:p>
        </p:txBody>
      </p:sp>
    </p:spTree>
    <p:extLst>
      <p:ext uri="{BB962C8B-B14F-4D97-AF65-F5344CB8AC3E}">
        <p14:creationId xmlns:p14="http://schemas.microsoft.com/office/powerpoint/2010/main" val="6758872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39042" y="798973"/>
            <a:ext cx="2425950"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4186656" y="798974"/>
            <a:ext cx="3828178" cy="4658826"/>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39042" y="3205492"/>
            <a:ext cx="2427369" cy="2248181"/>
          </a:xfrm>
        </p:spPr>
        <p:txBody>
          <a:bodyPr>
            <a:normAutofit/>
          </a:bodyPr>
          <a:lstStyle>
            <a:lvl1pPr marL="0" indent="0" algn="l">
              <a:buNone/>
              <a:defRPr sz="16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06040A78-2A4B-4566-8626-79DE0D4C1085}" type="datetimeFigureOut">
              <a:rPr lang="en-US" smtClean="0"/>
              <a:t>12/31/20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EC526B6-F861-4D54-BBE9-4BB519D3F342}" type="slidenum">
              <a:rPr lang="en-US" smtClean="0"/>
              <a:t>‹#›</a:t>
            </a:fld>
            <a:endParaRPr lang="en-US"/>
          </a:p>
        </p:txBody>
      </p:sp>
      <p:cxnSp>
        <p:nvCxnSpPr>
          <p:cNvPr id="17" name="Straight Connector 16"/>
          <p:cNvCxnSpPr/>
          <p:nvPr/>
        </p:nvCxnSpPr>
        <p:spPr>
          <a:xfrm>
            <a:off x="1441748" y="3205491"/>
            <a:ext cx="242327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3869572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13" name="Group 12"/>
          <p:cNvGrpSpPr/>
          <p:nvPr/>
        </p:nvGrpSpPr>
        <p:grpSpPr>
          <a:xfrm>
            <a:off x="4996501" y="482171"/>
            <a:ext cx="3511387" cy="5149101"/>
            <a:chOff x="6852919" y="583365"/>
            <a:chExt cx="4681849" cy="5181928"/>
          </a:xfrm>
        </p:grpSpPr>
        <p:sp>
          <p:nvSpPr>
            <p:cNvPr id="14" name="Rectangle 13"/>
            <p:cNvSpPr/>
            <p:nvPr/>
          </p:nvSpPr>
          <p:spPr>
            <a:xfrm>
              <a:off x="6852919" y="583365"/>
              <a:ext cx="4681849" cy="5181928"/>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5" name="Rectangle 14"/>
            <p:cNvSpPr/>
            <p:nvPr/>
          </p:nvSpPr>
          <p:spPr>
            <a:xfrm>
              <a:off x="7273787" y="915806"/>
              <a:ext cx="3844017" cy="4507918"/>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44148" y="1129513"/>
            <a:ext cx="3244935"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640128" y="1122543"/>
            <a:ext cx="2234998" cy="3866327"/>
          </a:xfrm>
          <a:solidFill>
            <a:schemeClr val="bg1">
              <a:lumMod val="85000"/>
            </a:schemeClr>
          </a:solidFill>
          <a:ln w="9525" cap="sq">
            <a:noFill/>
            <a:miter lim="800000"/>
          </a:ln>
          <a:effectLst/>
        </p:spPr>
        <p:txBody>
          <a:bodyPr anchor="t"/>
          <a:lstStyle>
            <a:lvl1pPr marL="0" indent="0" algn="ctr">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1443492" y="3145992"/>
            <a:ext cx="3240286" cy="2003742"/>
          </a:xfrm>
        </p:spPr>
        <p:txBody>
          <a:bodyPr>
            <a:normAutofit/>
          </a:bodyPr>
          <a:lstStyle>
            <a:lvl1pPr marL="0" indent="0" algn="l">
              <a:buNone/>
              <a:defRPr sz="18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a:xfrm>
            <a:off x="1436664" y="5469857"/>
            <a:ext cx="3252420" cy="320123"/>
          </a:xfrm>
        </p:spPr>
        <p:txBody>
          <a:bodyPr/>
          <a:lstStyle>
            <a:lvl1pPr algn="l">
              <a:defRPr/>
            </a:lvl1pPr>
          </a:lstStyle>
          <a:p>
            <a:fld id="{06040A78-2A4B-4566-8626-79DE0D4C1085}" type="datetimeFigureOut">
              <a:rPr lang="en-US" smtClean="0"/>
              <a:t>12/31/20</a:t>
            </a:fld>
            <a:endParaRPr lang="en-US"/>
          </a:p>
        </p:txBody>
      </p:sp>
      <p:sp>
        <p:nvSpPr>
          <p:cNvPr id="6" name="Footer Placeholder 5"/>
          <p:cNvSpPr>
            <a:spLocks noGrp="1"/>
          </p:cNvSpPr>
          <p:nvPr>
            <p:ph type="ftr" sz="quarter" idx="11"/>
          </p:nvPr>
        </p:nvSpPr>
        <p:spPr>
          <a:xfrm>
            <a:off x="1437530" y="318641"/>
            <a:ext cx="3251553" cy="320931"/>
          </a:xfrm>
        </p:spPr>
        <p:txBody>
          <a:bodyPr/>
          <a:lstStyle/>
          <a:p>
            <a:endParaRPr lang="en-US"/>
          </a:p>
        </p:txBody>
      </p:sp>
      <p:sp>
        <p:nvSpPr>
          <p:cNvPr id="7" name="Slide Number Placeholder 6"/>
          <p:cNvSpPr>
            <a:spLocks noGrp="1"/>
          </p:cNvSpPr>
          <p:nvPr>
            <p:ph type="sldNum" sz="quarter" idx="12"/>
          </p:nvPr>
        </p:nvSpPr>
        <p:spPr/>
        <p:txBody>
          <a:bodyPr/>
          <a:lstStyle/>
          <a:p>
            <a:fld id="{3EC526B6-F861-4D54-BBE9-4BB519D3F342}" type="slidenum">
              <a:rPr lang="en-US" smtClean="0"/>
              <a:t>‹#›</a:t>
            </a:fld>
            <a:endParaRPr lang="en-US"/>
          </a:p>
        </p:txBody>
      </p:sp>
      <p:cxnSp>
        <p:nvCxnSpPr>
          <p:cNvPr id="31" name="Straight Connector 30"/>
          <p:cNvCxnSpPr/>
          <p:nvPr/>
        </p:nvCxnSpPr>
        <p:spPr>
          <a:xfrm>
            <a:off x="1441281" y="3143605"/>
            <a:ext cx="3242014"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5666563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cxnSp>
        <p:nvCxnSpPr>
          <p:cNvPr id="33" name="Straight Connector 32"/>
          <p:cNvCxnSpPr/>
          <p:nvPr/>
        </p:nvCxnSpPr>
        <p:spPr>
          <a:xfrm>
            <a:off x="1443491" y="1847088"/>
            <a:ext cx="6571343"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6040A78-2A4B-4566-8626-79DE0D4C1085}" type="datetimeFigureOut">
              <a:rPr lang="en-US" smtClean="0"/>
              <a:t>12/31/20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EC526B6-F861-4D54-BBE9-4BB519D3F342}" type="slidenum">
              <a:rPr lang="en-US" smtClean="0"/>
              <a:t>‹#›</a:t>
            </a:fld>
            <a:endParaRPr lang="en-US"/>
          </a:p>
        </p:txBody>
      </p:sp>
    </p:spTree>
    <p:extLst>
      <p:ext uri="{BB962C8B-B14F-4D97-AF65-F5344CB8AC3E}">
        <p14:creationId xmlns:p14="http://schemas.microsoft.com/office/powerpoint/2010/main" val="28739507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918028" y="798974"/>
            <a:ext cx="1103027"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3491" y="798974"/>
            <a:ext cx="5301095" cy="465988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6040A78-2A4B-4566-8626-79DE0D4C1085}" type="datetimeFigureOut">
              <a:rPr lang="en-US" smtClean="0"/>
              <a:t>12/31/20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EC526B6-F861-4D54-BBE9-4BB519D3F342}" type="slidenum">
              <a:rPr lang="en-US" smtClean="0"/>
              <a:t>‹#›</a:t>
            </a:fld>
            <a:endParaRPr lang="en-US"/>
          </a:p>
        </p:txBody>
      </p:sp>
      <p:cxnSp>
        <p:nvCxnSpPr>
          <p:cNvPr id="15" name="Straight Connector 14"/>
          <p:cNvCxnSpPr/>
          <p:nvPr/>
        </p:nvCxnSpPr>
        <p:spPr>
          <a:xfrm>
            <a:off x="6918028" y="798974"/>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68520920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Title Slide with Picture">
    <p:bg>
      <p:bgRef idx="1002">
        <a:schemeClr val="bg2"/>
      </p:bgRef>
    </p:bg>
    <p:spTree>
      <p:nvGrpSpPr>
        <p:cNvPr id="1" name=""/>
        <p:cNvGrpSpPr/>
        <p:nvPr/>
      </p:nvGrpSpPr>
      <p:grpSpPr>
        <a:xfrm>
          <a:off x="0" y="0"/>
          <a:ext cx="0" cy="0"/>
          <a:chOff x="0" y="0"/>
          <a:chExt cx="0" cy="0"/>
        </a:xfrm>
      </p:grpSpPr>
      <p:sp>
        <p:nvSpPr>
          <p:cNvPr id="2" name="Title 1"/>
          <p:cNvSpPr>
            <a:spLocks noGrp="1"/>
          </p:cNvSpPr>
          <p:nvPr>
            <p:ph type="ctrTitle"/>
          </p:nvPr>
        </p:nvSpPr>
        <p:spPr>
          <a:xfrm>
            <a:off x="1854200" y="3693645"/>
            <a:ext cx="5446713" cy="1470025"/>
          </a:xfrm>
        </p:spPr>
        <p:txBody>
          <a:bodyPr anchor="b" anchorCtr="0"/>
          <a:lstStyle>
            <a:lvl1pPr>
              <a:lnSpc>
                <a:spcPts val="6800"/>
              </a:lnSpc>
              <a:defRPr sz="6500">
                <a:latin typeface="+mj-lt"/>
              </a:defRPr>
            </a:lvl1pPr>
          </a:lstStyle>
          <a:p>
            <a:r>
              <a:rPr lang="en-US"/>
              <a:t>Click to edit Master title style</a:t>
            </a:r>
            <a:endParaRPr/>
          </a:p>
        </p:txBody>
      </p:sp>
      <p:sp>
        <p:nvSpPr>
          <p:cNvPr id="3" name="Subtitle 2"/>
          <p:cNvSpPr>
            <a:spLocks noGrp="1"/>
          </p:cNvSpPr>
          <p:nvPr>
            <p:ph type="subTitle" idx="1"/>
          </p:nvPr>
        </p:nvSpPr>
        <p:spPr>
          <a:xfrm>
            <a:off x="1854200" y="5204011"/>
            <a:ext cx="5446713" cy="851647"/>
          </a:xfrm>
        </p:spPr>
        <p:txBody>
          <a:bodyPr>
            <a:normAutofit/>
          </a:bodyPr>
          <a:lstStyle>
            <a:lvl1pPr marL="0" indent="0" algn="ctr">
              <a:spcBef>
                <a:spcPts val="300"/>
              </a:spcBef>
              <a:buNone/>
              <a:defRPr sz="18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dirty="0"/>
          </a:p>
        </p:txBody>
      </p:sp>
      <p:sp>
        <p:nvSpPr>
          <p:cNvPr id="4" name="Date Placeholder 3"/>
          <p:cNvSpPr>
            <a:spLocks noGrp="1"/>
          </p:cNvSpPr>
          <p:nvPr>
            <p:ph type="dt" sz="half" idx="10"/>
          </p:nvPr>
        </p:nvSpPr>
        <p:spPr>
          <a:xfrm>
            <a:off x="5257800" y="6356350"/>
            <a:ext cx="2133600" cy="365125"/>
          </a:xfrm>
        </p:spPr>
        <p:txBody>
          <a:bodyPr/>
          <a:lstStyle>
            <a:lvl1pPr>
              <a:defRPr>
                <a:solidFill>
                  <a:schemeClr val="tx2"/>
                </a:solidFill>
              </a:defRPr>
            </a:lvl1pPr>
          </a:lstStyle>
          <a:p>
            <a:fld id="{06040A78-2A4B-4566-8626-79DE0D4C1085}" type="datetimeFigureOut">
              <a:rPr lang="en-US" smtClean="0"/>
              <a:t>12/31/20</a:t>
            </a:fld>
            <a:endParaRPr lang="en-US"/>
          </a:p>
        </p:txBody>
      </p:sp>
      <p:sp>
        <p:nvSpPr>
          <p:cNvPr id="5" name="Footer Placeholder 4"/>
          <p:cNvSpPr>
            <a:spLocks noGrp="1"/>
          </p:cNvSpPr>
          <p:nvPr>
            <p:ph type="ftr" sz="quarter" idx="11"/>
          </p:nvPr>
        </p:nvSpPr>
        <p:spPr>
          <a:xfrm>
            <a:off x="1752600" y="6356350"/>
            <a:ext cx="2895600" cy="365125"/>
          </a:xfrm>
        </p:spPr>
        <p:txBody>
          <a:bodyPr/>
          <a:lstStyle>
            <a:lvl1pPr>
              <a:defRPr>
                <a:solidFill>
                  <a:schemeClr val="tx2"/>
                </a:solidFill>
              </a:defRPr>
            </a:lvl1pPr>
          </a:lstStyle>
          <a:p>
            <a:endParaRPr lang="en-US"/>
          </a:p>
        </p:txBody>
      </p:sp>
      <p:sp>
        <p:nvSpPr>
          <p:cNvPr id="14" name="Picture Placeholder 13"/>
          <p:cNvSpPr>
            <a:spLocks noGrp="1"/>
          </p:cNvSpPr>
          <p:nvPr>
            <p:ph type="pic" sz="quarter" idx="12"/>
          </p:nvPr>
        </p:nvSpPr>
        <p:spPr>
          <a:xfrm>
            <a:off x="3307977" y="950260"/>
            <a:ext cx="2528046" cy="2528046"/>
          </a:xfrm>
          <a:prstGeom prst="ellipse">
            <a:avLst/>
          </a:prstGeom>
          <a:solidFill>
            <a:schemeClr val="bg1">
              <a:lumMod val="85000"/>
            </a:schemeClr>
          </a:solidFill>
          <a:ln w="101600">
            <a:noFill/>
            <a:miter lim="800000"/>
          </a:ln>
          <a:effectLst>
            <a:innerShdw blurRad="762000">
              <a:schemeClr val="accent1">
                <a:alpha val="80000"/>
              </a:schemeClr>
            </a:innerShdw>
            <a:softEdge rad="317500"/>
          </a:effectLst>
        </p:spPr>
        <p:txBody>
          <a:bodyPr vert="horz" lIns="91440" tIns="45720" rIns="91440" bIns="45720" rtlCol="0">
            <a:normAutofit/>
          </a:bodyPr>
          <a:lstStyle>
            <a:lvl1pPr marL="0" indent="0" algn="ctr" defTabSz="914400" rtl="0" eaLnBrk="1" latinLnBrk="0" hangingPunct="1">
              <a:spcBef>
                <a:spcPts val="2400"/>
              </a:spcBef>
              <a:buClr>
                <a:schemeClr val="accent1">
                  <a:lumMod val="60000"/>
                  <a:lumOff val="40000"/>
                </a:schemeClr>
              </a:buClr>
              <a:buFont typeface="Candara" pitchFamily="34" charset="0"/>
              <a:buNone/>
              <a:defRPr sz="2400" kern="1200">
                <a:solidFill>
                  <a:schemeClr val="tx2"/>
                </a:solidFill>
                <a:latin typeface="+mn-lt"/>
                <a:ea typeface="+mn-ea"/>
                <a:cs typeface="+mn-cs"/>
              </a:defRPr>
            </a:lvl1pPr>
          </a:lstStyle>
          <a:p>
            <a:r>
              <a:rPr lang="en-US"/>
              <a:t>Drag picture to placeholder or click icon to add</a:t>
            </a:r>
            <a:endParaRPr/>
          </a:p>
        </p:txBody>
      </p:sp>
    </p:spTree>
    <p:extLst>
      <p:ext uri="{BB962C8B-B14F-4D97-AF65-F5344CB8AC3E}">
        <p14:creationId xmlns:p14="http://schemas.microsoft.com/office/powerpoint/2010/main" val="1226374440"/>
      </p:ext>
    </p:extLst>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10" name="Rectangle 9"/>
          <p:cNvSpPr/>
          <p:nvPr/>
        </p:nvSpPr>
        <p:spPr>
          <a:xfrm>
            <a:off x="0" y="2015734"/>
            <a:ext cx="9144000" cy="4079520"/>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12" name="Picture 11"/>
          <p:cNvPicPr>
            <a:picLocks noChangeAspect="1"/>
          </p:cNvPicPr>
          <p:nvPr/>
        </p:nvPicPr>
        <p:blipFill rotWithShape="1">
          <a:blip r:embed="rId14">
            <a:extLst>
              <a:ext uri="{28A0092B-C50C-407E-A947-70E740481C1C}">
                <a14:useLocalDpi xmlns:a14="http://schemas.microsoft.com/office/drawing/2010/main" val="0"/>
              </a:ext>
            </a:extLst>
          </a:blip>
          <a:srcRect l="12500" t="1538" r="12500" b="-1538"/>
          <a:stretch/>
        </p:blipFill>
        <p:spPr>
          <a:xfrm>
            <a:off x="-1" y="6095253"/>
            <a:ext cx="9144001" cy="774727"/>
          </a:xfrm>
          <a:prstGeom prst="rect">
            <a:avLst/>
          </a:prstGeom>
        </p:spPr>
      </p:pic>
      <p:cxnSp>
        <p:nvCxnSpPr>
          <p:cNvPr id="13" name="Straight Connector 12"/>
          <p:cNvCxnSpPr/>
          <p:nvPr/>
        </p:nvCxnSpPr>
        <p:spPr>
          <a:xfrm>
            <a:off x="0" y="6101127"/>
            <a:ext cx="9144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
        <p:nvSpPr>
          <p:cNvPr id="2" name="Title Placeholder 1"/>
          <p:cNvSpPr>
            <a:spLocks noGrp="1"/>
          </p:cNvSpPr>
          <p:nvPr>
            <p:ph type="title"/>
          </p:nvPr>
        </p:nvSpPr>
        <p:spPr>
          <a:xfrm>
            <a:off x="1443491" y="804520"/>
            <a:ext cx="6571343"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43491" y="2015733"/>
            <a:ext cx="6571343" cy="345061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5646542" y="330370"/>
            <a:ext cx="2368292"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06040A78-2A4B-4566-8626-79DE0D4C1085}" type="datetimeFigureOut">
              <a:rPr lang="en-US" smtClean="0"/>
              <a:t>12/31/20</a:t>
            </a:fld>
            <a:endParaRPr lang="en-US"/>
          </a:p>
        </p:txBody>
      </p:sp>
      <p:sp>
        <p:nvSpPr>
          <p:cNvPr id="5" name="Footer Placeholder 4"/>
          <p:cNvSpPr>
            <a:spLocks noGrp="1"/>
          </p:cNvSpPr>
          <p:nvPr>
            <p:ph type="ftr" sz="quarter" idx="3"/>
          </p:nvPr>
        </p:nvSpPr>
        <p:spPr>
          <a:xfrm>
            <a:off x="1443491" y="329308"/>
            <a:ext cx="4034004"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487725" y="798973"/>
            <a:ext cx="795746" cy="503578"/>
          </a:xfrm>
          <a:prstGeom prst="rect">
            <a:avLst/>
          </a:prstGeom>
        </p:spPr>
        <p:txBody>
          <a:bodyPr vert="horz" lIns="91440" tIns="45720" rIns="91440" bIns="45720" rtlCol="0" anchor="t"/>
          <a:lstStyle>
            <a:lvl1pPr algn="r">
              <a:defRPr sz="2800">
                <a:solidFill>
                  <a:schemeClr val="accent1"/>
                </a:solidFill>
              </a:defRPr>
            </a:lvl1pPr>
          </a:lstStyle>
          <a:p>
            <a:fld id="{3EC526B6-F861-4D54-BBE9-4BB519D3F342}" type="slidenum">
              <a:rPr lang="en-US" smtClean="0"/>
              <a:t>‹#›</a:t>
            </a:fld>
            <a:endParaRPr lang="en-US"/>
          </a:p>
        </p:txBody>
      </p:sp>
    </p:spTree>
    <p:extLst>
      <p:ext uri="{BB962C8B-B14F-4D97-AF65-F5344CB8AC3E}">
        <p14:creationId xmlns:p14="http://schemas.microsoft.com/office/powerpoint/2010/main" val="4121495435"/>
      </p:ext>
    </p:extLst>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 id="2147483686" r:id="rId12"/>
  </p:sldLayoutIdLst>
  <p:txStyles>
    <p:titleStyle>
      <a:lvl1pPr algn="l" defTabSz="6858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685800" rtl="0" eaLnBrk="1" latinLnBrk="0" hangingPunct="1">
        <a:lnSpc>
          <a:spcPct val="120000"/>
        </a:lnSpc>
        <a:spcBef>
          <a:spcPts val="1000"/>
        </a:spcBef>
        <a:buClr>
          <a:schemeClr val="accent1"/>
        </a:buClr>
        <a:buSzPct val="100000"/>
        <a:buFont typeface="Arial" panose="020B0604020202020204" pitchFamily="34" charset="0"/>
        <a:buChar char="•"/>
        <a:defRPr sz="2000" kern="1200" cap="none">
          <a:solidFill>
            <a:schemeClr val="tx1"/>
          </a:solidFill>
          <a:effectLst/>
          <a:latin typeface="+mn-lt"/>
          <a:ea typeface="+mn-ea"/>
          <a:cs typeface="+mn-cs"/>
        </a:defRPr>
      </a:lvl1pPr>
      <a:lvl2pPr marL="685800" indent="-228600" algn="l" defTabSz="685800" rtl="0" eaLnBrk="1" latinLnBrk="0" hangingPunct="1">
        <a:lnSpc>
          <a:spcPct val="120000"/>
        </a:lnSpc>
        <a:spcBef>
          <a:spcPts val="500"/>
        </a:spcBef>
        <a:buClr>
          <a:schemeClr val="accent1"/>
        </a:buClr>
        <a:buSzPct val="100000"/>
        <a:buFont typeface="Arial" panose="020B0604020202020204" pitchFamily="34" charset="0"/>
        <a:buChar char="•"/>
        <a:defRPr sz="1600" kern="1200" cap="none" baseline="0">
          <a:solidFill>
            <a:schemeClr val="tx1"/>
          </a:solidFill>
          <a:effectLst/>
          <a:latin typeface="+mn-lt"/>
          <a:ea typeface="+mn-ea"/>
          <a:cs typeface="+mn-cs"/>
        </a:defRPr>
      </a:lvl2pPr>
      <a:lvl3pPr marL="1143000" indent="-228600" algn="l" defTabSz="685800" rtl="0" eaLnBrk="1" latinLnBrk="0" hangingPunct="1">
        <a:lnSpc>
          <a:spcPct val="120000"/>
        </a:lnSpc>
        <a:spcBef>
          <a:spcPts val="500"/>
        </a:spcBef>
        <a:buClr>
          <a:schemeClr val="accent1"/>
        </a:buClr>
        <a:buSzPct val="100000"/>
        <a:buFont typeface="Arial" panose="020B0604020202020204" pitchFamily="34" charset="0"/>
        <a:buChar char="•"/>
        <a:defRPr sz="1600" kern="1200" cap="none">
          <a:solidFill>
            <a:schemeClr val="tx1"/>
          </a:solidFill>
          <a:effectLst/>
          <a:latin typeface="+mn-lt"/>
          <a:ea typeface="+mn-ea"/>
          <a:cs typeface="+mn-cs"/>
        </a:defRPr>
      </a:lvl3pPr>
      <a:lvl4pPr marL="1600200" indent="-228600" algn="l" defTabSz="6858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685800" rtl="0" eaLnBrk="1" latinLnBrk="0" hangingPunct="1">
        <a:lnSpc>
          <a:spcPct val="120000"/>
        </a:lnSpc>
        <a:spcBef>
          <a:spcPts val="500"/>
        </a:spcBef>
        <a:buClr>
          <a:schemeClr val="accent1"/>
        </a:buClr>
        <a:buSzPct val="100000"/>
        <a:buFont typeface="Arial" panose="020B0604020202020204" pitchFamily="34" charset="0"/>
        <a:buChar char="•"/>
        <a:defRPr sz="1200" kern="1200" cap="none">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0.m4a"/><Relationship Id="rId1" Type="http://schemas.microsoft.com/office/2007/relationships/media" Target="../media/media10.m4a"/><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1.m4a"/><Relationship Id="rId1" Type="http://schemas.microsoft.com/office/2007/relationships/media" Target="../media/media11.m4a"/><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2.m4a"/><Relationship Id="rId1" Type="http://schemas.microsoft.com/office/2007/relationships/media" Target="../media/media12.m4a"/><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3.m4a"/><Relationship Id="rId1" Type="http://schemas.microsoft.com/office/2007/relationships/media" Target="../media/media13.m4a"/><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audio" Target="../media/media14.m4a"/><Relationship Id="rId1" Type="http://schemas.microsoft.com/office/2007/relationships/media" Target="../media/media14.m4a"/><Relationship Id="rId5" Type="http://schemas.openxmlformats.org/officeDocument/2006/relationships/image" Target="../media/image2.png"/><Relationship Id="rId4" Type="http://schemas.openxmlformats.org/officeDocument/2006/relationships/image" Target="../media/image3.gif"/></Relationships>
</file>

<file path=ppt/slides/_rels/slide15.xml.rels><?xml version="1.0" encoding="UTF-8" standalone="yes"?>
<Relationships xmlns="http://schemas.openxmlformats.org/package/2006/relationships"><Relationship Id="rId3" Type="http://schemas.openxmlformats.org/officeDocument/2006/relationships/hyperlink" Target="https://www.hamilton.edu/academics/centers/writing/writing-resources/conclusions" TargetMode="External"/><Relationship Id="rId2" Type="http://schemas.openxmlformats.org/officeDocument/2006/relationships/hyperlink" Target="http://writingcenter.unc.edu/handout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Conclusions</a:t>
            </a:r>
          </a:p>
        </p:txBody>
      </p:sp>
      <p:sp>
        <p:nvSpPr>
          <p:cNvPr id="3" name="Subtitle 2"/>
          <p:cNvSpPr>
            <a:spLocks noGrp="1"/>
          </p:cNvSpPr>
          <p:nvPr>
            <p:ph type="subTitle" idx="1"/>
          </p:nvPr>
        </p:nvSpPr>
        <p:spPr>
          <a:xfrm>
            <a:off x="2396319" y="3531205"/>
            <a:ext cx="5618515" cy="1742924"/>
          </a:xfrm>
        </p:spPr>
        <p:txBody>
          <a:bodyPr>
            <a:normAutofit/>
          </a:bodyPr>
          <a:lstStyle/>
          <a:p>
            <a:r>
              <a:rPr lang="en-US" sz="1200" dirty="0"/>
              <a:t>Talia Argondezzi, Annalise </a:t>
            </a:r>
            <a:r>
              <a:rPr lang="en-US" sz="1200" dirty="0" err="1"/>
              <a:t>Koup</a:t>
            </a:r>
            <a:r>
              <a:rPr lang="en-US" sz="1200" dirty="0"/>
              <a:t>,  &amp; Carver Wolfe</a:t>
            </a:r>
          </a:p>
          <a:p>
            <a:endParaRPr lang="en-US" dirty="0"/>
          </a:p>
          <a:p>
            <a:r>
              <a:rPr lang="en-US" dirty="0"/>
              <a:t>To access audio explanations, click the speaker icon in the lower right corner of each slide.</a:t>
            </a:r>
          </a:p>
        </p:txBody>
      </p:sp>
      <p:pic>
        <p:nvPicPr>
          <p:cNvPr id="4" name="Recorded Sound">
            <a:hlinkClick r:id="" action="ppaction://media"/>
            <a:extLst>
              <a:ext uri="{FF2B5EF4-FFF2-40B4-BE49-F238E27FC236}">
                <a16:creationId xmlns:a16="http://schemas.microsoft.com/office/drawing/2014/main" id="{F5920337-4013-FC4A-A956-704833F20A5B}"/>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014834" y="5678109"/>
            <a:ext cx="812800" cy="812800"/>
          </a:xfrm>
          <a:prstGeom prst="rect">
            <a:avLst/>
          </a:prstGeom>
        </p:spPr>
      </p:pic>
    </p:spTree>
    <p:extLst>
      <p:ext uri="{BB962C8B-B14F-4D97-AF65-F5344CB8AC3E}">
        <p14:creationId xmlns:p14="http://schemas.microsoft.com/office/powerpoint/2010/main" val="177467769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8173"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F6106E-CE41-CF4A-B8DE-F0A982733FBA}"/>
              </a:ext>
            </a:extLst>
          </p:cNvPr>
          <p:cNvSpPr>
            <a:spLocks noGrp="1"/>
          </p:cNvSpPr>
          <p:nvPr>
            <p:ph type="title"/>
          </p:nvPr>
        </p:nvSpPr>
        <p:spPr/>
        <p:txBody>
          <a:bodyPr/>
          <a:lstStyle/>
          <a:p>
            <a:r>
              <a:rPr lang="en-US" dirty="0"/>
              <a:t>The Purpose, and Challenge, of Conclusions</a:t>
            </a:r>
          </a:p>
        </p:txBody>
      </p:sp>
      <p:sp>
        <p:nvSpPr>
          <p:cNvPr id="3" name="Content Placeholder 2">
            <a:extLst>
              <a:ext uri="{FF2B5EF4-FFF2-40B4-BE49-F238E27FC236}">
                <a16:creationId xmlns:a16="http://schemas.microsoft.com/office/drawing/2014/main" id="{F860C0A8-E814-B74C-906E-8EC199360F4B}"/>
              </a:ext>
            </a:extLst>
          </p:cNvPr>
          <p:cNvSpPr>
            <a:spLocks noGrp="1"/>
          </p:cNvSpPr>
          <p:nvPr>
            <p:ph idx="1"/>
          </p:nvPr>
        </p:nvSpPr>
        <p:spPr/>
        <p:txBody>
          <a:bodyPr/>
          <a:lstStyle/>
          <a:p>
            <a:r>
              <a:rPr lang="en-US" dirty="0"/>
              <a:t>To briefly summarize your main idea and give your readers a sense of closure… without sounding redundant or tedious. </a:t>
            </a:r>
          </a:p>
          <a:p>
            <a:r>
              <a:rPr lang="en-US" dirty="0"/>
              <a:t>How?!?</a:t>
            </a:r>
          </a:p>
        </p:txBody>
      </p:sp>
      <p:pic>
        <p:nvPicPr>
          <p:cNvPr id="4" name="Recorded Sound">
            <a:hlinkClick r:id="" action="ppaction://media"/>
            <a:extLst>
              <a:ext uri="{FF2B5EF4-FFF2-40B4-BE49-F238E27FC236}">
                <a16:creationId xmlns:a16="http://schemas.microsoft.com/office/drawing/2014/main" id="{055D4E6A-5270-3242-94D1-EC66B4FF6AA4}"/>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014834" y="5749472"/>
            <a:ext cx="812800" cy="812800"/>
          </a:xfrm>
          <a:prstGeom prst="rect">
            <a:avLst/>
          </a:prstGeom>
        </p:spPr>
      </p:pic>
    </p:spTree>
    <p:extLst>
      <p:ext uri="{BB962C8B-B14F-4D97-AF65-F5344CB8AC3E}">
        <p14:creationId xmlns:p14="http://schemas.microsoft.com/office/powerpoint/2010/main" val="200187489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35596"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Successful Strategy #1: Broader Implications</a:t>
            </a:r>
          </a:p>
        </p:txBody>
      </p:sp>
      <p:sp>
        <p:nvSpPr>
          <p:cNvPr id="3" name="Content Placeholder 2"/>
          <p:cNvSpPr>
            <a:spLocks noGrp="1"/>
          </p:cNvSpPr>
          <p:nvPr>
            <p:ph idx="1"/>
          </p:nvPr>
        </p:nvSpPr>
        <p:spPr/>
        <p:txBody>
          <a:bodyPr/>
          <a:lstStyle/>
          <a:p>
            <a:r>
              <a:rPr lang="en-US" dirty="0"/>
              <a:t>How might your interpretations and ideas impact other fields?</a:t>
            </a:r>
          </a:p>
          <a:p>
            <a:r>
              <a:rPr lang="en-US" dirty="0"/>
              <a:t>Why might these ideas be of interest to a broader group of people?</a:t>
            </a:r>
          </a:p>
          <a:p>
            <a:r>
              <a:rPr lang="en-US" dirty="0"/>
              <a:t>So what? </a:t>
            </a:r>
          </a:p>
        </p:txBody>
      </p:sp>
      <p:pic>
        <p:nvPicPr>
          <p:cNvPr id="4" name="Recorded Sound">
            <a:hlinkClick r:id="" action="ppaction://media"/>
            <a:extLst>
              <a:ext uri="{FF2B5EF4-FFF2-40B4-BE49-F238E27FC236}">
                <a16:creationId xmlns:a16="http://schemas.microsoft.com/office/drawing/2014/main" id="{3093F9BD-9BD1-C14F-8E67-197F4221E2CA}"/>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7888514" y="5628324"/>
            <a:ext cx="812800" cy="812800"/>
          </a:xfrm>
          <a:prstGeom prst="rect">
            <a:avLst/>
          </a:prstGeom>
        </p:spPr>
      </p:pic>
    </p:spTree>
    <p:extLst>
      <p:ext uri="{BB962C8B-B14F-4D97-AF65-F5344CB8AC3E}">
        <p14:creationId xmlns:p14="http://schemas.microsoft.com/office/powerpoint/2010/main" val="381828517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41215"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99FE2A-158F-BB44-95E1-7AB6C0003320}"/>
              </a:ext>
            </a:extLst>
          </p:cNvPr>
          <p:cNvSpPr>
            <a:spLocks noGrp="1"/>
          </p:cNvSpPr>
          <p:nvPr>
            <p:ph type="title"/>
          </p:nvPr>
        </p:nvSpPr>
        <p:spPr/>
        <p:txBody>
          <a:bodyPr/>
          <a:lstStyle/>
          <a:p>
            <a:r>
              <a:rPr lang="en-US" dirty="0"/>
              <a:t>Broader Implications Example</a:t>
            </a:r>
          </a:p>
        </p:txBody>
      </p:sp>
      <p:sp>
        <p:nvSpPr>
          <p:cNvPr id="3" name="Content Placeholder 2">
            <a:extLst>
              <a:ext uri="{FF2B5EF4-FFF2-40B4-BE49-F238E27FC236}">
                <a16:creationId xmlns:a16="http://schemas.microsoft.com/office/drawing/2014/main" id="{C5811A54-9DA5-4E4B-B6D7-F52718B907FA}"/>
              </a:ext>
            </a:extLst>
          </p:cNvPr>
          <p:cNvSpPr>
            <a:spLocks noGrp="1"/>
          </p:cNvSpPr>
          <p:nvPr>
            <p:ph idx="1"/>
          </p:nvPr>
        </p:nvSpPr>
        <p:spPr/>
        <p:txBody>
          <a:bodyPr>
            <a:normAutofit fontScale="85000" lnSpcReduction="20000"/>
          </a:bodyPr>
          <a:lstStyle/>
          <a:p>
            <a:pPr marL="0" indent="0">
              <a:buNone/>
            </a:pPr>
            <a:r>
              <a:rPr lang="en-US" dirty="0"/>
              <a:t>The lives of indigenous women had drastically changed after the Spanish conquered their lands as they became relegated to little more than a means to an end and a peace offering. The Incans did not wish to have conflict with the Spanish, likely since their defeat at the hands of the Spanish had been rather recent, and thus were willing to trade their women as gifts in exchange for peace. Spanish men enticed by the promise of land as a reward would then accept these women like a transaction. This concept of using women’s bodies as political tools is not a foreign concept. Debates about abortion still run rampant throughout America as politicians argue over imposing restrictions on female bodies, often without female input. Therefore, the concept of viewing women as political tools is a recurring theme throughout history and even today.</a:t>
            </a:r>
          </a:p>
        </p:txBody>
      </p:sp>
      <p:pic>
        <p:nvPicPr>
          <p:cNvPr id="4" name="Recorded Sound">
            <a:hlinkClick r:id="" action="ppaction://media"/>
            <a:extLst>
              <a:ext uri="{FF2B5EF4-FFF2-40B4-BE49-F238E27FC236}">
                <a16:creationId xmlns:a16="http://schemas.microsoft.com/office/drawing/2014/main" id="{80A2E0DA-4C66-5043-B1F5-1B30B5D1CFF8}"/>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014834" y="5749472"/>
            <a:ext cx="812800" cy="812800"/>
          </a:xfrm>
          <a:prstGeom prst="rect">
            <a:avLst/>
          </a:prstGeom>
        </p:spPr>
      </p:pic>
    </p:spTree>
    <p:extLst>
      <p:ext uri="{BB962C8B-B14F-4D97-AF65-F5344CB8AC3E}">
        <p14:creationId xmlns:p14="http://schemas.microsoft.com/office/powerpoint/2010/main" val="346614198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3676"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Successful Strategy #2:</a:t>
            </a:r>
            <a:br>
              <a:rPr lang="en-US" dirty="0"/>
            </a:br>
            <a:r>
              <a:rPr lang="en-US" dirty="0"/>
              <a:t>Full Circle</a:t>
            </a:r>
          </a:p>
        </p:txBody>
      </p:sp>
      <p:sp>
        <p:nvSpPr>
          <p:cNvPr id="3" name="Content Placeholder 2"/>
          <p:cNvSpPr>
            <a:spLocks noGrp="1"/>
          </p:cNvSpPr>
          <p:nvPr>
            <p:ph idx="1"/>
          </p:nvPr>
        </p:nvSpPr>
        <p:spPr/>
        <p:txBody>
          <a:bodyPr/>
          <a:lstStyle/>
          <a:p>
            <a:r>
              <a:rPr lang="en-US" dirty="0"/>
              <a:t>If you included a hook at the beginning of the essay, you might consider returning to it.</a:t>
            </a:r>
          </a:p>
          <a:p>
            <a:r>
              <a:rPr lang="en-US" dirty="0"/>
              <a:t>How does the content of your paper bring us to a new understanding of the implications of the scenario you described?</a:t>
            </a:r>
          </a:p>
        </p:txBody>
      </p:sp>
      <p:pic>
        <p:nvPicPr>
          <p:cNvPr id="4" name="Recorded Sound">
            <a:hlinkClick r:id="" action="ppaction://media"/>
            <a:extLst>
              <a:ext uri="{FF2B5EF4-FFF2-40B4-BE49-F238E27FC236}">
                <a16:creationId xmlns:a16="http://schemas.microsoft.com/office/drawing/2014/main" id="{5C1E174F-F35E-CD48-B272-FAC14BE2600F}"/>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7806871" y="5628324"/>
            <a:ext cx="812800" cy="812800"/>
          </a:xfrm>
          <a:prstGeom prst="rect">
            <a:avLst/>
          </a:prstGeom>
        </p:spPr>
      </p:pic>
    </p:spTree>
    <p:extLst>
      <p:ext uri="{BB962C8B-B14F-4D97-AF65-F5344CB8AC3E}">
        <p14:creationId xmlns:p14="http://schemas.microsoft.com/office/powerpoint/2010/main" val="98776735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48599"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A3728D-F25B-974D-93ED-098F9CF09A39}"/>
              </a:ext>
            </a:extLst>
          </p:cNvPr>
          <p:cNvSpPr>
            <a:spLocks noGrp="1"/>
          </p:cNvSpPr>
          <p:nvPr>
            <p:ph type="title"/>
          </p:nvPr>
        </p:nvSpPr>
        <p:spPr/>
        <p:txBody>
          <a:bodyPr/>
          <a:lstStyle/>
          <a:p>
            <a:r>
              <a:rPr lang="en-US" dirty="0"/>
              <a:t>Full Circle Example</a:t>
            </a:r>
          </a:p>
        </p:txBody>
      </p:sp>
      <p:sp>
        <p:nvSpPr>
          <p:cNvPr id="3" name="Content Placeholder 2">
            <a:extLst>
              <a:ext uri="{FF2B5EF4-FFF2-40B4-BE49-F238E27FC236}">
                <a16:creationId xmlns:a16="http://schemas.microsoft.com/office/drawing/2014/main" id="{A39A2648-C394-0040-A28A-86A9612110C9}"/>
              </a:ext>
            </a:extLst>
          </p:cNvPr>
          <p:cNvSpPr>
            <a:spLocks noGrp="1"/>
          </p:cNvSpPr>
          <p:nvPr>
            <p:ph idx="1"/>
          </p:nvPr>
        </p:nvSpPr>
        <p:spPr>
          <a:xfrm>
            <a:off x="228600" y="2015733"/>
            <a:ext cx="8801099" cy="4025838"/>
          </a:xfrm>
        </p:spPr>
        <p:txBody>
          <a:bodyPr>
            <a:normAutofit fontScale="55000" lnSpcReduction="20000"/>
          </a:bodyPr>
          <a:lstStyle/>
          <a:p>
            <a:pPr marL="0" indent="0">
              <a:buNone/>
            </a:pPr>
            <a:r>
              <a:rPr lang="en-US" dirty="0"/>
              <a:t>[in an essay whose opening anecdote described the author’s travel experience]</a:t>
            </a:r>
          </a:p>
          <a:p>
            <a:pPr marL="0" indent="0">
              <a:buNone/>
            </a:pPr>
            <a:r>
              <a:rPr lang="en-US" sz="3300" dirty="0"/>
              <a:t>When I was “randomly” selected for a search at the airport, I could only respond with indignation, but now I have a solution. It is clear that the only acceptable way of ensuring the safety of airline passengers is to begin a program to issue Safe Traveler Cards or national ID cards to United States citizens. These cards would screen out those who are unlikely to be terrorists and would also eliminate the delays that currently characterize air travel. Of course, they would help prevent terrorists from hijacking American Planes. At the same time, by making racial profiling unnecessary, these cards would help protect personal and civil liberties of Americans. Only by instituting a national ID card system can the U.S. make certain that the terrorists who attacked the United States did not hijack the liberties that are so precious to us.</a:t>
            </a:r>
          </a:p>
          <a:p>
            <a:pPr marL="0" indent="0">
              <a:buNone/>
            </a:pPr>
            <a:r>
              <a:rPr lang="en-US" dirty="0"/>
              <a:t>[adapted from </a:t>
            </a:r>
            <a:r>
              <a:rPr lang="en-US" i="1" dirty="0"/>
              <a:t>College Writers</a:t>
            </a:r>
            <a:r>
              <a:rPr lang="en-US" dirty="0"/>
              <a:t>, pp. 733-734]</a:t>
            </a:r>
          </a:p>
        </p:txBody>
      </p:sp>
      <p:pic>
        <p:nvPicPr>
          <p:cNvPr id="4" name="Recorded Sound">
            <a:hlinkClick r:id="" action="ppaction://media"/>
            <a:extLst>
              <a:ext uri="{FF2B5EF4-FFF2-40B4-BE49-F238E27FC236}">
                <a16:creationId xmlns:a16="http://schemas.microsoft.com/office/drawing/2014/main" id="{96D3C65C-D5E1-A649-87FA-D283DF833A0F}"/>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7872186" y="5635171"/>
            <a:ext cx="812800" cy="812800"/>
          </a:xfrm>
          <a:prstGeom prst="rect">
            <a:avLst/>
          </a:prstGeom>
        </p:spPr>
      </p:pic>
    </p:spTree>
    <p:extLst>
      <p:ext uri="{BB962C8B-B14F-4D97-AF65-F5344CB8AC3E}">
        <p14:creationId xmlns:p14="http://schemas.microsoft.com/office/powerpoint/2010/main" val="269799409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5928"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Successful Strategy #3:</a:t>
            </a:r>
            <a:br>
              <a:rPr lang="en-US" dirty="0"/>
            </a:br>
            <a:r>
              <a:rPr lang="en-US" dirty="0"/>
              <a:t>What’s Next?</a:t>
            </a:r>
          </a:p>
        </p:txBody>
      </p:sp>
      <p:sp>
        <p:nvSpPr>
          <p:cNvPr id="3" name="Content Placeholder 2"/>
          <p:cNvSpPr>
            <a:spLocks noGrp="1"/>
          </p:cNvSpPr>
          <p:nvPr>
            <p:ph idx="1"/>
          </p:nvPr>
        </p:nvSpPr>
        <p:spPr/>
        <p:txBody>
          <a:bodyPr/>
          <a:lstStyle/>
          <a:p>
            <a:r>
              <a:rPr lang="en-US" dirty="0"/>
              <a:t>Does your paper open up new avenues of research or inquiry that other people could take up?</a:t>
            </a:r>
          </a:p>
          <a:p>
            <a:r>
              <a:rPr lang="en-US" dirty="0"/>
              <a:t>What questions are left unanswered or partially answered that could be of interest to others?</a:t>
            </a:r>
          </a:p>
        </p:txBody>
      </p:sp>
      <p:pic>
        <p:nvPicPr>
          <p:cNvPr id="4" name="Recorded Sound">
            <a:hlinkClick r:id="" action="ppaction://media"/>
            <a:extLst>
              <a:ext uri="{FF2B5EF4-FFF2-40B4-BE49-F238E27FC236}">
                <a16:creationId xmlns:a16="http://schemas.microsoft.com/office/drawing/2014/main" id="{1C715E8B-0FE7-474D-92AF-38B4EF9172C3}"/>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7839528" y="5628324"/>
            <a:ext cx="812800" cy="812800"/>
          </a:xfrm>
          <a:prstGeom prst="rect">
            <a:avLst/>
          </a:prstGeom>
        </p:spPr>
      </p:pic>
    </p:spTree>
    <p:extLst>
      <p:ext uri="{BB962C8B-B14F-4D97-AF65-F5344CB8AC3E}">
        <p14:creationId xmlns:p14="http://schemas.microsoft.com/office/powerpoint/2010/main" val="143168073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49156"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F70D6B-86D7-994C-AAA5-9F1C2DDCF897}"/>
              </a:ext>
            </a:extLst>
          </p:cNvPr>
          <p:cNvSpPr>
            <a:spLocks noGrp="1"/>
          </p:cNvSpPr>
          <p:nvPr>
            <p:ph type="title"/>
          </p:nvPr>
        </p:nvSpPr>
        <p:spPr/>
        <p:txBody>
          <a:bodyPr/>
          <a:lstStyle/>
          <a:p>
            <a:r>
              <a:rPr lang="en-US" dirty="0"/>
              <a:t>What’s Next Example</a:t>
            </a:r>
          </a:p>
        </p:txBody>
      </p:sp>
      <p:sp>
        <p:nvSpPr>
          <p:cNvPr id="3" name="Content Placeholder 2">
            <a:extLst>
              <a:ext uri="{FF2B5EF4-FFF2-40B4-BE49-F238E27FC236}">
                <a16:creationId xmlns:a16="http://schemas.microsoft.com/office/drawing/2014/main" id="{66D2616D-18CC-594C-B241-DE2C6018AC0B}"/>
              </a:ext>
            </a:extLst>
          </p:cNvPr>
          <p:cNvSpPr>
            <a:spLocks noGrp="1"/>
          </p:cNvSpPr>
          <p:nvPr>
            <p:ph idx="1"/>
          </p:nvPr>
        </p:nvSpPr>
        <p:spPr/>
        <p:txBody>
          <a:bodyPr>
            <a:normAutofit fontScale="77500" lnSpcReduction="20000"/>
          </a:bodyPr>
          <a:lstStyle/>
          <a:p>
            <a:pPr marL="0" indent="0">
              <a:buNone/>
            </a:pPr>
            <a:r>
              <a:rPr lang="en-US" dirty="0"/>
              <a:t>I have argued in this essay that the both </a:t>
            </a:r>
            <a:r>
              <a:rPr lang="en-US" i="1" dirty="0"/>
              <a:t>Secret History</a:t>
            </a:r>
            <a:r>
              <a:rPr lang="en-US" dirty="0"/>
              <a:t> and </a:t>
            </a:r>
            <a:r>
              <a:rPr lang="en-US" i="1" dirty="0" err="1"/>
              <a:t>Zelica</a:t>
            </a:r>
            <a:r>
              <a:rPr lang="en-US" dirty="0"/>
              <a:t> empower women in promising but limited ways. However, I do not consider this the final word about the tense connections between these two related novels. I intend this essay to invigorate, rather than conclude, a conversation about </a:t>
            </a:r>
            <a:r>
              <a:rPr lang="en-US" i="1" dirty="0" err="1"/>
              <a:t>Zelica</a:t>
            </a:r>
            <a:r>
              <a:rPr lang="en-US" dirty="0"/>
              <a:t>, a fascinating novel whose very publication exemplifies the kind of transnationality and liminality that makes so much American fiction worth studying. Here I have emphasized a concern that extends into our own contemporary context: the severe limitations of white-centric feminisms that, even with antiracist intentions, still permit political apathy in white women and presume the role of women of color is to advocate white women’s interests without requesting or expecting reciprocity. Novels this rich in historical interest and this germane to our time beg for much further research and debate. </a:t>
            </a:r>
          </a:p>
        </p:txBody>
      </p:sp>
      <p:pic>
        <p:nvPicPr>
          <p:cNvPr id="4" name="Recorded Sound">
            <a:hlinkClick r:id="" action="ppaction://media"/>
            <a:extLst>
              <a:ext uri="{FF2B5EF4-FFF2-40B4-BE49-F238E27FC236}">
                <a16:creationId xmlns:a16="http://schemas.microsoft.com/office/drawing/2014/main" id="{5D3831B5-EE52-DE4E-8F7E-C7A343BFD8FB}"/>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7872185" y="5628324"/>
            <a:ext cx="812800" cy="812800"/>
          </a:xfrm>
          <a:prstGeom prst="rect">
            <a:avLst/>
          </a:prstGeom>
        </p:spPr>
      </p:pic>
    </p:spTree>
    <p:extLst>
      <p:ext uri="{BB962C8B-B14F-4D97-AF65-F5344CB8AC3E}">
        <p14:creationId xmlns:p14="http://schemas.microsoft.com/office/powerpoint/2010/main" val="264498504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0154"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Successful Strategy #4: </a:t>
            </a:r>
            <a:br>
              <a:rPr lang="en-US" dirty="0"/>
            </a:br>
            <a:r>
              <a:rPr lang="en-US" dirty="0"/>
              <a:t>What Did You Learn?</a:t>
            </a:r>
          </a:p>
        </p:txBody>
      </p:sp>
      <p:sp>
        <p:nvSpPr>
          <p:cNvPr id="3" name="Content Placeholder 2"/>
          <p:cNvSpPr>
            <a:spLocks noGrp="1"/>
          </p:cNvSpPr>
          <p:nvPr>
            <p:ph idx="1"/>
          </p:nvPr>
        </p:nvSpPr>
        <p:spPr/>
        <p:txBody>
          <a:bodyPr/>
          <a:lstStyle/>
          <a:p>
            <a:r>
              <a:rPr lang="en-US" dirty="0"/>
              <a:t>While you probably want to avoid a direct statement along the lines of “In writing this paper, I learned…” it can be a good brainstorming exercise to ask yourself, what do you know now that you didn’t know before writing the essay?</a:t>
            </a:r>
          </a:p>
          <a:p>
            <a:r>
              <a:rPr lang="en-US" dirty="0"/>
              <a:t>Your answer might give you an idea for the conclusion.</a:t>
            </a:r>
          </a:p>
        </p:txBody>
      </p:sp>
      <p:pic>
        <p:nvPicPr>
          <p:cNvPr id="4" name="Recorded Sound">
            <a:hlinkClick r:id="" action="ppaction://media"/>
            <a:extLst>
              <a:ext uri="{FF2B5EF4-FFF2-40B4-BE49-F238E27FC236}">
                <a16:creationId xmlns:a16="http://schemas.microsoft.com/office/drawing/2014/main" id="{A1586076-9651-0E41-AFE8-E95514A731EE}"/>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014834" y="5628324"/>
            <a:ext cx="812800" cy="812800"/>
          </a:xfrm>
          <a:prstGeom prst="rect">
            <a:avLst/>
          </a:prstGeom>
        </p:spPr>
      </p:pic>
    </p:spTree>
    <p:extLst>
      <p:ext uri="{BB962C8B-B14F-4D97-AF65-F5344CB8AC3E}">
        <p14:creationId xmlns:p14="http://schemas.microsoft.com/office/powerpoint/2010/main" val="29105693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54288"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B700EB-E037-B149-B98B-B2D573074368}"/>
              </a:ext>
            </a:extLst>
          </p:cNvPr>
          <p:cNvSpPr>
            <a:spLocks noGrp="1"/>
          </p:cNvSpPr>
          <p:nvPr>
            <p:ph type="title"/>
          </p:nvPr>
        </p:nvSpPr>
        <p:spPr/>
        <p:txBody>
          <a:bodyPr/>
          <a:lstStyle/>
          <a:p>
            <a:r>
              <a:rPr lang="en-US" dirty="0"/>
              <a:t>What Did You Learn Example</a:t>
            </a:r>
          </a:p>
        </p:txBody>
      </p:sp>
      <p:sp>
        <p:nvSpPr>
          <p:cNvPr id="3" name="Content Placeholder 2">
            <a:extLst>
              <a:ext uri="{FF2B5EF4-FFF2-40B4-BE49-F238E27FC236}">
                <a16:creationId xmlns:a16="http://schemas.microsoft.com/office/drawing/2014/main" id="{D7A5C404-6B2E-3E48-8D9B-816E57A8DAB5}"/>
              </a:ext>
            </a:extLst>
          </p:cNvPr>
          <p:cNvSpPr>
            <a:spLocks noGrp="1"/>
          </p:cNvSpPr>
          <p:nvPr>
            <p:ph idx="1"/>
          </p:nvPr>
        </p:nvSpPr>
        <p:spPr/>
        <p:txBody>
          <a:bodyPr>
            <a:normAutofit fontScale="92500" lnSpcReduction="20000"/>
          </a:bodyPr>
          <a:lstStyle/>
          <a:p>
            <a:pPr marL="0" indent="0">
              <a:buNone/>
            </a:pPr>
            <a:r>
              <a:rPr lang="en-US" dirty="0"/>
              <a:t>The authors Montaigne, Galileo, and Descartes each set out to seek the truth. Unfortunately, not all were able to value their discoveries over fear of the Inquisition. The search and acceptance of new ideas and truths are what allow civilizations to progress, and is arguably the most important concept to value. If one does not even attempt to find the truth or refuses to acknowledge it, then they will become a mere puppet bending to will of those who spout false teachings. Although the road is difficult and often painful for those who stray from orthodox beliefs, they are the people who history preserves and are remembered for their genius.</a:t>
            </a:r>
          </a:p>
        </p:txBody>
      </p:sp>
      <p:pic>
        <p:nvPicPr>
          <p:cNvPr id="4" name="Recorded Sound">
            <a:hlinkClick r:id="" action="ppaction://media"/>
            <a:extLst>
              <a:ext uri="{FF2B5EF4-FFF2-40B4-BE49-F238E27FC236}">
                <a16:creationId xmlns:a16="http://schemas.microsoft.com/office/drawing/2014/main" id="{28AB952A-2EEF-DC40-8800-51BE726ECC29}"/>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7823200" y="5628324"/>
            <a:ext cx="812800" cy="812800"/>
          </a:xfrm>
          <a:prstGeom prst="rect">
            <a:avLst/>
          </a:prstGeom>
        </p:spPr>
      </p:pic>
    </p:spTree>
    <p:extLst>
      <p:ext uri="{BB962C8B-B14F-4D97-AF65-F5344CB8AC3E}">
        <p14:creationId xmlns:p14="http://schemas.microsoft.com/office/powerpoint/2010/main" val="69914896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4357"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9A6499-8F11-1347-A0F7-CD55CA38EAB9}"/>
              </a:ext>
            </a:extLst>
          </p:cNvPr>
          <p:cNvSpPr>
            <a:spLocks noGrp="1"/>
          </p:cNvSpPr>
          <p:nvPr>
            <p:ph type="title"/>
          </p:nvPr>
        </p:nvSpPr>
        <p:spPr/>
        <p:txBody>
          <a:bodyPr/>
          <a:lstStyle/>
          <a:p>
            <a:r>
              <a:rPr lang="en-US" dirty="0"/>
              <a:t>Successful Strategy #5: </a:t>
            </a:r>
            <a:br>
              <a:rPr lang="en-US" dirty="0"/>
            </a:br>
            <a:r>
              <a:rPr lang="en-US" dirty="0"/>
              <a:t>Call to Action</a:t>
            </a:r>
          </a:p>
        </p:txBody>
      </p:sp>
      <p:sp>
        <p:nvSpPr>
          <p:cNvPr id="3" name="Content Placeholder 2">
            <a:extLst>
              <a:ext uri="{FF2B5EF4-FFF2-40B4-BE49-F238E27FC236}">
                <a16:creationId xmlns:a16="http://schemas.microsoft.com/office/drawing/2014/main" id="{8D3A270C-6865-1849-B9E9-96577F8B6F52}"/>
              </a:ext>
            </a:extLst>
          </p:cNvPr>
          <p:cNvSpPr>
            <a:spLocks noGrp="1"/>
          </p:cNvSpPr>
          <p:nvPr>
            <p:ph idx="1"/>
          </p:nvPr>
        </p:nvSpPr>
        <p:spPr/>
        <p:txBody>
          <a:bodyPr/>
          <a:lstStyle/>
          <a:p>
            <a:r>
              <a:rPr lang="en-US" dirty="0"/>
              <a:t>Suggests current applications to the theories, results, or historical examples discussed in the paper. </a:t>
            </a:r>
          </a:p>
        </p:txBody>
      </p:sp>
      <p:pic>
        <p:nvPicPr>
          <p:cNvPr id="4" name="Recorded Sound">
            <a:hlinkClick r:id="" action="ppaction://media"/>
            <a:extLst>
              <a:ext uri="{FF2B5EF4-FFF2-40B4-BE49-F238E27FC236}">
                <a16:creationId xmlns:a16="http://schemas.microsoft.com/office/drawing/2014/main" id="{C7A6852C-C579-6349-92E0-17FE68CB0815}"/>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7806871" y="5628324"/>
            <a:ext cx="812800" cy="812800"/>
          </a:xfrm>
          <a:prstGeom prst="rect">
            <a:avLst/>
          </a:prstGeom>
        </p:spPr>
      </p:pic>
    </p:spTree>
    <p:extLst>
      <p:ext uri="{BB962C8B-B14F-4D97-AF65-F5344CB8AC3E}">
        <p14:creationId xmlns:p14="http://schemas.microsoft.com/office/powerpoint/2010/main" val="425975734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31579"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4766FA-7524-1841-A371-82654B1AE322}"/>
              </a:ext>
            </a:extLst>
          </p:cNvPr>
          <p:cNvSpPr>
            <a:spLocks noGrp="1"/>
          </p:cNvSpPr>
          <p:nvPr>
            <p:ph type="title"/>
          </p:nvPr>
        </p:nvSpPr>
        <p:spPr/>
        <p:txBody>
          <a:bodyPr/>
          <a:lstStyle/>
          <a:p>
            <a:r>
              <a:rPr lang="en-US" dirty="0"/>
              <a:t>Call to Action Example</a:t>
            </a:r>
          </a:p>
        </p:txBody>
      </p:sp>
      <p:sp>
        <p:nvSpPr>
          <p:cNvPr id="3" name="Content Placeholder 2">
            <a:extLst>
              <a:ext uri="{FF2B5EF4-FFF2-40B4-BE49-F238E27FC236}">
                <a16:creationId xmlns:a16="http://schemas.microsoft.com/office/drawing/2014/main" id="{19CA4694-51B6-C543-8B83-23D21D8BFF6D}"/>
              </a:ext>
            </a:extLst>
          </p:cNvPr>
          <p:cNvSpPr>
            <a:spLocks noGrp="1"/>
          </p:cNvSpPr>
          <p:nvPr>
            <p:ph idx="1"/>
          </p:nvPr>
        </p:nvSpPr>
        <p:spPr/>
        <p:txBody>
          <a:bodyPr>
            <a:normAutofit fontScale="92500" lnSpcReduction="10000"/>
          </a:bodyPr>
          <a:lstStyle/>
          <a:p>
            <a:pPr marL="0" indent="0">
              <a:buNone/>
            </a:pPr>
            <a:r>
              <a:rPr lang="en-US" sz="1600" dirty="0"/>
              <a:t>Socrates educates through questions that help the student arrive at the truth without much help from him. He is invested in leading people out of their caves so they can better the community, which he believes is good. A working definition of goodness that Socrates and </a:t>
            </a:r>
            <a:r>
              <a:rPr lang="en-US" sz="1600" dirty="0" err="1"/>
              <a:t>Meno</a:t>
            </a:r>
            <a:r>
              <a:rPr lang="en-US" sz="1600" dirty="0"/>
              <a:t> devised is “being able to acquire good things with respect to what’s right,” and he employs this in his work as an educator. His intentions with this work are inherently good; he wants others to be enlightened and educated to pursue a better life, and will not sacrifice his own morals to get out of any situation. In order to prepare educators today to follow Socratic educational ideals, education programs should consider including ethics classes for all disciplines, and teacher evaluations might require teachers’ reflections on the social and moral intentions of their curricula and teaching methods. Primary and secondary education would be more effective if it were less focused on test results and more intentionally, thoughtfully aimed at increasing the greater social good. </a:t>
            </a:r>
          </a:p>
        </p:txBody>
      </p:sp>
      <p:pic>
        <p:nvPicPr>
          <p:cNvPr id="4" name="Recorded Sound">
            <a:hlinkClick r:id="" action="ppaction://media"/>
            <a:extLst>
              <a:ext uri="{FF2B5EF4-FFF2-40B4-BE49-F238E27FC236}">
                <a16:creationId xmlns:a16="http://schemas.microsoft.com/office/drawing/2014/main" id="{F574919D-F922-BB4F-9101-5BB08859481F}"/>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014834" y="5628324"/>
            <a:ext cx="812800" cy="812800"/>
          </a:xfrm>
          <a:prstGeom prst="rect">
            <a:avLst/>
          </a:prstGeom>
        </p:spPr>
      </p:pic>
    </p:spTree>
    <p:extLst>
      <p:ext uri="{BB962C8B-B14F-4D97-AF65-F5344CB8AC3E}">
        <p14:creationId xmlns:p14="http://schemas.microsoft.com/office/powerpoint/2010/main" val="377378677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1153"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89FF11-510C-EC48-AA58-2C0C5B1CC80E}"/>
              </a:ext>
            </a:extLst>
          </p:cNvPr>
          <p:cNvSpPr>
            <a:spLocks noGrp="1"/>
          </p:cNvSpPr>
          <p:nvPr>
            <p:ph type="title"/>
          </p:nvPr>
        </p:nvSpPr>
        <p:spPr/>
        <p:txBody>
          <a:bodyPr/>
          <a:lstStyle/>
          <a:p>
            <a:r>
              <a:rPr lang="en-US" dirty="0"/>
              <a:t>A Few Conclusion Strategies to Avoid</a:t>
            </a:r>
          </a:p>
        </p:txBody>
      </p:sp>
      <p:sp>
        <p:nvSpPr>
          <p:cNvPr id="3" name="Content Placeholder 2">
            <a:extLst>
              <a:ext uri="{FF2B5EF4-FFF2-40B4-BE49-F238E27FC236}">
                <a16:creationId xmlns:a16="http://schemas.microsoft.com/office/drawing/2014/main" id="{EA037AB1-CD2A-2B47-9770-539BC1E98714}"/>
              </a:ext>
            </a:extLst>
          </p:cNvPr>
          <p:cNvSpPr>
            <a:spLocks noGrp="1"/>
          </p:cNvSpPr>
          <p:nvPr>
            <p:ph idx="1"/>
          </p:nvPr>
        </p:nvSpPr>
        <p:spPr/>
        <p:txBody>
          <a:bodyPr/>
          <a:lstStyle/>
          <a:p>
            <a:r>
              <a:rPr lang="en-US" dirty="0"/>
              <a:t>Starting with the actual words “in conclusion” (or similar phrases). </a:t>
            </a:r>
          </a:p>
          <a:p>
            <a:r>
              <a:rPr lang="en-US" dirty="0"/>
              <a:t>Merely reviewing your essay’s ideas. </a:t>
            </a:r>
          </a:p>
          <a:p>
            <a:r>
              <a:rPr lang="en-US" dirty="0"/>
              <a:t>Introducing fully new information, or a “grab bag” of stray thoughts or research that didn’t fit into your paper.</a:t>
            </a:r>
          </a:p>
          <a:p>
            <a:r>
              <a:rPr lang="en-US" dirty="0"/>
              <a:t>Maudlin emotional appeals that stray from the tone of your essay. </a:t>
            </a:r>
          </a:p>
        </p:txBody>
      </p:sp>
      <p:pic>
        <p:nvPicPr>
          <p:cNvPr id="4" name="Recorded Sound">
            <a:hlinkClick r:id="" action="ppaction://media"/>
            <a:extLst>
              <a:ext uri="{FF2B5EF4-FFF2-40B4-BE49-F238E27FC236}">
                <a16:creationId xmlns:a16="http://schemas.microsoft.com/office/drawing/2014/main" id="{7E2835FA-115F-3C43-BF85-3547C7954566}"/>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7872186" y="5628324"/>
            <a:ext cx="812800" cy="812800"/>
          </a:xfrm>
          <a:prstGeom prst="rect">
            <a:avLst/>
          </a:prstGeom>
        </p:spPr>
      </p:pic>
    </p:spTree>
    <p:extLst>
      <p:ext uri="{BB962C8B-B14F-4D97-AF65-F5344CB8AC3E}">
        <p14:creationId xmlns:p14="http://schemas.microsoft.com/office/powerpoint/2010/main" val="217682476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18119"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The End</a:t>
            </a:r>
          </a:p>
        </p:txBody>
      </p:sp>
      <p:sp>
        <p:nvSpPr>
          <p:cNvPr id="3" name="Subtitle 2"/>
          <p:cNvSpPr>
            <a:spLocks noGrp="1"/>
          </p:cNvSpPr>
          <p:nvPr>
            <p:ph type="subTitle" idx="1"/>
          </p:nvPr>
        </p:nvSpPr>
        <p:spPr/>
        <p:txBody>
          <a:bodyPr/>
          <a:lstStyle/>
          <a:p>
            <a:r>
              <a:rPr lang="en-US" dirty="0"/>
              <a:t>(PowerPoint Presentations don’t need conclusions.) </a:t>
            </a:r>
          </a:p>
        </p:txBody>
      </p:sp>
      <p:pic>
        <p:nvPicPr>
          <p:cNvPr id="5" name="Picture Placeholder 4" descr="conclusion.gif"/>
          <p:cNvPicPr>
            <a:picLocks noGrp="1" noChangeAspect="1"/>
          </p:cNvPicPr>
          <p:nvPr>
            <p:ph type="pic" sz="quarter" idx="12"/>
          </p:nvPr>
        </p:nvPicPr>
        <p:blipFill>
          <a:blip r:embed="rId4" cstate="email">
            <a:extLst>
              <a:ext uri="{28A0092B-C50C-407E-A947-70E740481C1C}">
                <a14:useLocalDpi xmlns:a14="http://schemas.microsoft.com/office/drawing/2010/main" val="0"/>
              </a:ext>
            </a:extLst>
          </a:blip>
          <a:srcRect l="16886" r="16886"/>
          <a:stretch>
            <a:fillRect/>
          </a:stretch>
        </p:blipFill>
        <p:spPr/>
      </p:pic>
      <p:pic>
        <p:nvPicPr>
          <p:cNvPr id="4" name="Recorded Sound">
            <a:hlinkClick r:id="" action="ppaction://media"/>
            <a:extLst>
              <a:ext uri="{FF2B5EF4-FFF2-40B4-BE49-F238E27FC236}">
                <a16:creationId xmlns:a16="http://schemas.microsoft.com/office/drawing/2014/main" id="{4402F001-3E52-2343-B438-C122941CA67F}"/>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7872185" y="5629834"/>
            <a:ext cx="812800" cy="812800"/>
          </a:xfrm>
          <a:prstGeom prst="rect">
            <a:avLst/>
          </a:prstGeom>
        </p:spPr>
      </p:pic>
    </p:spTree>
    <p:extLst>
      <p:ext uri="{BB962C8B-B14F-4D97-AF65-F5344CB8AC3E}">
        <p14:creationId xmlns:p14="http://schemas.microsoft.com/office/powerpoint/2010/main" val="316599925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6857"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Works Consulted</a:t>
            </a:r>
          </a:p>
        </p:txBody>
      </p:sp>
      <p:sp>
        <p:nvSpPr>
          <p:cNvPr id="3" name="Content Placeholder 2"/>
          <p:cNvSpPr>
            <a:spLocks noGrp="1"/>
          </p:cNvSpPr>
          <p:nvPr>
            <p:ph idx="1"/>
          </p:nvPr>
        </p:nvSpPr>
        <p:spPr/>
        <p:txBody>
          <a:bodyPr/>
          <a:lstStyle/>
          <a:p>
            <a:pPr marL="0" indent="0">
              <a:buNone/>
            </a:pPr>
            <a:r>
              <a:rPr lang="en-US" dirty="0"/>
              <a:t>A great conclusions site from the University of North Carolina Writing Center:  </a:t>
            </a:r>
            <a:r>
              <a:rPr lang="en-US" dirty="0">
                <a:hlinkClick r:id="rId2"/>
              </a:rPr>
              <a:t>http://writingcenter.unc.edu/handouts/</a:t>
            </a:r>
            <a:r>
              <a:rPr lang="en-US" dirty="0"/>
              <a:t> </a:t>
            </a:r>
          </a:p>
          <a:p>
            <a:pPr marL="0" indent="0">
              <a:buNone/>
            </a:pPr>
            <a:r>
              <a:rPr lang="en-US" dirty="0"/>
              <a:t>More conclusion examples: </a:t>
            </a:r>
            <a:r>
              <a:rPr lang="en-US" dirty="0">
                <a:hlinkClick r:id="rId3"/>
              </a:rPr>
              <a:t>https://www.hamilton.edu/academics/centers/writing/writing-resources/conclusions</a:t>
            </a:r>
            <a:r>
              <a:rPr lang="en-US" dirty="0"/>
              <a:t> </a:t>
            </a:r>
          </a:p>
        </p:txBody>
      </p:sp>
    </p:spTree>
    <p:extLst>
      <p:ext uri="{BB962C8B-B14F-4D97-AF65-F5344CB8AC3E}">
        <p14:creationId xmlns:p14="http://schemas.microsoft.com/office/powerpoint/2010/main" val="827670136"/>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{CE184FDD-F869-4648-BB35-8271897418B2}tf10001119</Template>
  <TotalTime>1274</TotalTime>
  <Words>1209</Words>
  <Application>Microsoft Macintosh PowerPoint</Application>
  <PresentationFormat>On-screen Show (4:3)</PresentationFormat>
  <Paragraphs>44</Paragraphs>
  <Slides>15</Slides>
  <Notes>0</Notes>
  <HiddenSlides>0</HiddenSlides>
  <MMClips>14</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Arial</vt:lpstr>
      <vt:lpstr>Calibri</vt:lpstr>
      <vt:lpstr>Candara</vt:lpstr>
      <vt:lpstr>Gill Sans MT</vt:lpstr>
      <vt:lpstr>Gallery</vt:lpstr>
      <vt:lpstr>Conclusions</vt:lpstr>
      <vt:lpstr>The Purpose, and Challenge, of Conclusions</vt:lpstr>
      <vt:lpstr>Successful Strategy #1: Broader Implications</vt:lpstr>
      <vt:lpstr>Broader Implications Example</vt:lpstr>
      <vt:lpstr>Successful Strategy #2: Full Circle</vt:lpstr>
      <vt:lpstr>Full Circle Example</vt:lpstr>
      <vt:lpstr>Successful Strategy #3: What’s Next?</vt:lpstr>
      <vt:lpstr>What’s Next Example</vt:lpstr>
      <vt:lpstr>Successful Strategy #4:  What Did You Learn?</vt:lpstr>
      <vt:lpstr>What Did You Learn Example</vt:lpstr>
      <vt:lpstr>Successful Strategy #5:  Call to Action</vt:lpstr>
      <vt:lpstr>Call to Action Example</vt:lpstr>
      <vt:lpstr>A Few Conclusion Strategies to Avoid</vt:lpstr>
      <vt:lpstr>The End</vt:lpstr>
      <vt:lpstr>Works Consulted</vt:lpstr>
    </vt:vector>
  </TitlesOfParts>
  <Company>Duke University</Company>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Conclusions</dc:title>
  <dc:creator>Duke User</dc:creator>
  <cp:lastModifiedBy>Argondezzi, Talia</cp:lastModifiedBy>
  <cp:revision>17</cp:revision>
  <dcterms:created xsi:type="dcterms:W3CDTF">2012-10-02T21:07:57Z</dcterms:created>
  <dcterms:modified xsi:type="dcterms:W3CDTF">2020-12-31T17:05:36Z</dcterms:modified>
</cp:coreProperties>
</file>