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5" r:id="rId3"/>
    <p:sldId id="269" r:id="rId4"/>
    <p:sldId id="270" r:id="rId5"/>
    <p:sldId id="271" r:id="rId6"/>
    <p:sldId id="272" r:id="rId7"/>
    <p:sldId id="267" r:id="rId8"/>
    <p:sldId id="279" r:id="rId9"/>
    <p:sldId id="268" r:id="rId10"/>
    <p:sldId id="280" r:id="rId11"/>
    <p:sldId id="282" r:id="rId12"/>
    <p:sldId id="283" r:id="rId13"/>
    <p:sldId id="28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0" autoAdjust="0"/>
    <p:restoredTop sz="94660"/>
  </p:normalViewPr>
  <p:slideViewPr>
    <p:cSldViewPr snapToGrid="0">
      <p:cViewPr varScale="1">
        <p:scale>
          <a:sx n="84" d="100"/>
          <a:sy n="84" d="100"/>
        </p:scale>
        <p:origin x="1128"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92984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420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2687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56293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2390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55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3084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9669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5945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72892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1669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EE2CFA-730A-4899-B17D-F3DFB8A23596}" type="datetimeFigureOut">
              <a:rPr lang="en-US" smtClean="0">
                <a:solidFill>
                  <a:prstClr val="black">
                    <a:tint val="75000"/>
                  </a:prstClr>
                </a:solidFill>
              </a:rPr>
              <a:pPr/>
              <a:t>7/23/20</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35858F-4BD0-4AA7-98B7-19C3E1EE257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841462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4.tif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png"/><Relationship Id="rId5" Type="http://schemas.openxmlformats.org/officeDocument/2006/relationships/hyperlink" Target="https://www.ursinus.edu/offices/center-for-writing-and-speaking/" TargetMode="Externa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alpha val="20000"/>
          </a:srgb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br>
              <a:rPr lang="en-US" dirty="0"/>
            </a:br>
            <a:r>
              <a:rPr lang="en-US" dirty="0"/>
              <a:t>Strategies and Templates for Building a Strong Thesis Statement</a:t>
            </a:r>
          </a:p>
        </p:txBody>
      </p:sp>
      <p:sp>
        <p:nvSpPr>
          <p:cNvPr id="3" name="Subtitle 2"/>
          <p:cNvSpPr>
            <a:spLocks noGrp="1"/>
          </p:cNvSpPr>
          <p:nvPr>
            <p:ph type="subTitle" idx="1"/>
          </p:nvPr>
        </p:nvSpPr>
        <p:spPr/>
        <p:txBody>
          <a:bodyPr>
            <a:normAutofit fontScale="92500" lnSpcReduction="20000"/>
          </a:bodyPr>
          <a:lstStyle/>
          <a:p>
            <a:r>
              <a:rPr lang="en-US" dirty="0"/>
              <a:t>By Talia Argondezzi, Annalise </a:t>
            </a:r>
            <a:r>
              <a:rPr lang="en-US" dirty="0" err="1"/>
              <a:t>Koup</a:t>
            </a:r>
            <a:r>
              <a:rPr lang="en-US" dirty="0"/>
              <a:t>, and Carver Wolfe</a:t>
            </a:r>
          </a:p>
          <a:p>
            <a:endParaRPr lang="en-US" dirty="0"/>
          </a:p>
          <a:p>
            <a:r>
              <a:rPr lang="en-US" sz="3500" dirty="0"/>
              <a:t>To listen to audio explanations, click the speaker icon in the lower right corner of each slide.</a:t>
            </a:r>
          </a:p>
        </p:txBody>
      </p:sp>
      <p:pic>
        <p:nvPicPr>
          <p:cNvPr id="4" name="Thesis Strategy intro">
            <a:hlinkClick r:id="" action="ppaction://media"/>
            <a:extLst>
              <a:ext uri="{FF2B5EF4-FFF2-40B4-BE49-F238E27FC236}">
                <a16:creationId xmlns:a16="http://schemas.microsoft.com/office/drawing/2014/main" id="{C2EF6070-B6F9-4D4E-8FFD-EB78C770700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59869" y="5682673"/>
            <a:ext cx="812800" cy="812800"/>
          </a:xfrm>
          <a:prstGeom prst="rect">
            <a:avLst/>
          </a:prstGeom>
        </p:spPr>
      </p:pic>
    </p:spTree>
    <p:extLst>
      <p:ext uri="{BB962C8B-B14F-4D97-AF65-F5344CB8AC3E}">
        <p14:creationId xmlns:p14="http://schemas.microsoft.com/office/powerpoint/2010/main" val="30615070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1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5">
                    <a:lumMod val="50000"/>
                  </a:schemeClr>
                </a:solidFill>
              </a:rPr>
              <a:t>Strategies for Infusing Your Thesis Statement with Insight</a:t>
            </a:r>
          </a:p>
        </p:txBody>
      </p:sp>
      <p:sp>
        <p:nvSpPr>
          <p:cNvPr id="3" name="Content Placeholder 2"/>
          <p:cNvSpPr>
            <a:spLocks noGrp="1"/>
          </p:cNvSpPr>
          <p:nvPr>
            <p:ph type="body" idx="1"/>
          </p:nvPr>
        </p:nvSpPr>
        <p:spPr/>
        <p:txBody>
          <a:bodyPr/>
          <a:lstStyle/>
          <a:p>
            <a:endParaRPr lang="en-US" dirty="0"/>
          </a:p>
        </p:txBody>
      </p:sp>
      <p:pic>
        <p:nvPicPr>
          <p:cNvPr id="4" name="Strategies explanation">
            <a:hlinkClick r:id="" action="ppaction://media"/>
            <a:extLst>
              <a:ext uri="{FF2B5EF4-FFF2-40B4-BE49-F238E27FC236}">
                <a16:creationId xmlns:a16="http://schemas.microsoft.com/office/drawing/2014/main" id="{86C26D92-DA17-B84F-B5C5-A6439A7F06F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27113" y="5549669"/>
            <a:ext cx="812800" cy="812800"/>
          </a:xfrm>
          <a:prstGeom prst="rect">
            <a:avLst/>
          </a:prstGeom>
        </p:spPr>
      </p:pic>
    </p:spTree>
    <p:extLst>
      <p:ext uri="{BB962C8B-B14F-4D97-AF65-F5344CB8AC3E}">
        <p14:creationId xmlns:p14="http://schemas.microsoft.com/office/powerpoint/2010/main" val="8061046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41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Insight Strategy</a:t>
            </a:r>
          </a:p>
        </p:txBody>
      </p:sp>
      <p:sp>
        <p:nvSpPr>
          <p:cNvPr id="3" name="Content Placeholder 2"/>
          <p:cNvSpPr>
            <a:spLocks noGrp="1"/>
          </p:cNvSpPr>
          <p:nvPr>
            <p:ph sz="half" idx="1"/>
          </p:nvPr>
        </p:nvSpPr>
        <p:spPr>
          <a:prstGeom prst="rect">
            <a:avLst/>
          </a:prstGeom>
        </p:spPr>
        <p:txBody>
          <a:bodyPr>
            <a:normAutofit fontScale="85000" lnSpcReduction="20000"/>
          </a:bodyPr>
          <a:lstStyle/>
          <a:p>
            <a:pPr marL="18288" indent="0">
              <a:buNone/>
            </a:pPr>
            <a:r>
              <a:rPr lang="en-US" b="1" dirty="0">
                <a:effectLst/>
              </a:rPr>
              <a:t>Point out a similarity between two things that seem really different at first.</a:t>
            </a:r>
          </a:p>
          <a:p>
            <a:pPr marL="18288" indent="0">
              <a:buNone/>
            </a:pPr>
            <a:endParaRPr lang="en-US" dirty="0"/>
          </a:p>
          <a:p>
            <a:pPr marL="18288" indent="0">
              <a:buNone/>
            </a:pPr>
            <a:endParaRPr lang="en-US" dirty="0"/>
          </a:p>
        </p:txBody>
      </p:sp>
      <p:sp>
        <p:nvSpPr>
          <p:cNvPr id="4" name="Content Placeholder 3"/>
          <p:cNvSpPr>
            <a:spLocks noGrp="1"/>
          </p:cNvSpPr>
          <p:nvPr>
            <p:ph sz="half" idx="2"/>
          </p:nvPr>
        </p:nvSpPr>
        <p:spPr>
          <a:prstGeom prst="rect">
            <a:avLst/>
          </a:prstGeom>
        </p:spPr>
        <p:txBody>
          <a:bodyPr>
            <a:normAutofit fontScale="85000" lnSpcReduction="20000"/>
          </a:bodyPr>
          <a:lstStyle/>
          <a:p>
            <a:r>
              <a:rPr lang="en-US" dirty="0">
                <a:effectLst/>
              </a:rPr>
              <a:t>As a small suburban liberal arts college, </a:t>
            </a:r>
            <a:r>
              <a:rPr lang="en-US" dirty="0" err="1">
                <a:effectLst/>
              </a:rPr>
              <a:t>Ursinus</a:t>
            </a:r>
            <a:r>
              <a:rPr lang="en-US" dirty="0">
                <a:effectLst/>
              </a:rPr>
              <a:t> would appear to have little in common with Columbia University, with its large population, urban campus, and international reputation. But their shared interest in a common “Great Works” course taken by all freshmen is the cause of the tightknit communities at both schools.</a:t>
            </a:r>
          </a:p>
          <a:p>
            <a:r>
              <a:rPr lang="en-US" dirty="0"/>
              <a:t>Although </a:t>
            </a:r>
            <a:r>
              <a:rPr lang="en-US" i="1" dirty="0"/>
              <a:t>Allegory of the Cave </a:t>
            </a:r>
            <a:r>
              <a:rPr lang="en-US" dirty="0"/>
              <a:t>takes place in ancient Greece and </a:t>
            </a:r>
            <a:r>
              <a:rPr lang="en-US" i="1" dirty="0"/>
              <a:t>Persepolis</a:t>
            </a:r>
            <a:r>
              <a:rPr lang="en-US" dirty="0"/>
              <a:t> takes place in modern Iran, both settings display the harmful effects of a dictatorial society. </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 y="2759836"/>
            <a:ext cx="5715000" cy="3733800"/>
          </a:xfrm>
          <a:prstGeom prst="rect">
            <a:avLst/>
          </a:prstGeom>
        </p:spPr>
      </p:pic>
      <p:pic>
        <p:nvPicPr>
          <p:cNvPr id="6" name="similarities strategy">
            <a:hlinkClick r:id="" action="ppaction://media"/>
            <a:extLst>
              <a:ext uri="{FF2B5EF4-FFF2-40B4-BE49-F238E27FC236}">
                <a16:creationId xmlns:a16="http://schemas.microsoft.com/office/drawing/2014/main" id="{6788B2A7-286A-CA45-B186-037422B6BCC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47400" y="5770563"/>
            <a:ext cx="812800" cy="812800"/>
          </a:xfrm>
          <a:prstGeom prst="rect">
            <a:avLst/>
          </a:prstGeom>
        </p:spPr>
      </p:pic>
    </p:spTree>
    <p:extLst>
      <p:ext uri="{BB962C8B-B14F-4D97-AF65-F5344CB8AC3E}">
        <p14:creationId xmlns:p14="http://schemas.microsoft.com/office/powerpoint/2010/main" val="39185352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901"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Insight Strategy</a:t>
            </a:r>
          </a:p>
        </p:txBody>
      </p:sp>
      <p:sp>
        <p:nvSpPr>
          <p:cNvPr id="3" name="Content Placeholder 2"/>
          <p:cNvSpPr>
            <a:spLocks noGrp="1"/>
          </p:cNvSpPr>
          <p:nvPr>
            <p:ph sz="half" idx="1"/>
          </p:nvPr>
        </p:nvSpPr>
        <p:spPr>
          <a:prstGeom prst="rect">
            <a:avLst/>
          </a:prstGeom>
        </p:spPr>
        <p:txBody>
          <a:bodyPr>
            <a:normAutofit fontScale="92500" lnSpcReduction="10000"/>
          </a:bodyPr>
          <a:lstStyle/>
          <a:p>
            <a:pPr marL="18288" indent="0">
              <a:buNone/>
            </a:pPr>
            <a:r>
              <a:rPr lang="en-US" b="1" dirty="0">
                <a:effectLst/>
              </a:rPr>
              <a:t>Point out a key difference between things that seems similar. </a:t>
            </a:r>
          </a:p>
          <a:p>
            <a:pPr marL="18288" indent="0">
              <a:buNone/>
            </a:pPr>
            <a:endParaRPr lang="en-US" dirty="0"/>
          </a:p>
        </p:txBody>
      </p:sp>
      <p:sp>
        <p:nvSpPr>
          <p:cNvPr id="4" name="Content Placeholder 3"/>
          <p:cNvSpPr>
            <a:spLocks noGrp="1"/>
          </p:cNvSpPr>
          <p:nvPr>
            <p:ph sz="half" idx="2"/>
          </p:nvPr>
        </p:nvSpPr>
        <p:spPr>
          <a:prstGeom prst="rect">
            <a:avLst/>
          </a:prstGeom>
        </p:spPr>
        <p:txBody>
          <a:bodyPr>
            <a:normAutofit fontScale="92500" lnSpcReduction="10000"/>
          </a:bodyPr>
          <a:lstStyle/>
          <a:p>
            <a:r>
              <a:rPr lang="en-US" dirty="0">
                <a:effectLst/>
              </a:rPr>
              <a:t>Both Gene and Laura are professors who teach two classes per semester, but because Laura’s two classes have 50 students each and are writing intensive, her workload is substantially heavier.</a:t>
            </a:r>
          </a:p>
          <a:p>
            <a:r>
              <a:rPr lang="en-US" dirty="0"/>
              <a:t>Although Medea and Sappho are both victims of their respective patriarchal societies, Medea clings to her marriage with Jason, whereas Sappho rejects the concept of marriage altogether. </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00690" y="2682227"/>
            <a:ext cx="2856619" cy="4175773"/>
          </a:xfrm>
          <a:prstGeom prst="rect">
            <a:avLst/>
          </a:prstGeom>
        </p:spPr>
      </p:pic>
      <p:pic>
        <p:nvPicPr>
          <p:cNvPr id="6" name="differences strategy">
            <a:hlinkClick r:id="" action="ppaction://media"/>
            <a:extLst>
              <a:ext uri="{FF2B5EF4-FFF2-40B4-BE49-F238E27FC236}">
                <a16:creationId xmlns:a16="http://schemas.microsoft.com/office/drawing/2014/main" id="{7FB03144-972A-FE48-B828-A365B4FDA6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93400" y="5632796"/>
            <a:ext cx="812800" cy="812800"/>
          </a:xfrm>
          <a:prstGeom prst="rect">
            <a:avLst/>
          </a:prstGeom>
        </p:spPr>
      </p:pic>
    </p:spTree>
    <p:extLst>
      <p:ext uri="{BB962C8B-B14F-4D97-AF65-F5344CB8AC3E}">
        <p14:creationId xmlns:p14="http://schemas.microsoft.com/office/powerpoint/2010/main" val="6999422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01"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Insight Strategy</a:t>
            </a:r>
          </a:p>
        </p:txBody>
      </p:sp>
      <p:sp>
        <p:nvSpPr>
          <p:cNvPr id="3" name="Content Placeholder 2"/>
          <p:cNvSpPr>
            <a:spLocks noGrp="1"/>
          </p:cNvSpPr>
          <p:nvPr>
            <p:ph sz="half" idx="1"/>
          </p:nvPr>
        </p:nvSpPr>
        <p:spPr>
          <a:prstGeom prst="rect">
            <a:avLst/>
          </a:prstGeom>
        </p:spPr>
        <p:txBody>
          <a:bodyPr>
            <a:normAutofit fontScale="92500" lnSpcReduction="10000"/>
          </a:bodyPr>
          <a:lstStyle/>
          <a:p>
            <a:pPr marL="18288" indent="0">
              <a:buNone/>
            </a:pPr>
            <a:r>
              <a:rPr lang="en-US" b="1" dirty="0">
                <a:effectLst/>
              </a:rPr>
              <a:t>Point out an underlying assumption or unproven premise. </a:t>
            </a:r>
          </a:p>
        </p:txBody>
      </p:sp>
      <p:sp>
        <p:nvSpPr>
          <p:cNvPr id="4" name="Content Placeholder 3"/>
          <p:cNvSpPr>
            <a:spLocks noGrp="1"/>
          </p:cNvSpPr>
          <p:nvPr>
            <p:ph sz="half" idx="2"/>
          </p:nvPr>
        </p:nvSpPr>
        <p:spPr>
          <a:prstGeom prst="rect">
            <a:avLst/>
          </a:prstGeom>
        </p:spPr>
        <p:txBody>
          <a:bodyPr>
            <a:normAutofit fontScale="92500" lnSpcReduction="10000"/>
          </a:bodyPr>
          <a:lstStyle/>
          <a:p>
            <a:r>
              <a:rPr lang="en-US" dirty="0">
                <a:effectLst/>
              </a:rPr>
              <a:t>The argument that women are simply “programmed” to nurture their children is based on biology alone and neglects the fact that human behavior is socially constructed.</a:t>
            </a:r>
          </a:p>
          <a:p>
            <a:r>
              <a:rPr lang="en-US" dirty="0">
                <a:effectLst/>
              </a:rPr>
              <a:t>Those who would call Medea insane overlook her lack of options. Euripides’s audience would know that any of the “sane” measures today’s woman might take were unavailable to Medea.</a:t>
            </a:r>
          </a:p>
          <a:p>
            <a:endParaRPr lang="en-US" dirty="0"/>
          </a:p>
        </p:txBody>
      </p:sp>
      <p:pic>
        <p:nvPicPr>
          <p:cNvPr id="5" name="Picture 4">
            <a:extLst>
              <a:ext uri="{FF2B5EF4-FFF2-40B4-BE49-F238E27FC236}">
                <a16:creationId xmlns:a16="http://schemas.microsoft.com/office/drawing/2014/main" id="{33032C7A-E206-3C4C-B745-F3FEF54BCB33}"/>
              </a:ext>
            </a:extLst>
          </p:cNvPr>
          <p:cNvPicPr>
            <a:picLocks noChangeAspect="1"/>
          </p:cNvPicPr>
          <p:nvPr/>
        </p:nvPicPr>
        <p:blipFill>
          <a:blip r:embed="rId4"/>
          <a:stretch>
            <a:fillRect/>
          </a:stretch>
        </p:blipFill>
        <p:spPr>
          <a:xfrm>
            <a:off x="984250" y="2547620"/>
            <a:ext cx="3975100" cy="3975100"/>
          </a:xfrm>
          <a:prstGeom prst="rect">
            <a:avLst/>
          </a:prstGeom>
        </p:spPr>
      </p:pic>
      <p:pic>
        <p:nvPicPr>
          <p:cNvPr id="6" name="underlying assumption ">
            <a:hlinkClick r:id="" action="ppaction://media"/>
            <a:extLst>
              <a:ext uri="{FF2B5EF4-FFF2-40B4-BE49-F238E27FC236}">
                <a16:creationId xmlns:a16="http://schemas.microsoft.com/office/drawing/2014/main" id="{DD5D7D9C-40B7-964E-A738-6E14B7DAF46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77913" y="5499100"/>
            <a:ext cx="812800" cy="812800"/>
          </a:xfrm>
          <a:prstGeom prst="rect">
            <a:avLst/>
          </a:prstGeom>
        </p:spPr>
      </p:pic>
    </p:spTree>
    <p:extLst>
      <p:ext uri="{BB962C8B-B14F-4D97-AF65-F5344CB8AC3E}">
        <p14:creationId xmlns:p14="http://schemas.microsoft.com/office/powerpoint/2010/main" val="32727355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8537"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Insight Strategy</a:t>
            </a:r>
          </a:p>
        </p:txBody>
      </p:sp>
      <p:sp>
        <p:nvSpPr>
          <p:cNvPr id="3" name="Content Placeholder 2"/>
          <p:cNvSpPr>
            <a:spLocks noGrp="1"/>
          </p:cNvSpPr>
          <p:nvPr>
            <p:ph sz="half" idx="1"/>
          </p:nvPr>
        </p:nvSpPr>
        <p:spPr>
          <a:prstGeom prst="rect">
            <a:avLst/>
          </a:prstGeom>
        </p:spPr>
        <p:txBody>
          <a:bodyPr>
            <a:normAutofit fontScale="92500" lnSpcReduction="10000"/>
          </a:bodyPr>
          <a:lstStyle/>
          <a:p>
            <a:r>
              <a:rPr lang="en-US" b="1" dirty="0">
                <a:effectLst/>
              </a:rPr>
              <a:t>Point out something that is true and accurate, but that others would not necessarily think of.</a:t>
            </a:r>
          </a:p>
          <a:p>
            <a:r>
              <a:rPr lang="en-US" b="1" dirty="0"/>
              <a:t>Seek ideas that are not immediately apparent, but only emerge after deeper reflection.</a:t>
            </a:r>
          </a:p>
        </p:txBody>
      </p:sp>
      <p:sp>
        <p:nvSpPr>
          <p:cNvPr id="4" name="Content Placeholder 3"/>
          <p:cNvSpPr>
            <a:spLocks noGrp="1"/>
          </p:cNvSpPr>
          <p:nvPr>
            <p:ph sz="half" idx="2"/>
          </p:nvPr>
        </p:nvSpPr>
        <p:spPr>
          <a:prstGeom prst="rect">
            <a:avLst/>
          </a:prstGeom>
        </p:spPr>
        <p:txBody>
          <a:bodyPr>
            <a:normAutofit fontScale="92500" lnSpcReduction="10000"/>
          </a:bodyPr>
          <a:lstStyle/>
          <a:p>
            <a:r>
              <a:rPr lang="en-US" dirty="0">
                <a:effectLst/>
              </a:rPr>
              <a:t>While Judy seems to be a mindless “yes” person, simply constantly agreeing with everyone, she subtly interjects dissent and disagreement when she hesitates before she agrees.</a:t>
            </a:r>
          </a:p>
          <a:p>
            <a:r>
              <a:rPr lang="en-US" dirty="0"/>
              <a:t>Although Medea appears to be a feminist icon, she is actually motivated by self-interest rather than female empowerment since she murders the princess for daring to steal her husband. </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00" y="4192335"/>
            <a:ext cx="4731555" cy="2665665"/>
          </a:xfrm>
          <a:prstGeom prst="rect">
            <a:avLst/>
          </a:prstGeom>
        </p:spPr>
      </p:pic>
      <p:pic>
        <p:nvPicPr>
          <p:cNvPr id="6" name="new perspective">
            <a:hlinkClick r:id="" action="ppaction://media"/>
            <a:extLst>
              <a:ext uri="{FF2B5EF4-FFF2-40B4-BE49-F238E27FC236}">
                <a16:creationId xmlns:a16="http://schemas.microsoft.com/office/drawing/2014/main" id="{CEB5405B-1D59-BB41-8D46-15236E038F5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47400" y="5770563"/>
            <a:ext cx="812800" cy="812800"/>
          </a:xfrm>
          <a:prstGeom prst="rect">
            <a:avLst/>
          </a:prstGeom>
        </p:spPr>
      </p:pic>
    </p:spTree>
    <p:extLst>
      <p:ext uri="{BB962C8B-B14F-4D97-AF65-F5344CB8AC3E}">
        <p14:creationId xmlns:p14="http://schemas.microsoft.com/office/powerpoint/2010/main" val="14581655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7221"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5">
                    <a:lumMod val="50000"/>
                  </a:schemeClr>
                </a:solidFill>
              </a:rPr>
              <a:t>Thesis Statement Templates</a:t>
            </a:r>
          </a:p>
        </p:txBody>
      </p:sp>
      <p:sp>
        <p:nvSpPr>
          <p:cNvPr id="3" name="Text Placeholder 2"/>
          <p:cNvSpPr>
            <a:spLocks noGrp="1"/>
          </p:cNvSpPr>
          <p:nvPr>
            <p:ph type="body" idx="1"/>
          </p:nvPr>
        </p:nvSpPr>
        <p:spPr/>
        <p:txBody>
          <a:bodyPr/>
          <a:lstStyle/>
          <a:p>
            <a:endParaRPr lang="en-US"/>
          </a:p>
        </p:txBody>
      </p:sp>
      <p:pic>
        <p:nvPicPr>
          <p:cNvPr id="4" name="templates intro">
            <a:hlinkClick r:id="" action="ppaction://media"/>
            <a:extLst>
              <a:ext uri="{FF2B5EF4-FFF2-40B4-BE49-F238E27FC236}">
                <a16:creationId xmlns:a16="http://schemas.microsoft.com/office/drawing/2014/main" id="{92EB2B9D-6E14-374C-BBC2-6BAAD600B77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93614" y="5683250"/>
            <a:ext cx="812800" cy="812800"/>
          </a:xfrm>
          <a:prstGeom prst="rect">
            <a:avLst/>
          </a:prstGeom>
        </p:spPr>
      </p:pic>
    </p:spTree>
    <p:extLst>
      <p:ext uri="{BB962C8B-B14F-4D97-AF65-F5344CB8AC3E}">
        <p14:creationId xmlns:p14="http://schemas.microsoft.com/office/powerpoint/2010/main" val="24058844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597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Pattern 1: Meaning of the Evidence</a:t>
            </a:r>
          </a:p>
        </p:txBody>
      </p:sp>
      <p:sp>
        <p:nvSpPr>
          <p:cNvPr id="3" name="Content Placeholder 2"/>
          <p:cNvSpPr>
            <a:spLocks noGrp="1"/>
          </p:cNvSpPr>
          <p:nvPr>
            <p:ph idx="1"/>
          </p:nvPr>
        </p:nvSpPr>
        <p:spPr/>
        <p:txBody>
          <a:bodyPr/>
          <a:lstStyle/>
          <a:p>
            <a:pPr marL="0" indent="0">
              <a:buNone/>
            </a:pPr>
            <a:r>
              <a:rPr lang="en-US" dirty="0"/>
              <a:t>Through the negative reaction of the man leaving the cave, Plato’s </a:t>
            </a:r>
            <a:r>
              <a:rPr lang="en-US" i="1" dirty="0"/>
              <a:t>Allegory of the Cave</a:t>
            </a:r>
            <a:r>
              <a:rPr lang="en-US" dirty="0"/>
              <a:t> shows that acceptance of the truth can be painful at first, and some may even reject it in favor of the reality they are more comfortable with, even if they know it is false.</a:t>
            </a:r>
          </a:p>
          <a:p>
            <a:pPr marL="0" indent="0">
              <a:buNone/>
            </a:pPr>
            <a:endParaRPr lang="en-US" dirty="0"/>
          </a:p>
          <a:p>
            <a:pPr marL="0" indent="0">
              <a:buNone/>
            </a:pPr>
            <a:r>
              <a:rPr lang="en-US" dirty="0"/>
              <a:t>The template:</a:t>
            </a:r>
          </a:p>
          <a:p>
            <a:pPr marL="0" indent="0">
              <a:buNone/>
            </a:pPr>
            <a:r>
              <a:rPr lang="en-US" dirty="0"/>
              <a:t>Through [evidence], [text] shows/demonstrates [significance]. </a:t>
            </a:r>
          </a:p>
        </p:txBody>
      </p:sp>
      <p:pic>
        <p:nvPicPr>
          <p:cNvPr id="4" name="pattern 1 meaning/eviden">
            <a:hlinkClick r:id="" action="ppaction://media"/>
            <a:extLst>
              <a:ext uri="{FF2B5EF4-FFF2-40B4-BE49-F238E27FC236}">
                <a16:creationId xmlns:a16="http://schemas.microsoft.com/office/drawing/2014/main" id="{63BB8B78-2378-9848-AAC4-46C8F7E9B16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57593" y="5582920"/>
            <a:ext cx="812800" cy="812800"/>
          </a:xfrm>
          <a:prstGeom prst="rect">
            <a:avLst/>
          </a:prstGeom>
        </p:spPr>
      </p:pic>
    </p:spTree>
    <p:extLst>
      <p:ext uri="{BB962C8B-B14F-4D97-AF65-F5344CB8AC3E}">
        <p14:creationId xmlns:p14="http://schemas.microsoft.com/office/powerpoint/2010/main" val="716186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990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Pattern 2: Significance of the Claim</a:t>
            </a:r>
          </a:p>
        </p:txBody>
      </p:sp>
      <p:sp>
        <p:nvSpPr>
          <p:cNvPr id="3" name="Content Placeholder 2"/>
          <p:cNvSpPr>
            <a:spLocks noGrp="1"/>
          </p:cNvSpPr>
          <p:nvPr>
            <p:ph idx="1"/>
          </p:nvPr>
        </p:nvSpPr>
        <p:spPr/>
        <p:txBody>
          <a:bodyPr>
            <a:normAutofit/>
          </a:bodyPr>
          <a:lstStyle/>
          <a:p>
            <a:pPr marL="0" indent="0">
              <a:buNone/>
            </a:pPr>
            <a:r>
              <a:rPr lang="en-US" dirty="0"/>
              <a:t>Through the reactions of the prisoners to the escaped man, Plato’s </a:t>
            </a:r>
            <a:r>
              <a:rPr lang="en-US" i="1" dirty="0"/>
              <a:t>Allegory of the Cave</a:t>
            </a:r>
            <a:r>
              <a:rPr lang="en-US" dirty="0"/>
              <a:t> reveals that the prisoners would kill the escaped man for daring to speak against the reality they have known all their lives; therefore, the </a:t>
            </a:r>
            <a:r>
              <a:rPr lang="en-US" i="1" dirty="0"/>
              <a:t>Allegory </a:t>
            </a:r>
            <a:r>
              <a:rPr lang="en-US" dirty="0"/>
              <a:t>shows us that new knowledge is so terrifying that people would rather suppress it than consider a new possibility. </a:t>
            </a:r>
          </a:p>
          <a:p>
            <a:pPr marL="0" indent="0">
              <a:buNone/>
            </a:pPr>
            <a:endParaRPr lang="en-US" dirty="0"/>
          </a:p>
          <a:p>
            <a:pPr marL="0" indent="0">
              <a:buNone/>
            </a:pPr>
            <a:r>
              <a:rPr lang="en-US" dirty="0"/>
              <a:t>The template:</a:t>
            </a:r>
          </a:p>
          <a:p>
            <a:pPr marL="0" indent="0">
              <a:buNone/>
            </a:pPr>
            <a:r>
              <a:rPr lang="en-US" dirty="0"/>
              <a:t>Through [evidence], [text] reveals that [claim]; therefore, [text] shows us that [significance]. </a:t>
            </a:r>
          </a:p>
        </p:txBody>
      </p:sp>
      <p:pic>
        <p:nvPicPr>
          <p:cNvPr id="4" name="pattern 2 significance">
            <a:hlinkClick r:id="" action="ppaction://media"/>
            <a:extLst>
              <a:ext uri="{FF2B5EF4-FFF2-40B4-BE49-F238E27FC236}">
                <a16:creationId xmlns:a16="http://schemas.microsoft.com/office/drawing/2014/main" id="{2FE12C88-A3A5-BE4D-8939-8CF36D5C9E2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40720" y="5659120"/>
            <a:ext cx="812800" cy="812800"/>
          </a:xfrm>
          <a:prstGeom prst="rect">
            <a:avLst/>
          </a:prstGeom>
        </p:spPr>
      </p:pic>
    </p:spTree>
    <p:extLst>
      <p:ext uri="{BB962C8B-B14F-4D97-AF65-F5344CB8AC3E}">
        <p14:creationId xmlns:p14="http://schemas.microsoft.com/office/powerpoint/2010/main" val="23062863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674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Pattern 3: Concession and Reasons</a:t>
            </a:r>
          </a:p>
        </p:txBody>
      </p:sp>
      <p:sp>
        <p:nvSpPr>
          <p:cNvPr id="3" name="Content Placeholder 2"/>
          <p:cNvSpPr>
            <a:spLocks noGrp="1"/>
          </p:cNvSpPr>
          <p:nvPr>
            <p:ph idx="1"/>
          </p:nvPr>
        </p:nvSpPr>
        <p:spPr/>
        <p:txBody>
          <a:bodyPr>
            <a:normAutofit/>
          </a:bodyPr>
          <a:lstStyle/>
          <a:p>
            <a:pPr marL="0" indent="0">
              <a:buNone/>
            </a:pPr>
            <a:r>
              <a:rPr lang="en-US" dirty="0"/>
              <a:t>While many may see Medea as a feminist because she defies male authorities like Jason and King Creon, Medea acts only out of selfish desire rather than fighting for female empowerment, since she murders Creon’s daughter, another victim of Corinth’s patriarchal society. </a:t>
            </a:r>
          </a:p>
          <a:p>
            <a:pPr marL="0" indent="0">
              <a:buNone/>
            </a:pPr>
            <a:endParaRPr lang="en-US" dirty="0"/>
          </a:p>
          <a:p>
            <a:pPr marL="0" indent="0">
              <a:buNone/>
            </a:pPr>
            <a:r>
              <a:rPr lang="en-US" dirty="0"/>
              <a:t>The template: </a:t>
            </a:r>
          </a:p>
          <a:p>
            <a:pPr marL="0" indent="0">
              <a:buNone/>
            </a:pPr>
            <a:r>
              <a:rPr lang="en-US" dirty="0"/>
              <a:t>While/although [concession to opposing viewpoint], [your claim], because/since [evidence].</a:t>
            </a:r>
          </a:p>
          <a:p>
            <a:pPr marL="0" indent="0">
              <a:buNone/>
            </a:pPr>
            <a:endParaRPr lang="en-US" dirty="0"/>
          </a:p>
        </p:txBody>
      </p:sp>
      <p:pic>
        <p:nvPicPr>
          <p:cNvPr id="4" name="pattern 3 - concessions">
            <a:hlinkClick r:id="" action="ppaction://media"/>
            <a:extLst>
              <a:ext uri="{FF2B5EF4-FFF2-40B4-BE49-F238E27FC236}">
                <a16:creationId xmlns:a16="http://schemas.microsoft.com/office/drawing/2014/main" id="{EF300DF6-19FB-8346-9F0A-D22A0FBF64C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10240" y="5613400"/>
            <a:ext cx="812800" cy="812800"/>
          </a:xfrm>
          <a:prstGeom prst="rect">
            <a:avLst/>
          </a:prstGeom>
        </p:spPr>
      </p:pic>
    </p:spTree>
    <p:extLst>
      <p:ext uri="{BB962C8B-B14F-4D97-AF65-F5344CB8AC3E}">
        <p14:creationId xmlns:p14="http://schemas.microsoft.com/office/powerpoint/2010/main" val="1841397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507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9A38B-F656-354A-9886-00EE5DF60A88}"/>
              </a:ext>
            </a:extLst>
          </p:cNvPr>
          <p:cNvSpPr>
            <a:spLocks noGrp="1"/>
          </p:cNvSpPr>
          <p:nvPr>
            <p:ph type="title"/>
          </p:nvPr>
        </p:nvSpPr>
        <p:spPr/>
        <p:txBody>
          <a:bodyPr/>
          <a:lstStyle/>
          <a:p>
            <a:r>
              <a:rPr lang="en-US" dirty="0"/>
              <a:t>Pattern 3 Variation: Concession and Reasons (with less textual emphasis)</a:t>
            </a:r>
          </a:p>
        </p:txBody>
      </p:sp>
      <p:sp>
        <p:nvSpPr>
          <p:cNvPr id="3" name="Content Placeholder 2">
            <a:extLst>
              <a:ext uri="{FF2B5EF4-FFF2-40B4-BE49-F238E27FC236}">
                <a16:creationId xmlns:a16="http://schemas.microsoft.com/office/drawing/2014/main" id="{7243C950-7FD3-6241-A3A9-640B8D6B6708}"/>
              </a:ext>
            </a:extLst>
          </p:cNvPr>
          <p:cNvSpPr>
            <a:spLocks noGrp="1"/>
          </p:cNvSpPr>
          <p:nvPr>
            <p:ph idx="1"/>
          </p:nvPr>
        </p:nvSpPr>
        <p:spPr/>
        <p:txBody>
          <a:bodyPr/>
          <a:lstStyle/>
          <a:p>
            <a:pPr marL="0" indent="0">
              <a:buNone/>
            </a:pPr>
            <a:r>
              <a:rPr lang="en-US" dirty="0"/>
              <a:t>Although seeking and understanding the truth is a social good necessary for society to advance, the truth needs to be sought slowly and gradually rather than all at once, since the needs and health of the individual truth-seeker must be considered too.</a:t>
            </a:r>
          </a:p>
          <a:p>
            <a:pPr marL="0" indent="0">
              <a:buNone/>
            </a:pPr>
            <a:endParaRPr lang="en-US" dirty="0"/>
          </a:p>
          <a:p>
            <a:pPr marL="0" indent="0">
              <a:buNone/>
            </a:pPr>
            <a:r>
              <a:rPr lang="en-US" dirty="0"/>
              <a:t>The template: </a:t>
            </a:r>
          </a:p>
          <a:p>
            <a:pPr marL="0" indent="0">
              <a:buNone/>
            </a:pPr>
            <a:r>
              <a:rPr lang="en-US" dirty="0"/>
              <a:t>While/although [concession to opposing viewpoint], [your claim], because/since [reasons].</a:t>
            </a:r>
          </a:p>
          <a:p>
            <a:pPr marL="0" indent="0">
              <a:buNone/>
            </a:pPr>
            <a:endParaRPr lang="en-US" dirty="0"/>
          </a:p>
          <a:p>
            <a:pPr marL="0" indent="0">
              <a:buNone/>
            </a:pPr>
            <a:endParaRPr lang="en-US" dirty="0"/>
          </a:p>
        </p:txBody>
      </p:sp>
      <p:pic>
        <p:nvPicPr>
          <p:cNvPr id="4" name="concession with no text">
            <a:hlinkClick r:id="" action="ppaction://media"/>
            <a:extLst>
              <a:ext uri="{FF2B5EF4-FFF2-40B4-BE49-F238E27FC236}">
                <a16:creationId xmlns:a16="http://schemas.microsoft.com/office/drawing/2014/main" id="{5FCFDAFF-7D77-6849-AB84-3C0D293CF9C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62920" y="5499100"/>
            <a:ext cx="812800" cy="812800"/>
          </a:xfrm>
          <a:prstGeom prst="rect">
            <a:avLst/>
          </a:prstGeom>
        </p:spPr>
      </p:pic>
    </p:spTree>
    <p:extLst>
      <p:ext uri="{BB962C8B-B14F-4D97-AF65-F5344CB8AC3E}">
        <p14:creationId xmlns:p14="http://schemas.microsoft.com/office/powerpoint/2010/main" val="4247076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329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3F0FC-D782-7248-85B2-48C6C2F445EB}"/>
              </a:ext>
            </a:extLst>
          </p:cNvPr>
          <p:cNvSpPr>
            <a:spLocks noGrp="1"/>
          </p:cNvSpPr>
          <p:nvPr>
            <p:ph type="title"/>
          </p:nvPr>
        </p:nvSpPr>
        <p:spPr/>
        <p:txBody>
          <a:bodyPr/>
          <a:lstStyle/>
          <a:p>
            <a:r>
              <a:rPr lang="en-US" dirty="0">
                <a:solidFill>
                  <a:schemeClr val="accent5">
                    <a:lumMod val="50000"/>
                  </a:schemeClr>
                </a:solidFill>
              </a:rPr>
              <a:t>Warning!</a:t>
            </a:r>
          </a:p>
        </p:txBody>
      </p:sp>
      <p:sp>
        <p:nvSpPr>
          <p:cNvPr id="3" name="Text Placeholder 2">
            <a:extLst>
              <a:ext uri="{FF2B5EF4-FFF2-40B4-BE49-F238E27FC236}">
                <a16:creationId xmlns:a16="http://schemas.microsoft.com/office/drawing/2014/main" id="{38731B86-0A91-264A-921C-6155C7D3783C}"/>
              </a:ext>
            </a:extLst>
          </p:cNvPr>
          <p:cNvSpPr>
            <a:spLocks noGrp="1"/>
          </p:cNvSpPr>
          <p:nvPr>
            <p:ph type="body" idx="1"/>
          </p:nvPr>
        </p:nvSpPr>
        <p:spPr/>
        <p:txBody>
          <a:bodyPr/>
          <a:lstStyle/>
          <a:p>
            <a:r>
              <a:rPr lang="en-US" dirty="0">
                <a:solidFill>
                  <a:schemeClr val="accent5">
                    <a:lumMod val="75000"/>
                  </a:schemeClr>
                </a:solidFill>
              </a:rPr>
              <a:t>These are not the only ways to be insightful, and not the only patterns a good thesis statement can follow. </a:t>
            </a:r>
            <a:r>
              <a:rPr lang="en-US" dirty="0">
                <a:solidFill>
                  <a:schemeClr val="accent5">
                    <a:lumMod val="75000"/>
                  </a:schemeClr>
                </a:solidFill>
                <a:sym typeface="Wingdings" pitchFamily="2" charset="2"/>
              </a:rPr>
              <a:t></a:t>
            </a:r>
            <a:endParaRPr lang="en-US" dirty="0">
              <a:solidFill>
                <a:schemeClr val="accent5">
                  <a:lumMod val="75000"/>
                </a:schemeClr>
              </a:solidFill>
            </a:endParaRPr>
          </a:p>
        </p:txBody>
      </p:sp>
      <p:pic>
        <p:nvPicPr>
          <p:cNvPr id="4" name="warning - not the only">
            <a:hlinkClick r:id="" action="ppaction://media"/>
            <a:extLst>
              <a:ext uri="{FF2B5EF4-FFF2-40B4-BE49-F238E27FC236}">
                <a16:creationId xmlns:a16="http://schemas.microsoft.com/office/drawing/2014/main" id="{1A87A53C-587F-0949-A92E-C336F4A9D52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534650" y="5506720"/>
            <a:ext cx="812800" cy="812800"/>
          </a:xfrm>
          <a:prstGeom prst="rect">
            <a:avLst/>
          </a:prstGeom>
        </p:spPr>
      </p:pic>
    </p:spTree>
    <p:extLst>
      <p:ext uri="{BB962C8B-B14F-4D97-AF65-F5344CB8AC3E}">
        <p14:creationId xmlns:p14="http://schemas.microsoft.com/office/powerpoint/2010/main" val="33960160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68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ED0B1-4799-8940-A414-268398BD4101}"/>
              </a:ext>
            </a:extLst>
          </p:cNvPr>
          <p:cNvSpPr>
            <a:spLocks noGrp="1"/>
          </p:cNvSpPr>
          <p:nvPr>
            <p:ph type="title"/>
          </p:nvPr>
        </p:nvSpPr>
        <p:spPr/>
        <p:txBody>
          <a:bodyPr>
            <a:normAutofit/>
          </a:bodyPr>
          <a:lstStyle/>
          <a:p>
            <a:r>
              <a:rPr lang="en-US" dirty="0"/>
              <a:t>The </a:t>
            </a:r>
            <a:r>
              <a:rPr lang="en-US" dirty="0" err="1"/>
              <a:t>Ursinus</a:t>
            </a:r>
            <a:r>
              <a:rPr lang="en-US" dirty="0"/>
              <a:t> Center for Writing and Speaking</a:t>
            </a:r>
            <a:br>
              <a:rPr lang="en-US" dirty="0"/>
            </a:br>
            <a:endParaRPr lang="en-US" dirty="0"/>
          </a:p>
        </p:txBody>
      </p:sp>
      <p:sp>
        <p:nvSpPr>
          <p:cNvPr id="3" name="Content Placeholder 2">
            <a:extLst>
              <a:ext uri="{FF2B5EF4-FFF2-40B4-BE49-F238E27FC236}">
                <a16:creationId xmlns:a16="http://schemas.microsoft.com/office/drawing/2014/main" id="{898400DF-A141-E44F-ADD6-3B7A34FA1D9B}"/>
              </a:ext>
            </a:extLst>
          </p:cNvPr>
          <p:cNvSpPr>
            <a:spLocks noGrp="1"/>
          </p:cNvSpPr>
          <p:nvPr>
            <p:ph idx="1"/>
          </p:nvPr>
        </p:nvSpPr>
        <p:spPr>
          <a:xfrm>
            <a:off x="838200" y="1825625"/>
            <a:ext cx="3764280" cy="4351338"/>
          </a:xfrm>
        </p:spPr>
        <p:txBody>
          <a:bodyPr/>
          <a:lstStyle/>
          <a:p>
            <a:pPr marL="0" indent="0">
              <a:buNone/>
            </a:pPr>
            <a:endParaRPr lang="en-US" dirty="0"/>
          </a:p>
        </p:txBody>
      </p:sp>
      <p:pic>
        <p:nvPicPr>
          <p:cNvPr id="5" name="Picture 4">
            <a:extLst>
              <a:ext uri="{FF2B5EF4-FFF2-40B4-BE49-F238E27FC236}">
                <a16:creationId xmlns:a16="http://schemas.microsoft.com/office/drawing/2014/main" id="{8F61C13E-0223-C94E-BF61-A88B0E1EEFB0}"/>
              </a:ext>
            </a:extLst>
          </p:cNvPr>
          <p:cNvPicPr>
            <a:picLocks noChangeAspect="1"/>
          </p:cNvPicPr>
          <p:nvPr/>
        </p:nvPicPr>
        <p:blipFill>
          <a:blip r:embed="rId4"/>
          <a:stretch>
            <a:fillRect/>
          </a:stretch>
        </p:blipFill>
        <p:spPr>
          <a:xfrm>
            <a:off x="2714142" y="1027906"/>
            <a:ext cx="6763715" cy="5032375"/>
          </a:xfrm>
          <a:prstGeom prst="rect">
            <a:avLst/>
          </a:prstGeom>
        </p:spPr>
      </p:pic>
      <p:sp>
        <p:nvSpPr>
          <p:cNvPr id="6" name="TextBox 5">
            <a:extLst>
              <a:ext uri="{FF2B5EF4-FFF2-40B4-BE49-F238E27FC236}">
                <a16:creationId xmlns:a16="http://schemas.microsoft.com/office/drawing/2014/main" id="{49798A87-C2B0-AD40-9295-8178FAEC261B}"/>
              </a:ext>
            </a:extLst>
          </p:cNvPr>
          <p:cNvSpPr txBox="1"/>
          <p:nvPr/>
        </p:nvSpPr>
        <p:spPr>
          <a:xfrm>
            <a:off x="838200" y="6187440"/>
            <a:ext cx="10789920" cy="369332"/>
          </a:xfrm>
          <a:prstGeom prst="rect">
            <a:avLst/>
          </a:prstGeom>
          <a:noFill/>
        </p:spPr>
        <p:txBody>
          <a:bodyPr wrap="square" rtlCol="0">
            <a:spAutoFit/>
          </a:bodyPr>
          <a:lstStyle/>
          <a:p>
            <a:pPr algn="ctr"/>
            <a:r>
              <a:rPr lang="en-US" dirty="0">
                <a:hlinkClick r:id="rId5"/>
              </a:rPr>
              <a:t>https://www.ursinus.edu/offices/center-for-writing-and-speaking/</a:t>
            </a:r>
            <a:r>
              <a:rPr lang="en-US" dirty="0"/>
              <a:t> </a:t>
            </a:r>
          </a:p>
        </p:txBody>
      </p:sp>
      <p:pic>
        <p:nvPicPr>
          <p:cNvPr id="4" name="thesis strategies last">
            <a:hlinkClick r:id="" action="ppaction://media"/>
            <a:extLst>
              <a:ext uri="{FF2B5EF4-FFF2-40B4-BE49-F238E27FC236}">
                <a16:creationId xmlns:a16="http://schemas.microsoft.com/office/drawing/2014/main" id="{8880461B-B587-FE4B-ACEC-0DE85BE837E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01958" y="5717461"/>
            <a:ext cx="812800" cy="812800"/>
          </a:xfrm>
          <a:prstGeom prst="rect">
            <a:avLst/>
          </a:prstGeom>
        </p:spPr>
      </p:pic>
    </p:spTree>
    <p:extLst>
      <p:ext uri="{BB962C8B-B14F-4D97-AF65-F5344CB8AC3E}">
        <p14:creationId xmlns:p14="http://schemas.microsoft.com/office/powerpoint/2010/main" val="31496879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65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F98EA83-8DA3-4AF2-89E3-C88611B9F3E4}" vid="{D1498AEC-D885-4FDC-BC13-AE23FD969C14}"/>
    </a:ext>
  </a:extLst>
</a:theme>
</file>

<file path=docProps/app.xml><?xml version="1.0" encoding="utf-8"?>
<Properties xmlns="http://schemas.openxmlformats.org/officeDocument/2006/extended-properties" xmlns:vt="http://schemas.openxmlformats.org/officeDocument/2006/docPropsVTypes">
  <Template/>
  <TotalTime>193</TotalTime>
  <Words>771</Words>
  <Application>Microsoft Macintosh PowerPoint</Application>
  <PresentationFormat>Widescreen</PresentationFormat>
  <Paragraphs>47</Paragraphs>
  <Slides>13</Slides>
  <Notes>0</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1_Office Theme</vt:lpstr>
      <vt:lpstr> Strategies and Templates for Building a Strong Thesis Statement</vt:lpstr>
      <vt:lpstr>Strategies for Infusing Your Thesis Statement with Insight</vt:lpstr>
      <vt:lpstr>Insight Strategy</vt:lpstr>
      <vt:lpstr>Insight Strategy</vt:lpstr>
      <vt:lpstr>Insight Strategy</vt:lpstr>
      <vt:lpstr>Insight Strategy</vt:lpstr>
      <vt:lpstr>Thesis Statement Templates</vt:lpstr>
      <vt:lpstr>Pattern 1: Meaning of the Evidence</vt:lpstr>
      <vt:lpstr>Pattern 2: Significance of the Claim</vt:lpstr>
      <vt:lpstr>Pattern 3: Concession and Reasons</vt:lpstr>
      <vt:lpstr>Pattern 3 Variation: Concession and Reasons (with less textual emphasis)</vt:lpstr>
      <vt:lpstr>Warning!</vt:lpstr>
      <vt:lpstr>The Ursinus Center for Writing and Speaking </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CIE Writing Workshop #3: Perfecting Your Thesis Statement</dc:title>
  <dc:creator>Argondezzi, Talia</dc:creator>
  <cp:lastModifiedBy>Argondezzi, Talia</cp:lastModifiedBy>
  <cp:revision>13</cp:revision>
  <dcterms:created xsi:type="dcterms:W3CDTF">2016-01-14T18:38:20Z</dcterms:created>
  <dcterms:modified xsi:type="dcterms:W3CDTF">2020-07-23T15:20:37Z</dcterms:modified>
</cp:coreProperties>
</file>