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9" r:id="rId3"/>
    <p:sldId id="267" r:id="rId4"/>
    <p:sldId id="268" r:id="rId5"/>
    <p:sldId id="264" r:id="rId6"/>
    <p:sldId id="265" r:id="rId7"/>
    <p:sldId id="266" r:id="rId8"/>
    <p:sldId id="26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534"/>
  </p:normalViewPr>
  <p:slideViewPr>
    <p:cSldViewPr snapToGrid="0" snapToObjects="1">
      <p:cViewPr varScale="1">
        <p:scale>
          <a:sx n="76" d="100"/>
          <a:sy n="76" d="100"/>
        </p:scale>
        <p:origin x="216" y="3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rgondezzi, Talia" userId="0f3decf7-6289-4360-a5ca-d543dd1ac3d9" providerId="ADAL" clId="{1E99662A-ABA2-FC42-8A9A-6AA5EDA36012}"/>
    <pc:docChg chg="custSel modSld">
      <pc:chgData name="Argondezzi, Talia" userId="0f3decf7-6289-4360-a5ca-d543dd1ac3d9" providerId="ADAL" clId="{1E99662A-ABA2-FC42-8A9A-6AA5EDA36012}" dt="2020-07-30T14:22:44.210" v="205"/>
      <pc:docMkLst>
        <pc:docMk/>
      </pc:docMkLst>
      <pc:sldChg chg="addSp modSp modAnim">
        <pc:chgData name="Argondezzi, Talia" userId="0f3decf7-6289-4360-a5ca-d543dd1ac3d9" providerId="ADAL" clId="{1E99662A-ABA2-FC42-8A9A-6AA5EDA36012}" dt="2020-07-22T15:07:41.915" v="173"/>
        <pc:sldMkLst>
          <pc:docMk/>
          <pc:sldMk cId="2937999051" sldId="257"/>
        </pc:sldMkLst>
        <pc:spChg chg="mod">
          <ac:chgData name="Argondezzi, Talia" userId="0f3decf7-6289-4360-a5ca-d543dd1ac3d9" providerId="ADAL" clId="{1E99662A-ABA2-FC42-8A9A-6AA5EDA36012}" dt="2020-07-22T14:23:01.815" v="124" actId="27636"/>
          <ac:spMkLst>
            <pc:docMk/>
            <pc:sldMk cId="2937999051" sldId="257"/>
            <ac:spMk id="2" creationId="{00000000-0000-0000-0000-000000000000}"/>
          </ac:spMkLst>
        </pc:spChg>
        <pc:spChg chg="mod">
          <ac:chgData name="Argondezzi, Talia" userId="0f3decf7-6289-4360-a5ca-d543dd1ac3d9" providerId="ADAL" clId="{1E99662A-ABA2-FC42-8A9A-6AA5EDA36012}" dt="2020-07-22T14:23:23.040" v="128" actId="27636"/>
          <ac:spMkLst>
            <pc:docMk/>
            <pc:sldMk cId="2937999051" sldId="257"/>
            <ac:spMk id="3" creationId="{00000000-0000-0000-0000-000000000000}"/>
          </ac:spMkLst>
        </pc:spChg>
        <pc:picChg chg="add mod">
          <ac:chgData name="Argondezzi, Talia" userId="0f3decf7-6289-4360-a5ca-d543dd1ac3d9" providerId="ADAL" clId="{1E99662A-ABA2-FC42-8A9A-6AA5EDA36012}" dt="2020-07-22T14:28:51.205" v="130" actId="1076"/>
          <ac:picMkLst>
            <pc:docMk/>
            <pc:sldMk cId="2937999051" sldId="257"/>
            <ac:picMk id="4" creationId="{06FCADBE-2566-CA4F-8849-E7BDE332BD60}"/>
          </ac:picMkLst>
        </pc:picChg>
      </pc:sldChg>
      <pc:sldChg chg="addSp modSp modAnim">
        <pc:chgData name="Argondezzi, Talia" userId="0f3decf7-6289-4360-a5ca-d543dd1ac3d9" providerId="ADAL" clId="{1E99662A-ABA2-FC42-8A9A-6AA5EDA36012}" dt="2020-07-30T14:22:44.210" v="205"/>
        <pc:sldMkLst>
          <pc:docMk/>
          <pc:sldMk cId="3577084300" sldId="259"/>
        </pc:sldMkLst>
        <pc:spChg chg="mod">
          <ac:chgData name="Argondezzi, Talia" userId="0f3decf7-6289-4360-a5ca-d543dd1ac3d9" providerId="ADAL" clId="{1E99662A-ABA2-FC42-8A9A-6AA5EDA36012}" dt="2020-07-22T14:29:15.362" v="133" actId="1076"/>
          <ac:spMkLst>
            <pc:docMk/>
            <pc:sldMk cId="3577084300" sldId="259"/>
            <ac:spMk id="4" creationId="{A62B3F0C-37DA-4788-9A61-51244D6A82BF}"/>
          </ac:spMkLst>
        </pc:spChg>
        <pc:picChg chg="add mod">
          <ac:chgData name="Argondezzi, Talia" userId="0f3decf7-6289-4360-a5ca-d543dd1ac3d9" providerId="ADAL" clId="{1E99662A-ABA2-FC42-8A9A-6AA5EDA36012}" dt="2020-07-22T14:30:29.963" v="135" actId="1076"/>
          <ac:picMkLst>
            <pc:docMk/>
            <pc:sldMk cId="3577084300" sldId="259"/>
            <ac:picMk id="5" creationId="{74A61C73-592A-1049-824E-3860272D4769}"/>
          </ac:picMkLst>
        </pc:picChg>
        <pc:picChg chg="mod">
          <ac:chgData name="Argondezzi, Talia" userId="0f3decf7-6289-4360-a5ca-d543dd1ac3d9" providerId="ADAL" clId="{1E99662A-ABA2-FC42-8A9A-6AA5EDA36012}" dt="2020-07-22T14:29:08.942" v="132" actId="1076"/>
          <ac:picMkLst>
            <pc:docMk/>
            <pc:sldMk cId="3577084300" sldId="259"/>
            <ac:picMk id="6" creationId="{18C77564-17D1-42F9-B29D-763077F742CA}"/>
          </ac:picMkLst>
        </pc:picChg>
      </pc:sldChg>
      <pc:sldChg chg="addSp modSp modAnim">
        <pc:chgData name="Argondezzi, Talia" userId="0f3decf7-6289-4360-a5ca-d543dd1ac3d9" providerId="ADAL" clId="{1E99662A-ABA2-FC42-8A9A-6AA5EDA36012}" dt="2020-07-22T15:15:15.989" v="200"/>
        <pc:sldMkLst>
          <pc:docMk/>
          <pc:sldMk cId="1894854399" sldId="264"/>
        </pc:sldMkLst>
        <pc:spChg chg="mod">
          <ac:chgData name="Argondezzi, Talia" userId="0f3decf7-6289-4360-a5ca-d543dd1ac3d9" providerId="ADAL" clId="{1E99662A-ABA2-FC42-8A9A-6AA5EDA36012}" dt="2020-07-22T15:10:02.718" v="193" actId="20577"/>
          <ac:spMkLst>
            <pc:docMk/>
            <pc:sldMk cId="1894854399" sldId="264"/>
            <ac:spMk id="2" creationId="{00000000-0000-0000-0000-000000000000}"/>
          </ac:spMkLst>
        </pc:spChg>
        <pc:picChg chg="add mod">
          <ac:chgData name="Argondezzi, Talia" userId="0f3decf7-6289-4360-a5ca-d543dd1ac3d9" providerId="ADAL" clId="{1E99662A-ABA2-FC42-8A9A-6AA5EDA36012}" dt="2020-07-22T15:09:44.839" v="175" actId="1076"/>
          <ac:picMkLst>
            <pc:docMk/>
            <pc:sldMk cId="1894854399" sldId="264"/>
            <ac:picMk id="4" creationId="{D059E63C-5561-DE4D-AFFA-1E39E3E3BCDB}"/>
          </ac:picMkLst>
        </pc:picChg>
      </pc:sldChg>
      <pc:sldChg chg="addSp modSp modAnim">
        <pc:chgData name="Argondezzi, Talia" userId="0f3decf7-6289-4360-a5ca-d543dd1ac3d9" providerId="ADAL" clId="{1E99662A-ABA2-FC42-8A9A-6AA5EDA36012}" dt="2020-07-22T15:15:09.260" v="199"/>
        <pc:sldMkLst>
          <pc:docMk/>
          <pc:sldMk cId="226203360" sldId="265"/>
        </pc:sldMkLst>
        <pc:picChg chg="add mod">
          <ac:chgData name="Argondezzi, Talia" userId="0f3decf7-6289-4360-a5ca-d543dd1ac3d9" providerId="ADAL" clId="{1E99662A-ABA2-FC42-8A9A-6AA5EDA36012}" dt="2020-07-22T15:12:06.374" v="195" actId="1076"/>
          <ac:picMkLst>
            <pc:docMk/>
            <pc:sldMk cId="226203360" sldId="265"/>
            <ac:picMk id="4" creationId="{B574F80A-69BF-5B47-A8E1-C63F70433747}"/>
          </ac:picMkLst>
        </pc:picChg>
      </pc:sldChg>
      <pc:sldChg chg="addSp modSp modAnim">
        <pc:chgData name="Argondezzi, Talia" userId="0f3decf7-6289-4360-a5ca-d543dd1ac3d9" providerId="ADAL" clId="{1E99662A-ABA2-FC42-8A9A-6AA5EDA36012}" dt="2020-07-22T15:15:02.611" v="198"/>
        <pc:sldMkLst>
          <pc:docMk/>
          <pc:sldMk cId="1021031322" sldId="266"/>
        </pc:sldMkLst>
        <pc:spChg chg="mod">
          <ac:chgData name="Argondezzi, Talia" userId="0f3decf7-6289-4360-a5ca-d543dd1ac3d9" providerId="ADAL" clId="{1E99662A-ABA2-FC42-8A9A-6AA5EDA36012}" dt="2020-07-22T14:23:01.945" v="125" actId="27636"/>
          <ac:spMkLst>
            <pc:docMk/>
            <pc:sldMk cId="1021031322" sldId="266"/>
            <ac:spMk id="3" creationId="{00000000-0000-0000-0000-000000000000}"/>
          </ac:spMkLst>
        </pc:spChg>
        <pc:picChg chg="add mod">
          <ac:chgData name="Argondezzi, Talia" userId="0f3decf7-6289-4360-a5ca-d543dd1ac3d9" providerId="ADAL" clId="{1E99662A-ABA2-FC42-8A9A-6AA5EDA36012}" dt="2020-07-22T15:14:48.401" v="197" actId="1076"/>
          <ac:picMkLst>
            <pc:docMk/>
            <pc:sldMk cId="1021031322" sldId="266"/>
            <ac:picMk id="4" creationId="{D4888698-25EE-9B4E-93FF-3877231DCF1A}"/>
          </ac:picMkLst>
        </pc:picChg>
      </pc:sldChg>
      <pc:sldChg chg="addSp delSp modSp modAnim">
        <pc:chgData name="Argondezzi, Talia" userId="0f3decf7-6289-4360-a5ca-d543dd1ac3d9" providerId="ADAL" clId="{1E99662A-ABA2-FC42-8A9A-6AA5EDA36012}" dt="2020-07-22T15:07:28.997" v="171"/>
        <pc:sldMkLst>
          <pc:docMk/>
          <pc:sldMk cId="2956862742" sldId="267"/>
        </pc:sldMkLst>
        <pc:spChg chg="mod">
          <ac:chgData name="Argondezzi, Talia" userId="0f3decf7-6289-4360-a5ca-d543dd1ac3d9" providerId="ADAL" clId="{1E99662A-ABA2-FC42-8A9A-6AA5EDA36012}" dt="2020-07-22T14:35:09.518" v="150" actId="20577"/>
          <ac:spMkLst>
            <pc:docMk/>
            <pc:sldMk cId="2956862742" sldId="267"/>
            <ac:spMk id="2" creationId="{06A1C636-5099-584A-93FC-2BACE2F1FD32}"/>
          </ac:spMkLst>
        </pc:spChg>
        <pc:spChg chg="del mod">
          <ac:chgData name="Argondezzi, Talia" userId="0f3decf7-6289-4360-a5ca-d543dd1ac3d9" providerId="ADAL" clId="{1E99662A-ABA2-FC42-8A9A-6AA5EDA36012}" dt="2020-07-22T14:40:58.886" v="163" actId="478"/>
          <ac:spMkLst>
            <pc:docMk/>
            <pc:sldMk cId="2956862742" sldId="267"/>
            <ac:spMk id="3" creationId="{C5622BB3-1258-764F-B4BF-05A352791F81}"/>
          </ac:spMkLst>
        </pc:spChg>
        <pc:spChg chg="add mod">
          <ac:chgData name="Argondezzi, Talia" userId="0f3decf7-6289-4360-a5ca-d543dd1ac3d9" providerId="ADAL" clId="{1E99662A-ABA2-FC42-8A9A-6AA5EDA36012}" dt="2020-07-22T14:41:23.576" v="165" actId="1076"/>
          <ac:spMkLst>
            <pc:docMk/>
            <pc:sldMk cId="2956862742" sldId="267"/>
            <ac:spMk id="4" creationId="{F99893E9-34EA-3D40-A996-BC2746FA5B42}"/>
          </ac:spMkLst>
        </pc:spChg>
        <pc:spChg chg="add mod">
          <ac:chgData name="Argondezzi, Talia" userId="0f3decf7-6289-4360-a5ca-d543dd1ac3d9" providerId="ADAL" clId="{1E99662A-ABA2-FC42-8A9A-6AA5EDA36012}" dt="2020-07-22T14:38:56.493" v="154" actId="14100"/>
          <ac:spMkLst>
            <pc:docMk/>
            <pc:sldMk cId="2956862742" sldId="267"/>
            <ac:spMk id="5" creationId="{830063C4-EAC6-C149-A7E1-A7074DD00C6A}"/>
          </ac:spMkLst>
        </pc:spChg>
        <pc:spChg chg="add del mod">
          <ac:chgData name="Argondezzi, Talia" userId="0f3decf7-6289-4360-a5ca-d543dd1ac3d9" providerId="ADAL" clId="{1E99662A-ABA2-FC42-8A9A-6AA5EDA36012}" dt="2020-07-22T14:40:30.217" v="157"/>
          <ac:spMkLst>
            <pc:docMk/>
            <pc:sldMk cId="2956862742" sldId="267"/>
            <ac:spMk id="6" creationId="{0C2E15D6-D6B6-0B4D-A070-40CE359BDD55}"/>
          </ac:spMkLst>
        </pc:spChg>
        <pc:spChg chg="add mod">
          <ac:chgData name="Argondezzi, Talia" userId="0f3decf7-6289-4360-a5ca-d543dd1ac3d9" providerId="ADAL" clId="{1E99662A-ABA2-FC42-8A9A-6AA5EDA36012}" dt="2020-07-22T14:41:05.409" v="164" actId="1076"/>
          <ac:spMkLst>
            <pc:docMk/>
            <pc:sldMk cId="2956862742" sldId="267"/>
            <ac:spMk id="7" creationId="{99762BC0-7B76-C34E-9E95-688E5B5B308E}"/>
          </ac:spMkLst>
        </pc:spChg>
        <pc:spChg chg="add mod">
          <ac:chgData name="Argondezzi, Talia" userId="0f3decf7-6289-4360-a5ca-d543dd1ac3d9" providerId="ADAL" clId="{1E99662A-ABA2-FC42-8A9A-6AA5EDA36012}" dt="2020-07-22T14:40:58.886" v="163" actId="478"/>
          <ac:spMkLst>
            <pc:docMk/>
            <pc:sldMk cId="2956862742" sldId="267"/>
            <ac:spMk id="9" creationId="{317EF640-3CD9-914D-8A4F-E88C6E90A9AF}"/>
          </ac:spMkLst>
        </pc:spChg>
        <pc:picChg chg="add mod">
          <ac:chgData name="Argondezzi, Talia" userId="0f3decf7-6289-4360-a5ca-d543dd1ac3d9" providerId="ADAL" clId="{1E99662A-ABA2-FC42-8A9A-6AA5EDA36012}" dt="2020-07-22T15:04:42.394" v="167" actId="1076"/>
          <ac:picMkLst>
            <pc:docMk/>
            <pc:sldMk cId="2956862742" sldId="267"/>
            <ac:picMk id="10" creationId="{F5403FAF-08C5-334D-AEB6-7BAB4324DA36}"/>
          </ac:picMkLst>
        </pc:picChg>
      </pc:sldChg>
      <pc:sldChg chg="addSp modSp modAnim">
        <pc:chgData name="Argondezzi, Talia" userId="0f3decf7-6289-4360-a5ca-d543dd1ac3d9" providerId="ADAL" clId="{1E99662A-ABA2-FC42-8A9A-6AA5EDA36012}" dt="2020-07-22T15:07:23.552" v="170"/>
        <pc:sldMkLst>
          <pc:docMk/>
          <pc:sldMk cId="1506449621" sldId="268"/>
        </pc:sldMkLst>
        <pc:picChg chg="add mod">
          <ac:chgData name="Argondezzi, Talia" userId="0f3decf7-6289-4360-a5ca-d543dd1ac3d9" providerId="ADAL" clId="{1E99662A-ABA2-FC42-8A9A-6AA5EDA36012}" dt="2020-07-22T15:07:18.867" v="169" actId="1076"/>
          <ac:picMkLst>
            <pc:docMk/>
            <pc:sldMk cId="1506449621" sldId="268"/>
            <ac:picMk id="4" creationId="{B6AA5CB6-7193-A54C-89A2-529BE10EBE30}"/>
          </ac:picMkLst>
        </pc:picChg>
      </pc:sldChg>
      <pc:sldChg chg="addSp modSp modAnim">
        <pc:chgData name="Argondezzi, Talia" userId="0f3decf7-6289-4360-a5ca-d543dd1ac3d9" providerId="ADAL" clId="{1E99662A-ABA2-FC42-8A9A-6AA5EDA36012}" dt="2020-07-22T15:17:51.396" v="204"/>
        <pc:sldMkLst>
          <pc:docMk/>
          <pc:sldMk cId="4206212199" sldId="269"/>
        </pc:sldMkLst>
        <pc:spChg chg="mod">
          <ac:chgData name="Argondezzi, Talia" userId="0f3decf7-6289-4360-a5ca-d543dd1ac3d9" providerId="ADAL" clId="{1E99662A-ABA2-FC42-8A9A-6AA5EDA36012}" dt="2020-07-22T15:15:33.834" v="201" actId="1076"/>
          <ac:spMkLst>
            <pc:docMk/>
            <pc:sldMk cId="4206212199" sldId="269"/>
            <ac:spMk id="2" creationId="{AF2ED0B1-4799-8940-A414-268398BD4101}"/>
          </ac:spMkLst>
        </pc:spChg>
        <pc:picChg chg="add mod">
          <ac:chgData name="Argondezzi, Talia" userId="0f3decf7-6289-4360-a5ca-d543dd1ac3d9" providerId="ADAL" clId="{1E99662A-ABA2-FC42-8A9A-6AA5EDA36012}" dt="2020-07-22T15:17:47.184" v="203" actId="1076"/>
          <ac:picMkLst>
            <pc:docMk/>
            <pc:sldMk cId="4206212199" sldId="269"/>
            <ac:picMk id="4" creationId="{6EFE21D7-2896-5D40-8B9B-110F5339383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2C46D9F-F533-4444-9311-9521BA3C7318}" type="datetimeFigureOut">
              <a:rPr lang="en-US" smtClean="0"/>
              <a:t>7/30/20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2317894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C46D9F-F533-4444-9311-9521BA3C7318}" type="datetimeFigureOut">
              <a:rPr lang="en-US" smtClean="0"/>
              <a:t>7/30/20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3124811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C46D9F-F533-4444-9311-9521BA3C7318}" type="datetimeFigureOut">
              <a:rPr lang="en-US" smtClean="0"/>
              <a:t>7/30/20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985807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C46D9F-F533-4444-9311-9521BA3C7318}" type="datetimeFigureOut">
              <a:rPr lang="en-US" smtClean="0"/>
              <a:t>7/30/20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702096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C46D9F-F533-4444-9311-9521BA3C7318}" type="datetimeFigureOut">
              <a:rPr lang="en-US" smtClean="0"/>
              <a:t>7/30/20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111180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2C46D9F-F533-4444-9311-9521BA3C7318}" type="datetimeFigureOut">
              <a:rPr lang="en-US" smtClean="0"/>
              <a:t>7/30/20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3404057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C46D9F-F533-4444-9311-9521BA3C7318}" type="datetimeFigureOut">
              <a:rPr lang="en-US" smtClean="0"/>
              <a:t>7/30/20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1411926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2C46D9F-F533-4444-9311-9521BA3C7318}" type="datetimeFigureOut">
              <a:rPr lang="en-US" smtClean="0"/>
              <a:t>7/30/20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2049459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399212" y="5883275"/>
            <a:ext cx="914400" cy="365125"/>
          </a:xfrm>
        </p:spPr>
        <p:txBody>
          <a:bodyPr/>
          <a:lstStyle/>
          <a:p>
            <a:fld id="{E2C46D9F-F533-4444-9311-9521BA3C7318}" type="datetimeFigureOut">
              <a:rPr lang="en-US" smtClean="0"/>
              <a:t>7/30/20</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1729914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2C46D9F-F533-4444-9311-9521BA3C7318}" type="datetimeFigureOut">
              <a:rPr lang="en-US" smtClean="0"/>
              <a:t>7/30/20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788437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C46D9F-F533-4444-9311-9521BA3C7318}" type="datetimeFigureOut">
              <a:rPr lang="en-US" smtClean="0"/>
              <a:t>7/30/20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15421964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Edit Master text styles</a:t>
            </a:r>
          </a:p>
        </p:txBody>
      </p:sp>
      <p:sp>
        <p:nvSpPr>
          <p:cNvPr id="4" name="Date Placeholder 3"/>
          <p:cNvSpPr>
            <a:spLocks noGrp="1"/>
          </p:cNvSpPr>
          <p:nvPr>
            <p:ph type="dt" sz="half" idx="10"/>
          </p:nvPr>
        </p:nvSpPr>
        <p:spPr/>
        <p:txBody>
          <a:bodyPr/>
          <a:lstStyle/>
          <a:p>
            <a:fld id="{E2C46D9F-F533-4444-9311-9521BA3C7318}" type="datetimeFigureOut">
              <a:rPr lang="en-US" smtClean="0"/>
              <a:t>7/30/20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1677293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Edit Master text styles</a:t>
            </a:r>
          </a:p>
        </p:txBody>
      </p:sp>
      <p:sp>
        <p:nvSpPr>
          <p:cNvPr id="4" name="Date Placeholder 3"/>
          <p:cNvSpPr>
            <a:spLocks noGrp="1"/>
          </p:cNvSpPr>
          <p:nvPr>
            <p:ph type="dt" sz="half" idx="10"/>
          </p:nvPr>
        </p:nvSpPr>
        <p:spPr/>
        <p:txBody>
          <a:bodyPr/>
          <a:lstStyle/>
          <a:p>
            <a:fld id="{E2C46D9F-F533-4444-9311-9521BA3C7318}" type="datetimeFigureOut">
              <a:rPr lang="en-US" smtClean="0"/>
              <a:t>7/30/20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17060287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C46D9F-F533-4444-9311-9521BA3C7318}" type="datetimeFigureOut">
              <a:rPr lang="en-US" smtClean="0"/>
              <a:t>7/30/20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4122089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C46D9F-F533-4444-9311-9521BA3C7318}" type="datetimeFigureOut">
              <a:rPr lang="en-US" smtClean="0"/>
              <a:t>7/30/20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2053122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C46D9F-F533-4444-9311-9521BA3C7318}" type="datetimeFigureOut">
              <a:rPr lang="en-US" smtClean="0"/>
              <a:t>7/30/20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20152221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C46D9F-F533-4444-9311-9521BA3C7318}" type="datetimeFigureOut">
              <a:rPr lang="en-US" smtClean="0"/>
              <a:t>7/30/20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A5ED14-68B7-F843-BDB2-18A4B79D380C}" type="slidenum">
              <a:rPr lang="en-US" smtClean="0"/>
              <a:t>‹#›</a:t>
            </a:fld>
            <a:endParaRPr lang="en-US"/>
          </a:p>
        </p:txBody>
      </p:sp>
    </p:spTree>
    <p:extLst>
      <p:ext uri="{BB962C8B-B14F-4D97-AF65-F5344CB8AC3E}">
        <p14:creationId xmlns:p14="http://schemas.microsoft.com/office/powerpoint/2010/main" val="2099714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E2C46D9F-F533-4444-9311-9521BA3C7318}" type="datetimeFigureOut">
              <a:rPr lang="en-US" smtClean="0"/>
              <a:t>7/30/20</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3EA5ED14-68B7-F843-BDB2-18A4B79D380C}" type="slidenum">
              <a:rPr lang="en-US" smtClean="0"/>
              <a:t>‹#›</a:t>
            </a:fld>
            <a:endParaRPr lang="en-US"/>
          </a:p>
        </p:txBody>
      </p:sp>
    </p:spTree>
    <p:extLst>
      <p:ext uri="{BB962C8B-B14F-4D97-AF65-F5344CB8AC3E}">
        <p14:creationId xmlns:p14="http://schemas.microsoft.com/office/powerpoint/2010/main" val="19437877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hyperlink" Target="http://etmooc.org/hub/tag/edtech" TargetMode="Externa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hyperlink" Target="https://www.ursinus.edu/offices/center-for-writing-and-speaking/" TargetMode="Externa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Thesis Statements: </a:t>
            </a:r>
            <a:br>
              <a:rPr lang="en-US" dirty="0"/>
            </a:br>
            <a:r>
              <a:rPr lang="en-US" dirty="0"/>
              <a:t>What They Are &amp; </a:t>
            </a:r>
            <a:br>
              <a:rPr lang="en-US" dirty="0"/>
            </a:br>
            <a:r>
              <a:rPr lang="en-US" dirty="0"/>
              <a:t>What to Avoid</a:t>
            </a:r>
          </a:p>
        </p:txBody>
      </p:sp>
      <p:sp>
        <p:nvSpPr>
          <p:cNvPr id="3" name="Subtitle 2"/>
          <p:cNvSpPr>
            <a:spLocks noGrp="1"/>
          </p:cNvSpPr>
          <p:nvPr>
            <p:ph type="subTitle" idx="1"/>
          </p:nvPr>
        </p:nvSpPr>
        <p:spPr/>
        <p:txBody>
          <a:bodyPr>
            <a:normAutofit fontScale="92500"/>
          </a:bodyPr>
          <a:lstStyle/>
          <a:p>
            <a:endParaRPr lang="en-US" dirty="0"/>
          </a:p>
          <a:p>
            <a:r>
              <a:rPr lang="en-US" dirty="0"/>
              <a:t>By Talia Argondezzi and Annalise </a:t>
            </a:r>
            <a:r>
              <a:rPr lang="en-US" dirty="0" err="1"/>
              <a:t>Koup</a:t>
            </a:r>
            <a:endParaRPr lang="en-US" dirty="0"/>
          </a:p>
          <a:p>
            <a:r>
              <a:rPr lang="en-US" sz="2800" dirty="0"/>
              <a:t>To hear audio explanations of this material, click the speaker icon in the lower right corner of each slide</a:t>
            </a:r>
          </a:p>
        </p:txBody>
      </p:sp>
      <p:pic>
        <p:nvPicPr>
          <p:cNvPr id="4" name="Recorded Sound">
            <a:hlinkClick r:id="" action="ppaction://media"/>
            <a:extLst>
              <a:ext uri="{FF2B5EF4-FFF2-40B4-BE49-F238E27FC236}">
                <a16:creationId xmlns:a16="http://schemas.microsoft.com/office/drawing/2014/main" id="{06FCADBE-2566-CA4F-8849-E7BDE332BD6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25480" y="5674360"/>
            <a:ext cx="812800" cy="812800"/>
          </a:xfrm>
          <a:prstGeom prst="rect">
            <a:avLst/>
          </a:prstGeom>
        </p:spPr>
      </p:pic>
    </p:spTree>
    <p:extLst>
      <p:ext uri="{BB962C8B-B14F-4D97-AF65-F5344CB8AC3E}">
        <p14:creationId xmlns:p14="http://schemas.microsoft.com/office/powerpoint/2010/main" val="29379990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78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thesis statement? </a:t>
            </a:r>
          </a:p>
        </p:txBody>
      </p:sp>
      <p:sp>
        <p:nvSpPr>
          <p:cNvPr id="3" name="Content Placeholder 2"/>
          <p:cNvSpPr>
            <a:spLocks noGrp="1"/>
          </p:cNvSpPr>
          <p:nvPr>
            <p:ph idx="1"/>
          </p:nvPr>
        </p:nvSpPr>
        <p:spPr/>
        <p:txBody>
          <a:bodyPr/>
          <a:lstStyle/>
          <a:p>
            <a:r>
              <a:rPr lang="en-US" sz="3200" dirty="0"/>
              <a:t>Summary sentence?</a:t>
            </a:r>
          </a:p>
          <a:p>
            <a:endParaRPr lang="en-US" dirty="0"/>
          </a:p>
          <a:p>
            <a:endParaRPr lang="en-US" dirty="0"/>
          </a:p>
          <a:p>
            <a:r>
              <a:rPr lang="en-US" sz="3200" dirty="0"/>
              <a:t>Argument/Claim</a:t>
            </a:r>
          </a:p>
        </p:txBody>
      </p:sp>
      <p:sp>
        <p:nvSpPr>
          <p:cNvPr id="4" name="Multiplication Sign 3">
            <a:extLst>
              <a:ext uri="{FF2B5EF4-FFF2-40B4-BE49-F238E27FC236}">
                <a16:creationId xmlns:a16="http://schemas.microsoft.com/office/drawing/2014/main" id="{A62B3F0C-37DA-4788-9A61-51244D6A82BF}"/>
              </a:ext>
            </a:extLst>
          </p:cNvPr>
          <p:cNvSpPr/>
          <p:nvPr/>
        </p:nvSpPr>
        <p:spPr>
          <a:xfrm>
            <a:off x="5155096" y="2987809"/>
            <a:ext cx="1378226" cy="967409"/>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8C77564-17D1-42F9-B29D-763077F742C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4695" b="96714" l="3376" r="96203">
                        <a14:foregroundMark x1="7595" y1="55399" x2="7595" y2="55399"/>
                        <a14:foregroundMark x1="4219" y1="58685" x2="4219" y2="58685"/>
                        <a14:foregroundMark x1="35443" y1="92488" x2="35443" y2="92488"/>
                        <a14:foregroundMark x1="37131" y1="97183" x2="37131" y2="97183"/>
                        <a14:foregroundMark x1="92827" y1="18779" x2="92827" y2="18779"/>
                        <a14:foregroundMark x1="88186" y1="4695" x2="88186" y2="4695"/>
                        <a14:foregroundMark x1="96203" y1="20188" x2="96203" y2="20188"/>
                      </a14:backgroundRemoval>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783548" y="4248356"/>
            <a:ext cx="1310864" cy="1178118"/>
          </a:xfrm>
          <a:prstGeom prst="rect">
            <a:avLst/>
          </a:prstGeom>
        </p:spPr>
      </p:pic>
      <p:pic>
        <p:nvPicPr>
          <p:cNvPr id="5" name="Thesis Definition">
            <a:hlinkClick r:id="" action="ppaction://media"/>
            <a:extLst>
              <a:ext uri="{FF2B5EF4-FFF2-40B4-BE49-F238E27FC236}">
                <a16:creationId xmlns:a16="http://schemas.microsoft.com/office/drawing/2014/main" id="{74A61C73-592A-1049-824E-3860272D476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641011" y="5537199"/>
            <a:ext cx="812800" cy="812800"/>
          </a:xfrm>
          <a:prstGeom prst="rect">
            <a:avLst/>
          </a:prstGeom>
        </p:spPr>
      </p:pic>
    </p:spTree>
    <p:extLst>
      <p:ext uri="{BB962C8B-B14F-4D97-AF65-F5344CB8AC3E}">
        <p14:creationId xmlns:p14="http://schemas.microsoft.com/office/powerpoint/2010/main" val="35770843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552"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1C636-5099-584A-93FC-2BACE2F1FD32}"/>
              </a:ext>
            </a:extLst>
          </p:cNvPr>
          <p:cNvSpPr>
            <a:spLocks noGrp="1"/>
          </p:cNvSpPr>
          <p:nvPr>
            <p:ph type="title"/>
          </p:nvPr>
        </p:nvSpPr>
        <p:spPr/>
        <p:txBody>
          <a:bodyPr/>
          <a:lstStyle/>
          <a:p>
            <a:r>
              <a:rPr lang="en-US" dirty="0"/>
              <a:t>Quick Examples of Strong Thesis Statements</a:t>
            </a:r>
          </a:p>
        </p:txBody>
      </p:sp>
      <p:sp>
        <p:nvSpPr>
          <p:cNvPr id="4" name="TextBox 3">
            <a:extLst>
              <a:ext uri="{FF2B5EF4-FFF2-40B4-BE49-F238E27FC236}">
                <a16:creationId xmlns:a16="http://schemas.microsoft.com/office/drawing/2014/main" id="{F99893E9-34EA-3D40-A996-BC2746FA5B42}"/>
              </a:ext>
            </a:extLst>
          </p:cNvPr>
          <p:cNvSpPr txBox="1"/>
          <p:nvPr/>
        </p:nvSpPr>
        <p:spPr>
          <a:xfrm>
            <a:off x="4457700" y="3322320"/>
            <a:ext cx="2956560" cy="3139321"/>
          </a:xfrm>
          <a:prstGeom prst="rect">
            <a:avLst/>
          </a:prstGeom>
          <a:noFill/>
        </p:spPr>
        <p:txBody>
          <a:bodyPr wrap="square" rtlCol="0">
            <a:spAutoFit/>
          </a:bodyPr>
          <a:lstStyle/>
          <a:p>
            <a:r>
              <a:rPr lang="en-US" i="1" dirty="0"/>
              <a:t>Medea</a:t>
            </a:r>
            <a:r>
              <a:rPr lang="en-US" dirty="0"/>
              <a:t> represents women in a more positive way than </a:t>
            </a:r>
            <a:r>
              <a:rPr lang="en-US" i="1" dirty="0"/>
              <a:t>Persepolis </a:t>
            </a:r>
            <a:r>
              <a:rPr lang="en-US" dirty="0"/>
              <a:t>because Medea shows autonomy and independence while Marjane merely provides support to the dominant men around her.</a:t>
            </a:r>
            <a:r>
              <a:rPr lang="en-US" dirty="0">
                <a:solidFill>
                  <a:prstClr val="black"/>
                </a:solidFill>
              </a:rPr>
              <a:t> </a:t>
            </a:r>
          </a:p>
          <a:p>
            <a:endParaRPr lang="en-US" dirty="0"/>
          </a:p>
        </p:txBody>
      </p:sp>
      <p:sp>
        <p:nvSpPr>
          <p:cNvPr id="5" name="TextBox 4">
            <a:extLst>
              <a:ext uri="{FF2B5EF4-FFF2-40B4-BE49-F238E27FC236}">
                <a16:creationId xmlns:a16="http://schemas.microsoft.com/office/drawing/2014/main" id="{830063C4-EAC6-C149-A7E1-A7074DD00C6A}"/>
              </a:ext>
            </a:extLst>
          </p:cNvPr>
          <p:cNvSpPr txBox="1"/>
          <p:nvPr/>
        </p:nvSpPr>
        <p:spPr>
          <a:xfrm>
            <a:off x="8001000" y="2072639"/>
            <a:ext cx="3046411" cy="3139321"/>
          </a:xfrm>
          <a:prstGeom prst="rect">
            <a:avLst/>
          </a:prstGeom>
          <a:noFill/>
        </p:spPr>
        <p:txBody>
          <a:bodyPr wrap="square" rtlCol="0">
            <a:spAutoFit/>
          </a:bodyPr>
          <a:lstStyle/>
          <a:p>
            <a:r>
              <a:rPr lang="en-US" dirty="0"/>
              <a:t>Through the drunken speech of </a:t>
            </a:r>
            <a:r>
              <a:rPr lang="en-US" dirty="0" err="1"/>
              <a:t>Alicibiades</a:t>
            </a:r>
            <a:r>
              <a:rPr lang="en-US" dirty="0"/>
              <a:t>, Plato’s </a:t>
            </a:r>
            <a:r>
              <a:rPr lang="en-US" i="1" dirty="0"/>
              <a:t>Symposium</a:t>
            </a:r>
            <a:r>
              <a:rPr lang="en-US" dirty="0"/>
              <a:t> reveals that Socrates affected not only his students’ minds, but also their hearts; therefore, the debate shows us that no intellectual pursuit is strictly rational. </a:t>
            </a:r>
          </a:p>
          <a:p>
            <a:endParaRPr lang="en-US" dirty="0"/>
          </a:p>
        </p:txBody>
      </p:sp>
      <p:sp>
        <p:nvSpPr>
          <p:cNvPr id="7" name="TextBox 6">
            <a:extLst>
              <a:ext uri="{FF2B5EF4-FFF2-40B4-BE49-F238E27FC236}">
                <a16:creationId xmlns:a16="http://schemas.microsoft.com/office/drawing/2014/main" id="{99762BC0-7B76-C34E-9E95-688E5B5B308E}"/>
              </a:ext>
            </a:extLst>
          </p:cNvPr>
          <p:cNvSpPr txBox="1"/>
          <p:nvPr/>
        </p:nvSpPr>
        <p:spPr>
          <a:xfrm>
            <a:off x="731521" y="2072639"/>
            <a:ext cx="3139439" cy="3416320"/>
          </a:xfrm>
          <a:prstGeom prst="rect">
            <a:avLst/>
          </a:prstGeom>
          <a:noFill/>
        </p:spPr>
        <p:txBody>
          <a:bodyPr wrap="square" rtlCol="0">
            <a:spAutoFit/>
          </a:bodyPr>
          <a:lstStyle/>
          <a:p>
            <a:r>
              <a:rPr lang="en-US" dirty="0"/>
              <a:t>Through the negative reaction of the man leaving the cave, Plato’s </a:t>
            </a:r>
            <a:r>
              <a:rPr lang="en-US" i="1" dirty="0"/>
              <a:t>Allegory of the Cave</a:t>
            </a:r>
            <a:r>
              <a:rPr lang="en-US" dirty="0"/>
              <a:t> shows that acceptance of the truth can be painful at first, and some may even reject it in favor of the reality they are more comfortable with, even if they know it is false.</a:t>
            </a:r>
          </a:p>
          <a:p>
            <a:endParaRPr lang="en-US" dirty="0"/>
          </a:p>
        </p:txBody>
      </p:sp>
      <p:sp>
        <p:nvSpPr>
          <p:cNvPr id="9" name="Content Placeholder 8">
            <a:extLst>
              <a:ext uri="{FF2B5EF4-FFF2-40B4-BE49-F238E27FC236}">
                <a16:creationId xmlns:a16="http://schemas.microsoft.com/office/drawing/2014/main" id="{317EF640-3CD9-914D-8A4F-E88C6E90A9AF}"/>
              </a:ext>
            </a:extLst>
          </p:cNvPr>
          <p:cNvSpPr>
            <a:spLocks noGrp="1"/>
          </p:cNvSpPr>
          <p:nvPr>
            <p:ph idx="1"/>
          </p:nvPr>
        </p:nvSpPr>
        <p:spPr/>
        <p:txBody>
          <a:bodyPr/>
          <a:lstStyle/>
          <a:p>
            <a:endParaRPr lang="en-US" dirty="0"/>
          </a:p>
        </p:txBody>
      </p:sp>
      <p:pic>
        <p:nvPicPr>
          <p:cNvPr id="10" name="Thesis Examples">
            <a:hlinkClick r:id="" action="ppaction://media"/>
            <a:extLst>
              <a:ext uri="{FF2B5EF4-FFF2-40B4-BE49-F238E27FC236}">
                <a16:creationId xmlns:a16="http://schemas.microsoft.com/office/drawing/2014/main" id="{F5403FAF-08C5-334D-AEB6-7BAB4324DA3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21351" y="5648841"/>
            <a:ext cx="812800" cy="812800"/>
          </a:xfrm>
          <a:prstGeom prst="rect">
            <a:avLst/>
          </a:prstGeom>
        </p:spPr>
      </p:pic>
    </p:spTree>
    <p:extLst>
      <p:ext uri="{BB962C8B-B14F-4D97-AF65-F5344CB8AC3E}">
        <p14:creationId xmlns:p14="http://schemas.microsoft.com/office/powerpoint/2010/main" val="29568627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117" fill="hold"/>
                                        <p:tgtEl>
                                          <p:spTgt spid="10"/>
                                        </p:tgtEl>
                                      </p:cBhvr>
                                    </p:cmd>
                                  </p:childTnLst>
                                </p:cTn>
                              </p:par>
                            </p:childTnLst>
                          </p:cTn>
                        </p:par>
                      </p:childTnLst>
                    </p:cTn>
                  </p:par>
                </p:childTnLst>
              </p:cTn>
              <p:nextCondLst>
                <p:cond evt="onClick" delay="0">
                  <p:tgtEl>
                    <p:spTgt spid="10"/>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238FA-FDB7-2C42-9013-E0F185D92545}"/>
              </a:ext>
            </a:extLst>
          </p:cNvPr>
          <p:cNvSpPr>
            <a:spLocks noGrp="1"/>
          </p:cNvSpPr>
          <p:nvPr>
            <p:ph type="title"/>
          </p:nvPr>
        </p:nvSpPr>
        <p:spPr/>
        <p:txBody>
          <a:bodyPr/>
          <a:lstStyle/>
          <a:p>
            <a:r>
              <a:rPr lang="en-US" dirty="0"/>
              <a:t>Thesis Statement Checklist</a:t>
            </a:r>
          </a:p>
        </p:txBody>
      </p:sp>
      <p:sp>
        <p:nvSpPr>
          <p:cNvPr id="3" name="Content Placeholder 2">
            <a:extLst>
              <a:ext uri="{FF2B5EF4-FFF2-40B4-BE49-F238E27FC236}">
                <a16:creationId xmlns:a16="http://schemas.microsoft.com/office/drawing/2014/main" id="{B58B33AC-DC32-EF4A-AD7D-2398850A98A5}"/>
              </a:ext>
            </a:extLst>
          </p:cNvPr>
          <p:cNvSpPr>
            <a:spLocks noGrp="1"/>
          </p:cNvSpPr>
          <p:nvPr>
            <p:ph idx="1"/>
          </p:nvPr>
        </p:nvSpPr>
        <p:spPr/>
        <p:txBody>
          <a:bodyPr/>
          <a:lstStyle/>
          <a:p>
            <a:r>
              <a:rPr lang="en-US" dirty="0"/>
              <a:t>Concise (one sentence, two max)</a:t>
            </a:r>
          </a:p>
          <a:p>
            <a:r>
              <a:rPr lang="en-US" dirty="0"/>
              <a:t>Clear (accessible enough to be understood early in the essay)</a:t>
            </a:r>
          </a:p>
          <a:p>
            <a:r>
              <a:rPr lang="en-US" dirty="0"/>
              <a:t>Specific (avoids vague generalities;  shows what the essay is about)</a:t>
            </a:r>
          </a:p>
          <a:p>
            <a:r>
              <a:rPr lang="en-US" dirty="0"/>
              <a:t>Debatable (a person could reasonably disagree)</a:t>
            </a:r>
          </a:p>
          <a:p>
            <a:r>
              <a:rPr lang="en-US" dirty="0"/>
              <a:t>Interesting (unexpected; pushes beyond the obvious; insightful)</a:t>
            </a:r>
          </a:p>
        </p:txBody>
      </p:sp>
      <p:pic>
        <p:nvPicPr>
          <p:cNvPr id="4" name="Thesis Checklist">
            <a:hlinkClick r:id="" action="ppaction://media"/>
            <a:extLst>
              <a:ext uri="{FF2B5EF4-FFF2-40B4-BE49-F238E27FC236}">
                <a16:creationId xmlns:a16="http://schemas.microsoft.com/office/drawing/2014/main" id="{B6AA5CB6-7193-A54C-89A2-529BE10EBE3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41011" y="5537199"/>
            <a:ext cx="812800" cy="812800"/>
          </a:xfrm>
          <a:prstGeom prst="rect">
            <a:avLst/>
          </a:prstGeom>
        </p:spPr>
      </p:pic>
    </p:spTree>
    <p:extLst>
      <p:ext uri="{BB962C8B-B14F-4D97-AF65-F5344CB8AC3E}">
        <p14:creationId xmlns:p14="http://schemas.microsoft.com/office/powerpoint/2010/main" val="15064496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25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Thesis Statement Trends </a:t>
            </a:r>
            <a:br>
              <a:rPr lang="en-US" dirty="0"/>
            </a:br>
            <a:r>
              <a:rPr lang="en-US" dirty="0"/>
              <a:t>to Avoid</a:t>
            </a:r>
          </a:p>
        </p:txBody>
      </p:sp>
      <p:sp>
        <p:nvSpPr>
          <p:cNvPr id="3" name="Content Placeholder 2"/>
          <p:cNvSpPr>
            <a:spLocks noGrp="1"/>
          </p:cNvSpPr>
          <p:nvPr>
            <p:ph type="body" idx="1"/>
          </p:nvPr>
        </p:nvSpPr>
        <p:spPr/>
        <p:txBody>
          <a:bodyPr/>
          <a:lstStyle/>
          <a:p>
            <a:r>
              <a:rPr lang="en-US" dirty="0"/>
              <a:t>obvious</a:t>
            </a:r>
          </a:p>
          <a:p>
            <a:r>
              <a:rPr lang="en-US" dirty="0"/>
              <a:t>a cliché</a:t>
            </a:r>
          </a:p>
        </p:txBody>
      </p:sp>
      <p:pic>
        <p:nvPicPr>
          <p:cNvPr id="4" name="theses to avoid">
            <a:hlinkClick r:id="" action="ppaction://media"/>
            <a:extLst>
              <a:ext uri="{FF2B5EF4-FFF2-40B4-BE49-F238E27FC236}">
                <a16:creationId xmlns:a16="http://schemas.microsoft.com/office/drawing/2014/main" id="{D059E63C-5561-DE4D-AFFA-1E39E3E3BCD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79760" y="5637781"/>
            <a:ext cx="812800" cy="812800"/>
          </a:xfrm>
          <a:prstGeom prst="rect">
            <a:avLst/>
          </a:prstGeom>
        </p:spPr>
      </p:pic>
    </p:spTree>
    <p:extLst>
      <p:ext uri="{BB962C8B-B14F-4D97-AF65-F5344CB8AC3E}">
        <p14:creationId xmlns:p14="http://schemas.microsoft.com/office/powerpoint/2010/main" val="189485439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20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does “obvious” mean?	</a:t>
            </a:r>
          </a:p>
        </p:txBody>
      </p:sp>
      <p:sp>
        <p:nvSpPr>
          <p:cNvPr id="3" name="Content Placeholder 2"/>
          <p:cNvSpPr>
            <a:spLocks noGrp="1"/>
          </p:cNvSpPr>
          <p:nvPr>
            <p:ph idx="1"/>
          </p:nvPr>
        </p:nvSpPr>
        <p:spPr>
          <a:xfrm>
            <a:off x="1097280" y="1845734"/>
            <a:ext cx="10058400" cy="4023360"/>
          </a:xfrm>
        </p:spPr>
        <p:txBody>
          <a:bodyPr>
            <a:normAutofit/>
          </a:bodyPr>
          <a:lstStyle/>
          <a:p>
            <a:pPr marL="0" indent="0">
              <a:buNone/>
            </a:pPr>
            <a:r>
              <a:rPr lang="en-US" sz="2800" b="1" dirty="0"/>
              <a:t>Statements of fact</a:t>
            </a:r>
            <a:endParaRPr lang="en-US" sz="2800" dirty="0"/>
          </a:p>
          <a:p>
            <a:pPr marL="0" indent="0">
              <a:buNone/>
            </a:pPr>
            <a:r>
              <a:rPr lang="en-US" sz="2800" dirty="0"/>
              <a:t>	(</a:t>
            </a:r>
            <a:r>
              <a:rPr lang="en-US" sz="2800" i="1" dirty="0"/>
              <a:t>Medea</a:t>
            </a:r>
            <a:r>
              <a:rPr lang="en-US" sz="2800" dirty="0"/>
              <a:t> was written by Euripides.)</a:t>
            </a:r>
          </a:p>
          <a:p>
            <a:pPr marL="0" indent="0">
              <a:buNone/>
            </a:pPr>
            <a:endParaRPr lang="en-US" sz="2800" dirty="0"/>
          </a:p>
          <a:p>
            <a:pPr marL="0" indent="0">
              <a:buNone/>
            </a:pPr>
            <a:r>
              <a:rPr lang="en-US" sz="2800" b="1" dirty="0"/>
              <a:t>Wishy-washy observations</a:t>
            </a:r>
            <a:endParaRPr lang="en-US" sz="2800" dirty="0"/>
          </a:p>
          <a:p>
            <a:pPr marL="0" indent="0">
              <a:buNone/>
            </a:pPr>
            <a:r>
              <a:rPr lang="en-US" sz="2800" dirty="0"/>
              <a:t>	(While some might think Medea is a bad person and others that she is good, really she’s a little bit of both.)</a:t>
            </a:r>
          </a:p>
        </p:txBody>
      </p:sp>
      <p:pic>
        <p:nvPicPr>
          <p:cNvPr id="4" name="Obvious Thesis Statement">
            <a:hlinkClick r:id="" action="ppaction://media"/>
            <a:extLst>
              <a:ext uri="{FF2B5EF4-FFF2-40B4-BE49-F238E27FC236}">
                <a16:creationId xmlns:a16="http://schemas.microsoft.com/office/drawing/2014/main" id="{B574F80A-69BF-5B47-A8E1-C63F7043374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49280" y="5582920"/>
            <a:ext cx="812800" cy="812800"/>
          </a:xfrm>
          <a:prstGeom prst="rect">
            <a:avLst/>
          </a:prstGeom>
        </p:spPr>
      </p:pic>
    </p:spTree>
    <p:extLst>
      <p:ext uri="{BB962C8B-B14F-4D97-AF65-F5344CB8AC3E}">
        <p14:creationId xmlns:p14="http://schemas.microsoft.com/office/powerpoint/2010/main" val="2262033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944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cliché”? </a:t>
            </a:r>
          </a:p>
        </p:txBody>
      </p:sp>
      <p:sp>
        <p:nvSpPr>
          <p:cNvPr id="3" name="Content Placeholder 2"/>
          <p:cNvSpPr>
            <a:spLocks noGrp="1"/>
          </p:cNvSpPr>
          <p:nvPr>
            <p:ph idx="1"/>
          </p:nvPr>
        </p:nvSpPr>
        <p:spPr/>
        <p:txBody>
          <a:bodyPr>
            <a:normAutofit lnSpcReduction="10000"/>
          </a:bodyPr>
          <a:lstStyle/>
          <a:p>
            <a:pPr marL="0" indent="0">
              <a:buNone/>
            </a:pPr>
            <a:r>
              <a:rPr lang="en-US" sz="2800" b="1" dirty="0"/>
              <a:t>cliché</a:t>
            </a:r>
            <a:r>
              <a:rPr lang="en-US" sz="2800" dirty="0"/>
              <a:t> - an idea that is so commonly held and so often repeated, it is no longer considered original or interesting. </a:t>
            </a:r>
          </a:p>
          <a:p>
            <a:pPr marL="0" indent="0">
              <a:buNone/>
            </a:pPr>
            <a:r>
              <a:rPr lang="en-US" dirty="0"/>
              <a:t>	</a:t>
            </a:r>
            <a:r>
              <a:rPr lang="en-US" i="1" dirty="0"/>
              <a:t>Medea</a:t>
            </a:r>
            <a:r>
              <a:rPr lang="en-US" dirty="0"/>
              <a:t> shows that what goes around comes around.</a:t>
            </a:r>
          </a:p>
          <a:p>
            <a:pPr marL="0" indent="0">
              <a:buNone/>
            </a:pPr>
            <a:r>
              <a:rPr lang="en-US" dirty="0"/>
              <a:t>	</a:t>
            </a:r>
            <a:r>
              <a:rPr lang="en-US" i="1" dirty="0"/>
              <a:t>Medea</a:t>
            </a:r>
            <a:r>
              <a:rPr lang="en-US" dirty="0"/>
              <a:t> shows that friendship is the most important thing in life. </a:t>
            </a:r>
          </a:p>
          <a:p>
            <a:pPr marL="0" indent="0">
              <a:buNone/>
            </a:pPr>
            <a:r>
              <a:rPr lang="en-US" dirty="0"/>
              <a:t>	</a:t>
            </a:r>
            <a:r>
              <a:rPr lang="en-US" i="1" dirty="0"/>
              <a:t>Medea</a:t>
            </a:r>
            <a:r>
              <a:rPr lang="en-US" dirty="0"/>
              <a:t> shows that you should stand up for what you believe in.</a:t>
            </a:r>
          </a:p>
          <a:p>
            <a:pPr marL="0" indent="0">
              <a:buNone/>
            </a:pPr>
            <a:endParaRPr lang="en-US" dirty="0"/>
          </a:p>
          <a:p>
            <a:pPr marL="0" indent="0">
              <a:buNone/>
            </a:pPr>
            <a:r>
              <a:rPr lang="en-US" dirty="0"/>
              <a:t>Avoid these clichés like the plague!  </a:t>
            </a:r>
            <a:r>
              <a:rPr lang="en-US" dirty="0">
                <a:sym typeface="Wingdings" pitchFamily="2" charset="2"/>
              </a:rPr>
              <a:t></a:t>
            </a:r>
            <a:endParaRPr lang="en-US" dirty="0"/>
          </a:p>
        </p:txBody>
      </p:sp>
      <p:pic>
        <p:nvPicPr>
          <p:cNvPr id="4" name="Cliche Thesis Statements">
            <a:hlinkClick r:id="" action="ppaction://media"/>
            <a:extLst>
              <a:ext uri="{FF2B5EF4-FFF2-40B4-BE49-F238E27FC236}">
                <a16:creationId xmlns:a16="http://schemas.microsoft.com/office/drawing/2014/main" id="{D4888698-25EE-9B4E-93FF-3877231DCF1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41011" y="5537199"/>
            <a:ext cx="812800" cy="812800"/>
          </a:xfrm>
          <a:prstGeom prst="rect">
            <a:avLst/>
          </a:prstGeom>
        </p:spPr>
      </p:pic>
    </p:spTree>
    <p:extLst>
      <p:ext uri="{BB962C8B-B14F-4D97-AF65-F5344CB8AC3E}">
        <p14:creationId xmlns:p14="http://schemas.microsoft.com/office/powerpoint/2010/main" val="10210313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668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ED0B1-4799-8940-A414-268398BD4101}"/>
              </a:ext>
            </a:extLst>
          </p:cNvPr>
          <p:cNvSpPr>
            <a:spLocks noGrp="1"/>
          </p:cNvSpPr>
          <p:nvPr>
            <p:ph type="title"/>
          </p:nvPr>
        </p:nvSpPr>
        <p:spPr>
          <a:xfrm>
            <a:off x="1143000" y="-166767"/>
            <a:ext cx="9905998" cy="1905000"/>
          </a:xfrm>
        </p:spPr>
        <p:txBody>
          <a:bodyPr>
            <a:normAutofit/>
          </a:bodyPr>
          <a:lstStyle/>
          <a:p>
            <a:r>
              <a:rPr lang="en-US" dirty="0"/>
              <a:t>The </a:t>
            </a:r>
            <a:r>
              <a:rPr lang="en-US" dirty="0" err="1"/>
              <a:t>Ursinus</a:t>
            </a:r>
            <a:r>
              <a:rPr lang="en-US" dirty="0"/>
              <a:t> Center for Writing and Speaking</a:t>
            </a:r>
            <a:br>
              <a:rPr lang="en-US" dirty="0"/>
            </a:br>
            <a:endParaRPr lang="en-US" dirty="0"/>
          </a:p>
        </p:txBody>
      </p:sp>
      <p:sp>
        <p:nvSpPr>
          <p:cNvPr id="3" name="Content Placeholder 2">
            <a:extLst>
              <a:ext uri="{FF2B5EF4-FFF2-40B4-BE49-F238E27FC236}">
                <a16:creationId xmlns:a16="http://schemas.microsoft.com/office/drawing/2014/main" id="{898400DF-A141-E44F-ADD6-3B7A34FA1D9B}"/>
              </a:ext>
            </a:extLst>
          </p:cNvPr>
          <p:cNvSpPr>
            <a:spLocks noGrp="1"/>
          </p:cNvSpPr>
          <p:nvPr>
            <p:ph idx="1"/>
          </p:nvPr>
        </p:nvSpPr>
        <p:spPr>
          <a:xfrm>
            <a:off x="838200" y="1825625"/>
            <a:ext cx="3764280" cy="4351338"/>
          </a:xfrm>
        </p:spPr>
        <p:txBody>
          <a:bodyPr/>
          <a:lstStyle/>
          <a:p>
            <a:pPr marL="0" indent="0">
              <a:buNone/>
            </a:pPr>
            <a:endParaRPr lang="en-US" dirty="0"/>
          </a:p>
        </p:txBody>
      </p:sp>
      <p:pic>
        <p:nvPicPr>
          <p:cNvPr id="5" name="Picture 4">
            <a:extLst>
              <a:ext uri="{FF2B5EF4-FFF2-40B4-BE49-F238E27FC236}">
                <a16:creationId xmlns:a16="http://schemas.microsoft.com/office/drawing/2014/main" id="{8F61C13E-0223-C94E-BF61-A88B0E1EEFB0}"/>
              </a:ext>
            </a:extLst>
          </p:cNvPr>
          <p:cNvPicPr>
            <a:picLocks noChangeAspect="1"/>
          </p:cNvPicPr>
          <p:nvPr/>
        </p:nvPicPr>
        <p:blipFill>
          <a:blip r:embed="rId4"/>
          <a:stretch>
            <a:fillRect/>
          </a:stretch>
        </p:blipFill>
        <p:spPr>
          <a:xfrm>
            <a:off x="2714142" y="1155065"/>
            <a:ext cx="6763715" cy="5032375"/>
          </a:xfrm>
          <a:prstGeom prst="rect">
            <a:avLst/>
          </a:prstGeom>
        </p:spPr>
      </p:pic>
      <p:sp>
        <p:nvSpPr>
          <p:cNvPr id="6" name="TextBox 5">
            <a:extLst>
              <a:ext uri="{FF2B5EF4-FFF2-40B4-BE49-F238E27FC236}">
                <a16:creationId xmlns:a16="http://schemas.microsoft.com/office/drawing/2014/main" id="{49798A87-C2B0-AD40-9295-8178FAEC261B}"/>
              </a:ext>
            </a:extLst>
          </p:cNvPr>
          <p:cNvSpPr txBox="1"/>
          <p:nvPr/>
        </p:nvSpPr>
        <p:spPr>
          <a:xfrm>
            <a:off x="838200" y="6187440"/>
            <a:ext cx="10789920" cy="369332"/>
          </a:xfrm>
          <a:prstGeom prst="rect">
            <a:avLst/>
          </a:prstGeom>
          <a:noFill/>
        </p:spPr>
        <p:txBody>
          <a:bodyPr wrap="square" rtlCol="0">
            <a:spAutoFit/>
          </a:bodyPr>
          <a:lstStyle/>
          <a:p>
            <a:pPr algn="ctr"/>
            <a:r>
              <a:rPr lang="en-US" dirty="0">
                <a:hlinkClick r:id="rId5"/>
              </a:rPr>
              <a:t>https://www.ursinus.edu/offices/center-for-writing-and-speaking/</a:t>
            </a:r>
            <a:r>
              <a:rPr lang="en-US" dirty="0"/>
              <a:t> </a:t>
            </a:r>
          </a:p>
        </p:txBody>
      </p:sp>
      <p:pic>
        <p:nvPicPr>
          <p:cNvPr id="4" name="Thesis Concluding Slide">
            <a:hlinkClick r:id="" action="ppaction://media"/>
            <a:extLst>
              <a:ext uri="{FF2B5EF4-FFF2-40B4-BE49-F238E27FC236}">
                <a16:creationId xmlns:a16="http://schemas.microsoft.com/office/drawing/2014/main" id="{6EFE21D7-2896-5D40-8B9B-110F5339383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76279" y="5708729"/>
            <a:ext cx="812800" cy="812800"/>
          </a:xfrm>
          <a:prstGeom prst="rect">
            <a:avLst/>
          </a:prstGeom>
        </p:spPr>
      </p:pic>
    </p:spTree>
    <p:extLst>
      <p:ext uri="{BB962C8B-B14F-4D97-AF65-F5344CB8AC3E}">
        <p14:creationId xmlns:p14="http://schemas.microsoft.com/office/powerpoint/2010/main" val="420621219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25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{DAC8718B-5C54-884E-9BC8-396A76BEA0F1}tf10001063</Template>
  <TotalTime>72</TotalTime>
  <Words>381</Words>
  <Application>Microsoft Macintosh PowerPoint</Application>
  <PresentationFormat>Widescreen</PresentationFormat>
  <Paragraphs>37</Paragraphs>
  <Slides>8</Slides>
  <Notes>0</Notes>
  <HiddenSlides>0</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Century Gothic</vt:lpstr>
      <vt:lpstr>Wingdings</vt:lpstr>
      <vt:lpstr>Mesh</vt:lpstr>
      <vt:lpstr>Thesis Statements:  What They Are &amp;  What to Avoid</vt:lpstr>
      <vt:lpstr>What is a thesis statement? </vt:lpstr>
      <vt:lpstr>Quick Examples of Strong Thesis Statements</vt:lpstr>
      <vt:lpstr>Thesis Statement Checklist</vt:lpstr>
      <vt:lpstr>Thesis Statement Trends  to Avoid</vt:lpstr>
      <vt:lpstr>What does “obvious” mean? </vt:lpstr>
      <vt:lpstr>What is “a cliché”? </vt:lpstr>
      <vt:lpstr>The Ursinus Center for Writing and Speaking </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Thesis Statements:  What They Are &amp;  What to Avoid</dc:title>
  <dc:creator>Argondezzi, Talia</dc:creator>
  <cp:lastModifiedBy>Argondezzi, Talia</cp:lastModifiedBy>
  <cp:revision>5</cp:revision>
  <dcterms:created xsi:type="dcterms:W3CDTF">2020-07-02T16:05:33Z</dcterms:created>
  <dcterms:modified xsi:type="dcterms:W3CDTF">2020-07-30T14:22:52Z</dcterms:modified>
</cp:coreProperties>
</file>