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60" r:id="rId4"/>
    <p:sldId id="258" r:id="rId5"/>
    <p:sldId id="259"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60"/>
  </p:normalViewPr>
  <p:slideViewPr>
    <p:cSldViewPr snapToGrid="0">
      <p:cViewPr varScale="1">
        <p:scale>
          <a:sx n="84" d="100"/>
          <a:sy n="84" d="100"/>
        </p:scale>
        <p:origin x="112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gondezzi, Talia" userId="0f3decf7-6289-4360-a5ca-d543dd1ac3d9" providerId="ADAL" clId="{82C7B8D8-8335-174C-83CE-85D862C305C6}"/>
    <pc:docChg chg="custSel modSld">
      <pc:chgData name="Argondezzi, Talia" userId="0f3decf7-6289-4360-a5ca-d543dd1ac3d9" providerId="ADAL" clId="{82C7B8D8-8335-174C-83CE-85D862C305C6}" dt="2020-07-22T13:57:56.139" v="139" actId="20577"/>
      <pc:docMkLst>
        <pc:docMk/>
      </pc:docMkLst>
      <pc:sldChg chg="modSp">
        <pc:chgData name="Argondezzi, Talia" userId="0f3decf7-6289-4360-a5ca-d543dd1ac3d9" providerId="ADAL" clId="{82C7B8D8-8335-174C-83CE-85D862C305C6}" dt="2020-07-22T13:53:39.221" v="37" actId="20577"/>
        <pc:sldMkLst>
          <pc:docMk/>
          <pc:sldMk cId="3508554568" sldId="256"/>
        </pc:sldMkLst>
        <pc:spChg chg="mod">
          <ac:chgData name="Argondezzi, Talia" userId="0f3decf7-6289-4360-a5ca-d543dd1ac3d9" providerId="ADAL" clId="{82C7B8D8-8335-174C-83CE-85D862C305C6}" dt="2020-07-22T13:53:39.221" v="37" actId="20577"/>
          <ac:spMkLst>
            <pc:docMk/>
            <pc:sldMk cId="3508554568" sldId="256"/>
            <ac:spMk id="3" creationId="{91578158-947E-4D9E-88C7-959F118B9B1E}"/>
          </ac:spMkLst>
        </pc:spChg>
      </pc:sldChg>
      <pc:sldChg chg="modSp">
        <pc:chgData name="Argondezzi, Talia" userId="0f3decf7-6289-4360-a5ca-d543dd1ac3d9" providerId="ADAL" clId="{82C7B8D8-8335-174C-83CE-85D862C305C6}" dt="2020-07-22T13:55:27.016" v="109" actId="20577"/>
        <pc:sldMkLst>
          <pc:docMk/>
          <pc:sldMk cId="2247396246" sldId="257"/>
        </pc:sldMkLst>
        <pc:spChg chg="mod">
          <ac:chgData name="Argondezzi, Talia" userId="0f3decf7-6289-4360-a5ca-d543dd1ac3d9" providerId="ADAL" clId="{82C7B8D8-8335-174C-83CE-85D862C305C6}" dt="2020-07-22T13:53:55.113" v="38" actId="20577"/>
          <ac:spMkLst>
            <pc:docMk/>
            <pc:sldMk cId="2247396246" sldId="257"/>
            <ac:spMk id="2" creationId="{AF478A1A-61A5-4D09-96D1-98DDB659D65F}"/>
          </ac:spMkLst>
        </pc:spChg>
        <pc:spChg chg="mod">
          <ac:chgData name="Argondezzi, Talia" userId="0f3decf7-6289-4360-a5ca-d543dd1ac3d9" providerId="ADAL" clId="{82C7B8D8-8335-174C-83CE-85D862C305C6}" dt="2020-07-22T13:55:27.016" v="109" actId="20577"/>
          <ac:spMkLst>
            <pc:docMk/>
            <pc:sldMk cId="2247396246" sldId="257"/>
            <ac:spMk id="3" creationId="{D9290F00-E256-47E7-AA87-A5CE73E9139A}"/>
          </ac:spMkLst>
        </pc:spChg>
      </pc:sldChg>
      <pc:sldChg chg="modSp">
        <pc:chgData name="Argondezzi, Talia" userId="0f3decf7-6289-4360-a5ca-d543dd1ac3d9" providerId="ADAL" clId="{82C7B8D8-8335-174C-83CE-85D862C305C6}" dt="2020-07-22T13:57:56.139" v="139" actId="20577"/>
        <pc:sldMkLst>
          <pc:docMk/>
          <pc:sldMk cId="1225725663" sldId="258"/>
        </pc:sldMkLst>
        <pc:spChg chg="mod">
          <ac:chgData name="Argondezzi, Talia" userId="0f3decf7-6289-4360-a5ca-d543dd1ac3d9" providerId="ADAL" clId="{82C7B8D8-8335-174C-83CE-85D862C305C6}" dt="2020-07-22T13:57:56.139" v="139" actId="20577"/>
          <ac:spMkLst>
            <pc:docMk/>
            <pc:sldMk cId="1225725663" sldId="258"/>
            <ac:spMk id="3" creationId="{0B85530C-F538-40DA-8420-06FA180A20EE}"/>
          </ac:spMkLst>
        </pc:spChg>
      </pc:sldChg>
      <pc:sldChg chg="modSp">
        <pc:chgData name="Argondezzi, Talia" userId="0f3decf7-6289-4360-a5ca-d543dd1ac3d9" providerId="ADAL" clId="{82C7B8D8-8335-174C-83CE-85D862C305C6}" dt="2020-07-22T13:56:38.216" v="116" actId="20577"/>
        <pc:sldMkLst>
          <pc:docMk/>
          <pc:sldMk cId="2976896620" sldId="260"/>
        </pc:sldMkLst>
        <pc:spChg chg="mod">
          <ac:chgData name="Argondezzi, Talia" userId="0f3decf7-6289-4360-a5ca-d543dd1ac3d9" providerId="ADAL" clId="{82C7B8D8-8335-174C-83CE-85D862C305C6}" dt="2020-07-22T13:56:38.216" v="116" actId="20577"/>
          <ac:spMkLst>
            <pc:docMk/>
            <pc:sldMk cId="2976896620" sldId="260"/>
            <ac:spMk id="3" creationId="{E9FF6B40-F9EA-426E-AC39-33D6E6964CB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C69181E-B689-4616-89F8-6E683BED070D}" type="datetimeFigureOut">
              <a:rPr lang="en-US" smtClean="0"/>
              <a:t>7/22/20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37871246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69181E-B689-4616-89F8-6E683BED070D}" type="datetimeFigureOut">
              <a:rPr lang="en-US" smtClean="0"/>
              <a:t>7/22/20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2596200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69181E-B689-4616-89F8-6E683BED070D}" type="datetimeFigureOut">
              <a:rPr lang="en-US" smtClean="0"/>
              <a:t>7/22/20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4275773196"/>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69181E-B689-4616-89F8-6E683BED070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2918047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69181E-B689-4616-89F8-6E683BED070D}" type="datetimeFigureOut">
              <a:rPr lang="en-US" smtClean="0"/>
              <a:t>7/22/20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1392119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C69181E-B689-4616-89F8-6E683BED070D}" type="datetimeFigureOut">
              <a:rPr lang="en-US" smtClean="0"/>
              <a:t>7/22/20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37758369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69181E-B689-4616-89F8-6E683BED070D}" type="datetimeFigureOut">
              <a:rPr lang="en-US" smtClean="0"/>
              <a:t>7/22/20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1063677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69181E-B689-4616-89F8-6E683BED070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3678772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69181E-B689-4616-89F8-6E683BED070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3233791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69181E-B689-4616-89F8-6E683BED070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796463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69181E-B689-4616-89F8-6E683BED070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41043638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69181E-B689-4616-89F8-6E683BED070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184CE-18A4-4826-94C8-B563491E9B71}" type="slidenum">
              <a:rPr lang="en-US" smtClean="0"/>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63814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C69181E-B689-4616-89F8-6E683BED070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387204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C69181E-B689-4616-89F8-6E683BED070D}" type="datetimeFigureOut">
              <a:rPr lang="en-US" smtClean="0"/>
              <a:t>7/22/20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2737357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C69181E-B689-4616-89F8-6E683BED070D}" type="datetimeFigureOut">
              <a:rPr lang="en-US" smtClean="0"/>
              <a:t>7/22/20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1695134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69181E-B689-4616-89F8-6E683BED070D}" type="datetimeFigureOut">
              <a:rPr lang="en-US" smtClean="0"/>
              <a:t>7/22/20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395882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69181E-B689-4616-89F8-6E683BED070D}" type="datetimeFigureOut">
              <a:rPr lang="en-US" smtClean="0"/>
              <a:t>7/22/20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6184CE-18A4-4826-94C8-B563491E9B71}" type="slidenum">
              <a:rPr lang="en-US" smtClean="0"/>
              <a:t>‹#›</a:t>
            </a:fld>
            <a:endParaRPr lang="en-US"/>
          </a:p>
        </p:txBody>
      </p:sp>
    </p:spTree>
    <p:extLst>
      <p:ext uri="{BB962C8B-B14F-4D97-AF65-F5344CB8AC3E}">
        <p14:creationId xmlns:p14="http://schemas.microsoft.com/office/powerpoint/2010/main" val="667790532"/>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C69181E-B689-4616-89F8-6E683BED070D}" type="datetimeFigureOut">
              <a:rPr lang="en-US" smtClean="0"/>
              <a:t>7/22/20</a:t>
            </a:fld>
            <a:endParaRPr lang="en-US"/>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686184CE-18A4-4826-94C8-B563491E9B71}" type="slidenum">
              <a:rPr lang="en-US" smtClean="0"/>
              <a:t>‹#›</a:t>
            </a:fld>
            <a:endParaRPr lang="en-US"/>
          </a:p>
        </p:txBody>
      </p:sp>
    </p:spTree>
    <p:extLst>
      <p:ext uri="{BB962C8B-B14F-4D97-AF65-F5344CB8AC3E}">
        <p14:creationId xmlns:p14="http://schemas.microsoft.com/office/powerpoint/2010/main" val="4169810963"/>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FAFBA-FA73-4706-BEDC-3633A0F51769}"/>
              </a:ext>
            </a:extLst>
          </p:cNvPr>
          <p:cNvSpPr>
            <a:spLocks noGrp="1"/>
          </p:cNvSpPr>
          <p:nvPr>
            <p:ph type="ctrTitle"/>
          </p:nvPr>
        </p:nvSpPr>
        <p:spPr>
          <a:xfrm>
            <a:off x="1088912" y="1143293"/>
            <a:ext cx="7436109" cy="2415833"/>
          </a:xfrm>
        </p:spPr>
        <p:txBody>
          <a:bodyPr/>
          <a:lstStyle/>
          <a:p>
            <a:r>
              <a:rPr lang="en-US" dirty="0"/>
              <a:t>Choosing and Formatting Quotations</a:t>
            </a:r>
          </a:p>
        </p:txBody>
      </p:sp>
      <p:sp>
        <p:nvSpPr>
          <p:cNvPr id="3" name="Subtitle 2">
            <a:extLst>
              <a:ext uri="{FF2B5EF4-FFF2-40B4-BE49-F238E27FC236}">
                <a16:creationId xmlns:a16="http://schemas.microsoft.com/office/drawing/2014/main" id="{91578158-947E-4D9E-88C7-959F118B9B1E}"/>
              </a:ext>
            </a:extLst>
          </p:cNvPr>
          <p:cNvSpPr>
            <a:spLocks noGrp="1"/>
          </p:cNvSpPr>
          <p:nvPr>
            <p:ph type="subTitle" idx="1"/>
          </p:nvPr>
        </p:nvSpPr>
        <p:spPr>
          <a:xfrm>
            <a:off x="1088912" y="3837769"/>
            <a:ext cx="7034362" cy="993311"/>
          </a:xfrm>
        </p:spPr>
        <p:txBody>
          <a:bodyPr>
            <a:normAutofit fontScale="85000" lnSpcReduction="20000"/>
          </a:bodyPr>
          <a:lstStyle/>
          <a:p>
            <a:r>
              <a:rPr lang="en-US" dirty="0"/>
              <a:t>By Annalise Koup</a:t>
            </a:r>
          </a:p>
          <a:p>
            <a:r>
              <a:rPr lang="en-US" sz="2600" dirty="0"/>
              <a:t>To play or pause audio, press the speaker icon on the bottom right of each slide</a:t>
            </a:r>
          </a:p>
        </p:txBody>
      </p:sp>
      <p:pic>
        <p:nvPicPr>
          <p:cNvPr id="4" name="Recorded Sound">
            <a:hlinkClick r:id="" action="ppaction://media"/>
            <a:extLst>
              <a:ext uri="{FF2B5EF4-FFF2-40B4-BE49-F238E27FC236}">
                <a16:creationId xmlns:a16="http://schemas.microsoft.com/office/drawing/2014/main" id="{B95924DC-D826-49BA-A99D-D3D9CC3CAB4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90852" y="6039678"/>
            <a:ext cx="609600" cy="609600"/>
          </a:xfrm>
          <a:prstGeom prst="rect">
            <a:avLst/>
          </a:prstGeom>
        </p:spPr>
      </p:pic>
    </p:spTree>
    <p:extLst>
      <p:ext uri="{BB962C8B-B14F-4D97-AF65-F5344CB8AC3E}">
        <p14:creationId xmlns:p14="http://schemas.microsoft.com/office/powerpoint/2010/main" val="3508554568"/>
      </p:ext>
    </p:extLst>
  </p:cSld>
  <p:clrMapOvr>
    <a:masterClrMapping/>
  </p:clrMapOvr>
  <mc:AlternateContent xmlns:mc="http://schemas.openxmlformats.org/markup-compatibility/2006" xmlns:p14="http://schemas.microsoft.com/office/powerpoint/2010/main">
    <mc:Choice Requires="p14">
      <p:transition spd="slow" p14:dur="2000" advTm="9199"/>
    </mc:Choice>
    <mc:Fallback xmlns="">
      <p:transition spd="slow" advTm="9199"/>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9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78A1A-61A5-4D09-96D1-98DDB659D65F}"/>
              </a:ext>
            </a:extLst>
          </p:cNvPr>
          <p:cNvSpPr>
            <a:spLocks noGrp="1"/>
          </p:cNvSpPr>
          <p:nvPr>
            <p:ph type="title"/>
          </p:nvPr>
        </p:nvSpPr>
        <p:spPr/>
        <p:txBody>
          <a:bodyPr/>
          <a:lstStyle/>
          <a:p>
            <a:r>
              <a:rPr lang="en-US" dirty="0"/>
              <a:t>Quotation Formatting</a:t>
            </a:r>
          </a:p>
        </p:txBody>
      </p:sp>
      <p:sp>
        <p:nvSpPr>
          <p:cNvPr id="3" name="Content Placeholder 2">
            <a:extLst>
              <a:ext uri="{FF2B5EF4-FFF2-40B4-BE49-F238E27FC236}">
                <a16:creationId xmlns:a16="http://schemas.microsoft.com/office/drawing/2014/main" id="{D9290F00-E256-47E7-AA87-A5CE73E9139A}"/>
              </a:ext>
            </a:extLst>
          </p:cNvPr>
          <p:cNvSpPr>
            <a:spLocks noGrp="1"/>
          </p:cNvSpPr>
          <p:nvPr>
            <p:ph idx="1"/>
          </p:nvPr>
        </p:nvSpPr>
        <p:spPr/>
        <p:txBody>
          <a:bodyPr/>
          <a:lstStyle/>
          <a:p>
            <a:r>
              <a:rPr lang="en-US" b="1" dirty="0">
                <a:effectLst/>
              </a:rPr>
              <a:t>Putting in a citation: MLA format </a:t>
            </a:r>
            <a:r>
              <a:rPr lang="en-US" dirty="0">
                <a:effectLst/>
              </a:rPr>
              <a:t>(If not using MLA, check out Purdue Owl for citation formats)</a:t>
            </a:r>
            <a:endParaRPr lang="en-US" b="1" dirty="0">
              <a:effectLst/>
            </a:endParaRPr>
          </a:p>
          <a:p>
            <a:pPr lvl="1"/>
            <a:r>
              <a:rPr lang="en-US" dirty="0">
                <a:effectLst/>
              </a:rPr>
              <a:t>Begin and end quotation with quotation marks, but do not include end punctation</a:t>
            </a:r>
          </a:p>
          <a:p>
            <a:pPr lvl="1"/>
            <a:r>
              <a:rPr lang="en-US" dirty="0">
                <a:effectLst/>
              </a:rPr>
              <a:t>Follow with a space and then the author’s last name (if not mentioned in the sentence introducing the quote) and page numbers in parentheses. </a:t>
            </a:r>
          </a:p>
          <a:p>
            <a:pPr lvl="2"/>
            <a:r>
              <a:rPr lang="en-US" dirty="0">
                <a:effectLst/>
              </a:rPr>
              <a:t>Ex. “By 2055, the world will run out of fossil fuels” (Smith 24). </a:t>
            </a:r>
          </a:p>
          <a:p>
            <a:pPr lvl="2"/>
            <a:r>
              <a:rPr lang="en-US" dirty="0">
                <a:effectLst/>
              </a:rPr>
              <a:t>Ex. In his address to the EPA, Smith stated that “by 2055, the world will run out of fossil fuels” (24). </a:t>
            </a:r>
          </a:p>
        </p:txBody>
      </p:sp>
      <p:pic>
        <p:nvPicPr>
          <p:cNvPr id="4" name="Recorded Sound">
            <a:hlinkClick r:id="" action="ppaction://media"/>
            <a:extLst>
              <a:ext uri="{FF2B5EF4-FFF2-40B4-BE49-F238E27FC236}">
                <a16:creationId xmlns:a16="http://schemas.microsoft.com/office/drawing/2014/main" id="{A03B0CE4-20E9-495A-B478-C462454813A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67557" y="6033051"/>
            <a:ext cx="609600" cy="609600"/>
          </a:xfrm>
          <a:prstGeom prst="rect">
            <a:avLst/>
          </a:prstGeom>
        </p:spPr>
      </p:pic>
    </p:spTree>
    <p:extLst>
      <p:ext uri="{BB962C8B-B14F-4D97-AF65-F5344CB8AC3E}">
        <p14:creationId xmlns:p14="http://schemas.microsoft.com/office/powerpoint/2010/main" val="2247396246"/>
      </p:ext>
    </p:extLst>
  </p:cSld>
  <p:clrMapOvr>
    <a:masterClrMapping/>
  </p:clrMapOvr>
  <mc:AlternateContent xmlns:mc="http://schemas.openxmlformats.org/markup-compatibility/2006" xmlns:p14="http://schemas.microsoft.com/office/powerpoint/2010/main">
    <mc:Choice Requires="p14">
      <p:transition spd="slow" p14:dur="2000" advTm="123252"/>
    </mc:Choice>
    <mc:Fallback xmlns="">
      <p:transition spd="slow" advTm="12325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014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750F1-D1EA-4979-AD03-DA33B4F9B87D}"/>
              </a:ext>
            </a:extLst>
          </p:cNvPr>
          <p:cNvSpPr>
            <a:spLocks noGrp="1"/>
          </p:cNvSpPr>
          <p:nvPr>
            <p:ph type="title"/>
          </p:nvPr>
        </p:nvSpPr>
        <p:spPr/>
        <p:txBody>
          <a:bodyPr/>
          <a:lstStyle/>
          <a:p>
            <a:r>
              <a:rPr lang="en-US" dirty="0"/>
              <a:t>Minimal Quoting</a:t>
            </a:r>
          </a:p>
        </p:txBody>
      </p:sp>
      <p:sp>
        <p:nvSpPr>
          <p:cNvPr id="3" name="Content Placeholder 2">
            <a:extLst>
              <a:ext uri="{FF2B5EF4-FFF2-40B4-BE49-F238E27FC236}">
                <a16:creationId xmlns:a16="http://schemas.microsoft.com/office/drawing/2014/main" id="{E9FF6B40-F9EA-426E-AC39-33D6E6964CB6}"/>
              </a:ext>
            </a:extLst>
          </p:cNvPr>
          <p:cNvSpPr>
            <a:spLocks noGrp="1"/>
          </p:cNvSpPr>
          <p:nvPr>
            <p:ph idx="1"/>
          </p:nvPr>
        </p:nvSpPr>
        <p:spPr>
          <a:xfrm>
            <a:off x="913795" y="1440902"/>
            <a:ext cx="10353762" cy="4906890"/>
          </a:xfrm>
        </p:spPr>
        <p:txBody>
          <a:bodyPr/>
          <a:lstStyle/>
          <a:p>
            <a:r>
              <a:rPr lang="en-US" b="1" dirty="0">
                <a:effectLst/>
              </a:rPr>
              <a:t>Cut down any unnecessary information: </a:t>
            </a:r>
            <a:r>
              <a:rPr lang="en-US" dirty="0">
                <a:effectLst/>
              </a:rPr>
              <a:t>keeping only relevant parts of the quote that support your point or are impossible to paraphrase. </a:t>
            </a:r>
          </a:p>
          <a:p>
            <a:r>
              <a:rPr lang="en-US" dirty="0">
                <a:effectLst/>
              </a:rPr>
              <a:t>If you need to, use ellipses (…) to cut out irrelevant parts of a quotation and bridge the relevant sections together. </a:t>
            </a:r>
          </a:p>
          <a:p>
            <a:pPr lvl="1"/>
            <a:r>
              <a:rPr lang="en-US" dirty="0">
                <a:effectLst/>
              </a:rPr>
              <a:t>Ex. Thesis statement: Humans may need encouragement or, in some cases, be forced to accept new information. </a:t>
            </a:r>
          </a:p>
          <a:p>
            <a:pPr lvl="2"/>
            <a:r>
              <a:rPr lang="en-US" dirty="0">
                <a:effectLst/>
              </a:rPr>
              <a:t>Original passage: </a:t>
            </a:r>
            <a:r>
              <a:rPr lang="en-US" dirty="0"/>
              <a:t>“And if,” I said, “someone dragged him away from there by force along the rough, steep, upward way and didn’t let him go before he had dragged him out into the light of the sun, wouldn’t he be distressed and annoyed at being so dragged? And when he came to the light, wouldn’t he have his eyes full of its beam and be unable to see even one of the things now said to be true?” (Plato 516a)</a:t>
            </a:r>
          </a:p>
          <a:p>
            <a:pPr lvl="2"/>
            <a:r>
              <a:rPr lang="en-US" dirty="0">
                <a:effectLst/>
              </a:rPr>
              <a:t>Modified quote: Socrates asks, if “</a:t>
            </a:r>
            <a:r>
              <a:rPr lang="en-US" dirty="0"/>
              <a:t>someone dragged him away from there by force along the rough, steep, upward way and didn’t let him go before he had dragged him out into the light of the sun, wouldn’t he be distressed and annoyed at being so dragged?” (Plato 516a).</a:t>
            </a:r>
          </a:p>
          <a:p>
            <a:pPr lvl="2"/>
            <a:r>
              <a:rPr lang="en-US" dirty="0">
                <a:effectLst/>
              </a:rPr>
              <a:t>Alternative quote: Socrates asks, if “someone dragged him away from there by force… wouldn’t he be distressed and annoyed at being so dragged?” (Plato 516a).</a:t>
            </a:r>
          </a:p>
          <a:p>
            <a:pPr marL="36900" indent="0">
              <a:buNone/>
            </a:pPr>
            <a:endParaRPr lang="en-US" dirty="0"/>
          </a:p>
        </p:txBody>
      </p:sp>
      <p:pic>
        <p:nvPicPr>
          <p:cNvPr id="4" name="Recorded Sound">
            <a:hlinkClick r:id="" action="ppaction://media"/>
            <a:extLst>
              <a:ext uri="{FF2B5EF4-FFF2-40B4-BE49-F238E27FC236}">
                <a16:creationId xmlns:a16="http://schemas.microsoft.com/office/drawing/2014/main" id="{ED56AB69-C7F3-4F6E-9CC9-4FD9A8605CF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31826" y="5943600"/>
            <a:ext cx="609600" cy="609600"/>
          </a:xfrm>
          <a:prstGeom prst="rect">
            <a:avLst/>
          </a:prstGeom>
        </p:spPr>
      </p:pic>
    </p:spTree>
    <p:extLst>
      <p:ext uri="{BB962C8B-B14F-4D97-AF65-F5344CB8AC3E}">
        <p14:creationId xmlns:p14="http://schemas.microsoft.com/office/powerpoint/2010/main" val="29768966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66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DDFD6-3E2C-4CA9-9995-9D9F958BC3A3}"/>
              </a:ext>
            </a:extLst>
          </p:cNvPr>
          <p:cNvSpPr>
            <a:spLocks noGrp="1"/>
          </p:cNvSpPr>
          <p:nvPr>
            <p:ph type="title"/>
          </p:nvPr>
        </p:nvSpPr>
        <p:spPr/>
        <p:txBody>
          <a:bodyPr/>
          <a:lstStyle/>
          <a:p>
            <a:r>
              <a:rPr lang="en-US" dirty="0"/>
              <a:t>Practice</a:t>
            </a:r>
          </a:p>
        </p:txBody>
      </p:sp>
      <p:sp>
        <p:nvSpPr>
          <p:cNvPr id="3" name="Content Placeholder 2">
            <a:extLst>
              <a:ext uri="{FF2B5EF4-FFF2-40B4-BE49-F238E27FC236}">
                <a16:creationId xmlns:a16="http://schemas.microsoft.com/office/drawing/2014/main" id="{0B85530C-F538-40DA-8420-06FA180A20EE}"/>
              </a:ext>
            </a:extLst>
          </p:cNvPr>
          <p:cNvSpPr>
            <a:spLocks noGrp="1"/>
          </p:cNvSpPr>
          <p:nvPr>
            <p:ph idx="1"/>
          </p:nvPr>
        </p:nvSpPr>
        <p:spPr/>
        <p:txBody>
          <a:bodyPr/>
          <a:lstStyle/>
          <a:p>
            <a:pPr marL="36900" indent="0">
              <a:buNone/>
            </a:pPr>
            <a:r>
              <a:rPr lang="en-US" u="sng" dirty="0"/>
              <a:t>Instructions: Choose a relevant selection from the following passage and format it according to MLA guidelines.</a:t>
            </a:r>
            <a:endParaRPr lang="en-US" i="1" dirty="0"/>
          </a:p>
          <a:p>
            <a:pPr marL="36900" indent="0">
              <a:buNone/>
            </a:pPr>
            <a:r>
              <a:rPr lang="en-US" i="1" dirty="0"/>
              <a:t>Thesis statement: Gaining new knowledge may be painful and incomprehensible at first since humans are trained to comprehend the world a specific way. </a:t>
            </a:r>
          </a:p>
          <a:p>
            <a:pPr marL="36900" indent="0">
              <a:buNone/>
            </a:pPr>
            <a:r>
              <a:rPr lang="en-US" dirty="0"/>
              <a:t>Plato’s Allegory of the Cave: 515d</a:t>
            </a:r>
          </a:p>
          <a:p>
            <a:pPr marL="36900" indent="0">
              <a:buNone/>
            </a:pPr>
            <a:r>
              <a:rPr lang="en-US" dirty="0"/>
              <a:t>“Now consider,” I said, “what their release and healing from bonds and folly would be like if	 something of this sort were by nature to happen to them. Take a man who is released and suddenly compelled to stand up, to turn his neck around, to walk and look up toward the light; and who, moreover, in doing all this is in pain and, because he is dazzled, is unable to make out those things whose shadows he saw before.”</a:t>
            </a:r>
          </a:p>
        </p:txBody>
      </p:sp>
      <p:pic>
        <p:nvPicPr>
          <p:cNvPr id="4" name="Recorded Sound">
            <a:hlinkClick r:id="" action="ppaction://media"/>
            <a:extLst>
              <a:ext uri="{FF2B5EF4-FFF2-40B4-BE49-F238E27FC236}">
                <a16:creationId xmlns:a16="http://schemas.microsoft.com/office/drawing/2014/main" id="{FB28DE5A-F759-41E9-BBF9-A8E4330BF3E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47070" y="6052930"/>
            <a:ext cx="609600" cy="609600"/>
          </a:xfrm>
          <a:prstGeom prst="rect">
            <a:avLst/>
          </a:prstGeom>
        </p:spPr>
      </p:pic>
    </p:spTree>
    <p:extLst>
      <p:ext uri="{BB962C8B-B14F-4D97-AF65-F5344CB8AC3E}">
        <p14:creationId xmlns:p14="http://schemas.microsoft.com/office/powerpoint/2010/main" val="1225725663"/>
      </p:ext>
    </p:extLst>
  </p:cSld>
  <p:clrMapOvr>
    <a:masterClrMapping/>
  </p:clrMapOvr>
  <mc:AlternateContent xmlns:mc="http://schemas.openxmlformats.org/markup-compatibility/2006" xmlns:p14="http://schemas.microsoft.com/office/powerpoint/2010/main">
    <mc:Choice Requires="p14">
      <p:transition spd="slow" p14:dur="2000" advTm="43656"/>
    </mc:Choice>
    <mc:Fallback xmlns="">
      <p:transition spd="slow" advTm="43656"/>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11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836AC-431D-4B5F-85C4-DCF33CE9447D}"/>
              </a:ext>
            </a:extLst>
          </p:cNvPr>
          <p:cNvSpPr>
            <a:spLocks noGrp="1"/>
          </p:cNvSpPr>
          <p:nvPr>
            <p:ph type="title"/>
          </p:nvPr>
        </p:nvSpPr>
        <p:spPr/>
        <p:txBody>
          <a:bodyPr/>
          <a:lstStyle/>
          <a:p>
            <a:r>
              <a:rPr lang="en-US" dirty="0"/>
              <a:t>One Possible Answer</a:t>
            </a:r>
          </a:p>
        </p:txBody>
      </p:sp>
      <p:sp>
        <p:nvSpPr>
          <p:cNvPr id="3" name="Content Placeholder 2">
            <a:extLst>
              <a:ext uri="{FF2B5EF4-FFF2-40B4-BE49-F238E27FC236}">
                <a16:creationId xmlns:a16="http://schemas.microsoft.com/office/drawing/2014/main" id="{4F1DDD08-3BFF-4728-AE8C-55C88606ED50}"/>
              </a:ext>
            </a:extLst>
          </p:cNvPr>
          <p:cNvSpPr>
            <a:spLocks noGrp="1"/>
          </p:cNvSpPr>
          <p:nvPr>
            <p:ph idx="1"/>
          </p:nvPr>
        </p:nvSpPr>
        <p:spPr/>
        <p:txBody>
          <a:bodyPr/>
          <a:lstStyle/>
          <a:p>
            <a:pPr marL="36900" indent="0">
              <a:buNone/>
            </a:pPr>
            <a:r>
              <a:rPr lang="en-US" b="1" u="sng" dirty="0"/>
              <a:t>Before: </a:t>
            </a:r>
            <a:r>
              <a:rPr lang="en-US" dirty="0"/>
              <a:t>“Now consider,” I said, “what their release and healing from bonds and folly would be like if something of this sort were by nature to happen to them. Take a man who is released and suddenly compelled to stand up, to turn his neck around, to walk and look up toward the light; and who, moreover, in doing all this is in pain and, because he is dazzled, is unable to make out those things whose shadows he saw before.”</a:t>
            </a:r>
          </a:p>
          <a:p>
            <a:pPr marL="36900" indent="0">
              <a:buNone/>
            </a:pPr>
            <a:r>
              <a:rPr lang="en-US" b="1" u="sng" dirty="0"/>
              <a:t>After: </a:t>
            </a:r>
            <a:r>
              <a:rPr lang="en-US" b="1" dirty="0"/>
              <a:t> </a:t>
            </a:r>
            <a:r>
              <a:rPr lang="en-US" dirty="0"/>
              <a:t>Socrates states that a man trapped in a cave, when forcibly dragged out, </a:t>
            </a:r>
            <a:r>
              <a:rPr lang="en-US" b="1" dirty="0"/>
              <a:t>“</a:t>
            </a:r>
            <a:r>
              <a:rPr lang="en-US" dirty="0"/>
              <a:t>is in pain and, because he is dazzled, is unable to make out those things whose shadows he saw before” (Plato 515d). </a:t>
            </a:r>
            <a:endParaRPr lang="en-US" b="1" u="sng" dirty="0"/>
          </a:p>
        </p:txBody>
      </p:sp>
      <p:pic>
        <p:nvPicPr>
          <p:cNvPr id="4" name="Recorded Sound">
            <a:hlinkClick r:id="" action="ppaction://media"/>
            <a:extLst>
              <a:ext uri="{FF2B5EF4-FFF2-40B4-BE49-F238E27FC236}">
                <a16:creationId xmlns:a16="http://schemas.microsoft.com/office/drawing/2014/main" id="{43A9ED0C-5979-4606-9C16-64547861230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67557" y="6019799"/>
            <a:ext cx="609600" cy="609600"/>
          </a:xfrm>
          <a:prstGeom prst="rect">
            <a:avLst/>
          </a:prstGeom>
        </p:spPr>
      </p:pic>
    </p:spTree>
    <p:extLst>
      <p:ext uri="{BB962C8B-B14F-4D97-AF65-F5344CB8AC3E}">
        <p14:creationId xmlns:p14="http://schemas.microsoft.com/office/powerpoint/2010/main" val="3903962722"/>
      </p:ext>
    </p:extLst>
  </p:cSld>
  <p:clrMapOvr>
    <a:masterClrMapping/>
  </p:clrMapOvr>
  <mc:AlternateContent xmlns:mc="http://schemas.openxmlformats.org/markup-compatibility/2006" xmlns:p14="http://schemas.microsoft.com/office/powerpoint/2010/main">
    <mc:Choice Requires="p14">
      <p:transition spd="slow" p14:dur="2000" advTm="178723"/>
    </mc:Choice>
    <mc:Fallback xmlns="">
      <p:transition spd="slow" advTm="178723"/>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477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TM04033929[[fn=Slate]]</Template>
  <TotalTime>3851</TotalTime>
  <Words>676</Words>
  <Application>Microsoft Macintosh PowerPoint</Application>
  <PresentationFormat>Widescreen</PresentationFormat>
  <Paragraphs>24</Paragraphs>
  <Slides>5</Slides>
  <Notes>0</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Calisto MT</vt:lpstr>
      <vt:lpstr>Trebuchet MS</vt:lpstr>
      <vt:lpstr>Wingdings 2</vt:lpstr>
      <vt:lpstr>Slate</vt:lpstr>
      <vt:lpstr>Choosing and Formatting Quotations</vt:lpstr>
      <vt:lpstr>Quotation Formatting</vt:lpstr>
      <vt:lpstr>Minimal Quoting</vt:lpstr>
      <vt:lpstr>Practice</vt:lpstr>
      <vt:lpstr>One Possible Answer</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Formatting Quotes</dc:title>
  <dc:creator>Annalise Koup</dc:creator>
  <cp:lastModifiedBy>Argondezzi, Talia</cp:lastModifiedBy>
  <cp:revision>8</cp:revision>
  <dcterms:created xsi:type="dcterms:W3CDTF">2020-06-10T18:32:23Z</dcterms:created>
  <dcterms:modified xsi:type="dcterms:W3CDTF">2020-07-22T13:59:49Z</dcterms:modified>
</cp:coreProperties>
</file>