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647"/>
    <p:restoredTop sz="95890"/>
  </p:normalViewPr>
  <p:slideViewPr>
    <p:cSldViewPr snapToGrid="0" snapToObjects="1">
      <p:cViewPr varScale="1">
        <p:scale>
          <a:sx n="84" d="100"/>
          <a:sy n="84" d="100"/>
        </p:scale>
        <p:origin x="48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gondezzi, Talia" userId="0f3decf7-6289-4360-a5ca-d543dd1ac3d9" providerId="ADAL" clId="{EF937012-30F6-AF41-AC2F-3B8E51B93CA8}"/>
    <pc:docChg chg="modSld">
      <pc:chgData name="Argondezzi, Talia" userId="0f3decf7-6289-4360-a5ca-d543dd1ac3d9" providerId="ADAL" clId="{EF937012-30F6-AF41-AC2F-3B8E51B93CA8}" dt="2020-07-31T12:01:38.902" v="51" actId="20577"/>
      <pc:docMkLst>
        <pc:docMk/>
      </pc:docMkLst>
      <pc:sldChg chg="modSp">
        <pc:chgData name="Argondezzi, Talia" userId="0f3decf7-6289-4360-a5ca-d543dd1ac3d9" providerId="ADAL" clId="{EF937012-30F6-AF41-AC2F-3B8E51B93CA8}" dt="2020-07-21T15:48:47.720" v="27" actId="20577"/>
        <pc:sldMkLst>
          <pc:docMk/>
          <pc:sldMk cId="242024815" sldId="256"/>
        </pc:sldMkLst>
        <pc:spChg chg="mod">
          <ac:chgData name="Argondezzi, Talia" userId="0f3decf7-6289-4360-a5ca-d543dd1ac3d9" providerId="ADAL" clId="{EF937012-30F6-AF41-AC2F-3B8E51B93CA8}" dt="2020-07-21T15:48:47.720" v="27" actId="20577"/>
          <ac:spMkLst>
            <pc:docMk/>
            <pc:sldMk cId="242024815" sldId="256"/>
            <ac:spMk id="3" creationId="{FB050FA1-4E43-AC4C-BB90-732DB6FC35FB}"/>
          </ac:spMkLst>
        </pc:spChg>
      </pc:sldChg>
      <pc:sldChg chg="modSp">
        <pc:chgData name="Argondezzi, Talia" userId="0f3decf7-6289-4360-a5ca-d543dd1ac3d9" providerId="ADAL" clId="{EF937012-30F6-AF41-AC2F-3B8E51B93CA8}" dt="2020-07-31T12:01:38.902" v="51" actId="20577"/>
        <pc:sldMkLst>
          <pc:docMk/>
          <pc:sldMk cId="4243404518" sldId="257"/>
        </pc:sldMkLst>
        <pc:spChg chg="mod">
          <ac:chgData name="Argondezzi, Talia" userId="0f3decf7-6289-4360-a5ca-d543dd1ac3d9" providerId="ADAL" clId="{EF937012-30F6-AF41-AC2F-3B8E51B93CA8}" dt="2020-07-31T12:01:38.902" v="51" actId="20577"/>
          <ac:spMkLst>
            <pc:docMk/>
            <pc:sldMk cId="4243404518" sldId="257"/>
            <ac:spMk id="3" creationId="{2D336E43-D9EE-4549-BD78-9A81068FD5AB}"/>
          </ac:spMkLst>
        </pc:spChg>
      </pc:sldChg>
      <pc:sldChg chg="modSp">
        <pc:chgData name="Argondezzi, Talia" userId="0f3decf7-6289-4360-a5ca-d543dd1ac3d9" providerId="ADAL" clId="{EF937012-30F6-AF41-AC2F-3B8E51B93CA8}" dt="2020-07-21T15:53:52.888" v="29" actId="14100"/>
        <pc:sldMkLst>
          <pc:docMk/>
          <pc:sldMk cId="187322238" sldId="266"/>
        </pc:sldMkLst>
        <pc:picChg chg="mod">
          <ac:chgData name="Argondezzi, Talia" userId="0f3decf7-6289-4360-a5ca-d543dd1ac3d9" providerId="ADAL" clId="{EF937012-30F6-AF41-AC2F-3B8E51B93CA8}" dt="2020-07-21T15:53:52.888" v="29" actId="14100"/>
          <ac:picMkLst>
            <pc:docMk/>
            <pc:sldMk cId="187322238" sldId="266"/>
            <ac:picMk id="5" creationId="{F49EDE3B-DAF9-F042-8D2D-DEEFA1665CC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989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0902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663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38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37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702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990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87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425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19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1257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7/31/20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30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hyperlink" Target="https://www.ursinus.edu/library/connections-to-teaching-and-learning/tools-technologies/" TargetMode="Externa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uides.library.harvard.edu/sixreadinghabits" TargetMode="External"/><Relationship Id="rId2" Type="http://schemas.openxmlformats.org/officeDocument/2006/relationships/hyperlink" Target="https://www.ursinus.edu/library/connections-to-teaching-and-learning/tools-technologi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513E21-21B0-48DB-8CF1-35E43B33A4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4FEB75-CEF4-46DB-AA23-3CC0005F00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50000"/>
          </a:blip>
          <a:srcRect t="14608" r="-1" b="1120"/>
          <a:stretch/>
        </p:blipFill>
        <p:spPr>
          <a:xfrm>
            <a:off x="20" y="10"/>
            <a:ext cx="1219167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00F75C-4442-4446-9C89-8E49162367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036" y="864219"/>
            <a:ext cx="5073515" cy="4477452"/>
          </a:xfrm>
        </p:spPr>
        <p:txBody>
          <a:bodyPr anchor="ctr">
            <a:normAutofit/>
          </a:bodyPr>
          <a:lstStyle/>
          <a:p>
            <a:r>
              <a:rPr lang="en-US" sz="4800" dirty="0"/>
              <a:t>Reading to Write &amp; Annotations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050FA1-4E43-AC4C-BB90-732DB6FC35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53610" y="2702747"/>
            <a:ext cx="6341845" cy="4155253"/>
          </a:xfrm>
        </p:spPr>
        <p:txBody>
          <a:bodyPr anchor="ctr">
            <a:normAutofit/>
          </a:bodyPr>
          <a:lstStyle/>
          <a:p>
            <a:r>
              <a:rPr lang="en-US" sz="1400" dirty="0"/>
              <a:t>By Carver Wolfe</a:t>
            </a:r>
          </a:p>
          <a:p>
            <a:r>
              <a:rPr lang="en-US" sz="2000" dirty="0"/>
              <a:t>To play audio for each slide, click play on the white speaker icon in the corner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80B8A35-DEA7-4D43-9DF8-90B4681D0F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Title slide" descr="Title slide">
            <a:hlinkClick r:id="" action="ppaction://media"/>
            <a:extLst>
              <a:ext uri="{FF2B5EF4-FFF2-40B4-BE49-F238E27FC236}">
                <a16:creationId xmlns:a16="http://schemas.microsoft.com/office/drawing/2014/main" id="{11268B45-6B2A-F54D-AA57-48FE7888F1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05360" y="5368363"/>
            <a:ext cx="1489637" cy="148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24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595B0F-27D0-AC49-8F50-066C3B49C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What is annotating?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36E43-D9EE-4549-BD78-9A81068FD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Annotation is how the reader can interact with the text</a:t>
            </a:r>
          </a:p>
          <a:p>
            <a:r>
              <a:rPr lang="en-US" dirty="0"/>
              <a:t>Additive, not just a summary</a:t>
            </a:r>
          </a:p>
          <a:p>
            <a:r>
              <a:rPr lang="en-US" dirty="0"/>
              <a:t>Examples of annotation styles:</a:t>
            </a:r>
          </a:p>
          <a:p>
            <a:pPr lvl="1"/>
            <a:r>
              <a:rPr lang="en-US" dirty="0"/>
              <a:t>ask questions</a:t>
            </a:r>
          </a:p>
          <a:p>
            <a:pPr lvl="1"/>
            <a:r>
              <a:rPr lang="en-US" dirty="0"/>
              <a:t>make personal connections</a:t>
            </a:r>
          </a:p>
          <a:p>
            <a:pPr lvl="1"/>
            <a:r>
              <a:rPr lang="en-US" dirty="0"/>
              <a:t>paraphrase to better your understanding</a:t>
            </a:r>
          </a:p>
          <a:p>
            <a:pPr lvl="1"/>
            <a:r>
              <a:rPr lang="en-US" dirty="0"/>
              <a:t>make inferences</a:t>
            </a:r>
          </a:p>
          <a:p>
            <a:pPr lvl="1"/>
            <a:r>
              <a:rPr lang="en-US" dirty="0"/>
              <a:t>highlight important phrases</a:t>
            </a:r>
          </a:p>
          <a:p>
            <a:pPr lvl="1"/>
            <a:r>
              <a:rPr lang="en-US" dirty="0"/>
              <a:t>make notes in the margins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What is annotating?" descr="What is annotating?">
            <a:hlinkClick r:id="" action="ppaction://media"/>
            <a:extLst>
              <a:ext uri="{FF2B5EF4-FFF2-40B4-BE49-F238E27FC236}">
                <a16:creationId xmlns:a16="http://schemas.microsoft.com/office/drawing/2014/main" id="{A6655B41-8295-3442-9B25-8E519AF274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40422" y="5011506"/>
            <a:ext cx="1169753" cy="116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045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69DA46-96F1-8D4E-9D3F-F0C29709D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1. Preview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854D9-A905-9746-8CBE-D8496C5D3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Glance around the text before you start</a:t>
            </a:r>
          </a:p>
          <a:p>
            <a:pPr lvl="1"/>
            <a:r>
              <a:rPr lang="en-US" dirty="0"/>
              <a:t>What does the layout of the text tell you?</a:t>
            </a:r>
          </a:p>
          <a:p>
            <a:pPr lvl="1"/>
            <a:r>
              <a:rPr lang="en-US" dirty="0"/>
              <a:t>What do you already know about the author or the subject?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Preview" descr="Preview">
            <a:hlinkClick r:id="" action="ppaction://media"/>
            <a:extLst>
              <a:ext uri="{FF2B5EF4-FFF2-40B4-BE49-F238E27FC236}">
                <a16:creationId xmlns:a16="http://schemas.microsoft.com/office/drawing/2014/main" id="{F3AF1F52-023A-0E43-9F87-9353176F02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98623" y="5235879"/>
            <a:ext cx="1451273" cy="145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415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7DE345-2687-3945-9D76-94F6F74E3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2.  Annotate</a:t>
            </a:r>
          </a:p>
        </p:txBody>
      </p: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B1845-A5E1-A544-8F3C-EC6005AE5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Make your reading thinking-intensive by actively engaging with the text</a:t>
            </a:r>
          </a:p>
          <a:p>
            <a:pPr lvl="1"/>
            <a:r>
              <a:rPr lang="en-US" dirty="0"/>
              <a:t>Mark up the text with notes, questions, ideas, connections, etc.</a:t>
            </a:r>
          </a:p>
          <a:p>
            <a:pPr lvl="1"/>
            <a:r>
              <a:rPr lang="en-US" dirty="0"/>
              <a:t>Ask yourself questions as you read</a:t>
            </a:r>
          </a:p>
        </p:txBody>
      </p:sp>
      <p:pic>
        <p:nvPicPr>
          <p:cNvPr id="19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175E98B-BD90-554D-9A07-89ABBC3A21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36065" y="5235879"/>
            <a:ext cx="1518426" cy="151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3619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4202BF-72D7-A344-9C32-36CD67B9C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3. Outline, Summarize, and Analyze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2C822-E119-3243-BE33-461312CE0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The best way to understand the text is to restate it in your own words</a:t>
            </a:r>
          </a:p>
          <a:p>
            <a:r>
              <a:rPr lang="en-US" dirty="0"/>
              <a:t>Try outlining the text as you go, and summarizing it at the end of the reading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Outline etc" descr="Outline etc">
            <a:hlinkClick r:id="" action="ppaction://media"/>
            <a:extLst>
              <a:ext uri="{FF2B5EF4-FFF2-40B4-BE49-F238E27FC236}">
                <a16:creationId xmlns:a16="http://schemas.microsoft.com/office/drawing/2014/main" id="{8C27DF2C-9598-8842-B5D7-23C779B5E8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40422" y="5524610"/>
            <a:ext cx="1201614" cy="120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269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D1B488-12EC-504E-8224-5A82A9605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4. Look for repetitions and patterns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B308A-A002-CD49-A11B-BCC767095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If the author uses repetitions or patterns, the information is probably important!</a:t>
            </a:r>
          </a:p>
          <a:p>
            <a:r>
              <a:rPr lang="en-US" dirty="0"/>
              <a:t>What does the author want you to get from their text?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Repetitions" descr="Repetitions">
            <a:hlinkClick r:id="" action="ppaction://media"/>
            <a:extLst>
              <a:ext uri="{FF2B5EF4-FFF2-40B4-BE49-F238E27FC236}">
                <a16:creationId xmlns:a16="http://schemas.microsoft.com/office/drawing/2014/main" id="{4DB09D7A-3ECC-FB43-A5F9-B79C69052E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74299" y="5335428"/>
            <a:ext cx="1311561" cy="131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3288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CB5AF3-09D5-574F-8B0C-0E448C2F4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sz="3000"/>
              <a:t>5. Contextualize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0D973-0EE5-B643-BB00-7AD6014AC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After you finish reading, think about the context of the text. For example, you could ask yourself:</a:t>
            </a:r>
          </a:p>
          <a:p>
            <a:pPr lvl="1"/>
            <a:r>
              <a:rPr lang="en-US" dirty="0"/>
              <a:t>Why did the author write this?</a:t>
            </a:r>
          </a:p>
          <a:p>
            <a:pPr lvl="1"/>
            <a:r>
              <a:rPr lang="en-US" dirty="0"/>
              <a:t>What are the text’s historical or cultural significance?</a:t>
            </a:r>
          </a:p>
          <a:p>
            <a:pPr lvl="1"/>
            <a:r>
              <a:rPr lang="en-US" dirty="0"/>
              <a:t>How does my own experience relate to this text?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Contextualize " descr="Contextualize ">
            <a:hlinkClick r:id="" action="ppaction://media"/>
            <a:extLst>
              <a:ext uri="{FF2B5EF4-FFF2-40B4-BE49-F238E27FC236}">
                <a16:creationId xmlns:a16="http://schemas.microsoft.com/office/drawing/2014/main" id="{E48042FC-F31C-D74B-8C1C-C3224C1453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57093" y="5558647"/>
            <a:ext cx="1134604" cy="113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2197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B9A6C1-DDDF-BD48-9276-0DB23944D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6. Compare and Contrast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EF14F-255F-3046-8F68-339029D06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To further your understanding, you can try comparing it to something else you’ve read in the past, or a textual connection</a:t>
            </a:r>
          </a:p>
          <a:p>
            <a:r>
              <a:rPr lang="en-US" dirty="0"/>
              <a:t>You can also compare and contrast how the text relates to your life, or make a personal connection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Compare/contrast" descr="Compare/contrast">
            <a:hlinkClick r:id="" action="ppaction://media"/>
            <a:extLst>
              <a:ext uri="{FF2B5EF4-FFF2-40B4-BE49-F238E27FC236}">
                <a16:creationId xmlns:a16="http://schemas.microsoft.com/office/drawing/2014/main" id="{9E64E2C8-B063-9A46-A839-A28F03AC66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6188" y="5462353"/>
            <a:ext cx="1314829" cy="131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887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B50D7F-8CCC-7D40-9B3D-59AC4E810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Post-Reading Questions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F0E7D-E929-1B47-9E1F-2A7ED3ED0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Spend a few minutes after reading the text answering a few questions:</a:t>
            </a:r>
          </a:p>
          <a:p>
            <a:pPr lvl="1"/>
            <a:r>
              <a:rPr lang="en-US" dirty="0"/>
              <a:t>The thing that strikes me the most about this is...</a:t>
            </a:r>
          </a:p>
          <a:p>
            <a:pPr lvl="1"/>
            <a:r>
              <a:rPr lang="en-US" dirty="0"/>
              <a:t>What I found significant, interesting, or relevant was...</a:t>
            </a:r>
          </a:p>
          <a:p>
            <a:pPr lvl="1"/>
            <a:r>
              <a:rPr lang="en-US" dirty="0"/>
              <a:t>What I understand this to be saying is...</a:t>
            </a:r>
          </a:p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post-reading questions" descr="post-reading questions">
            <a:hlinkClick r:id="" action="ppaction://media"/>
            <a:extLst>
              <a:ext uri="{FF2B5EF4-FFF2-40B4-BE49-F238E27FC236}">
                <a16:creationId xmlns:a16="http://schemas.microsoft.com/office/drawing/2014/main" id="{F1F704D6-81DF-F348-AAE8-519D6D38F3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18520" y="5684823"/>
            <a:ext cx="1173177" cy="117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352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4F891EB-ED45-44C3-95D6-FFB2EC07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A385B8-7C85-4CE0-AE3A-00EB627B34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19C40B-519B-EC4D-ABFB-F5E7FD503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05" y="804519"/>
            <a:ext cx="3241820" cy="4431360"/>
          </a:xfrm>
        </p:spPr>
        <p:txBody>
          <a:bodyPr anchor="ctr">
            <a:normAutofit/>
          </a:bodyPr>
          <a:lstStyle/>
          <a:p>
            <a:r>
              <a:rPr lang="en-US" dirty="0"/>
              <a:t>How does this connect to the core questions?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AF263B-E208-40DF-A182-5193478DC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45156" y="890353"/>
            <a:ext cx="0" cy="4572000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F36B7-BEDB-894C-9F07-2C86422FA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7863" y="804520"/>
            <a:ext cx="6102559" cy="4431359"/>
          </a:xfrm>
        </p:spPr>
        <p:txBody>
          <a:bodyPr anchor="ctr">
            <a:normAutofit/>
          </a:bodyPr>
          <a:lstStyle/>
          <a:p>
            <a:r>
              <a:rPr lang="en-US" dirty="0"/>
              <a:t>Ask yourself how this text relates to the Ursinus Quest:</a:t>
            </a:r>
          </a:p>
          <a:p>
            <a:pPr lvl="1"/>
            <a:r>
              <a:rPr lang="en-US" dirty="0"/>
              <a:t>What should matter to me?</a:t>
            </a:r>
          </a:p>
          <a:p>
            <a:pPr lvl="1"/>
            <a:r>
              <a:rPr lang="en-US" dirty="0"/>
              <a:t>How should we live together?</a:t>
            </a:r>
          </a:p>
          <a:p>
            <a:pPr lvl="1"/>
            <a:r>
              <a:rPr lang="en-US" dirty="0"/>
              <a:t>How can we understand the world?</a:t>
            </a:r>
          </a:p>
          <a:p>
            <a:pPr lvl="1"/>
            <a:r>
              <a:rPr lang="en-US"/>
              <a:t>What will I do?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CC0100C-A457-45B1-8A8B-8740F43EC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pic>
        <p:nvPicPr>
          <p:cNvPr id="4" name="Ursinus quest" descr="Ursinus quest">
            <a:hlinkClick r:id="" action="ppaction://media"/>
            <a:extLst>
              <a:ext uri="{FF2B5EF4-FFF2-40B4-BE49-F238E27FC236}">
                <a16:creationId xmlns:a16="http://schemas.microsoft.com/office/drawing/2014/main" id="{F538D35B-E0FD-854A-A6DD-138F1CD512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8595" y="5363013"/>
            <a:ext cx="1293171" cy="129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388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414CCE5-3A10-2647-AAC5-AF4023200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US"/>
              <a:t>Practice!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6B76279-DFFE-448E-BFCB-C1073AC91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49EDE3B-DAF9-F042-8D2D-DEEFA1665C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37" r="8982"/>
          <a:stretch/>
        </p:blipFill>
        <p:spPr>
          <a:xfrm>
            <a:off x="6093926" y="1116345"/>
            <a:ext cx="4693895" cy="38661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ractice!" descr="Practice!">
            <a:hlinkClick r:id="" action="ppaction://media"/>
            <a:extLst>
              <a:ext uri="{FF2B5EF4-FFF2-40B4-BE49-F238E27FC236}">
                <a16:creationId xmlns:a16="http://schemas.microsoft.com/office/drawing/2014/main" id="{D6C7D2A2-3DDF-A24B-9310-C11E68FC96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87821" y="5421545"/>
            <a:ext cx="1528202" cy="152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F5A25-C81B-C34F-816A-C6A1F71DB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0824" y="378361"/>
            <a:ext cx="6230857" cy="1230570"/>
          </a:xfrm>
        </p:spPr>
        <p:txBody>
          <a:bodyPr anchor="t">
            <a:normAutofit/>
          </a:bodyPr>
          <a:lstStyle/>
          <a:p>
            <a:pPr algn="l"/>
            <a:r>
              <a:rPr lang="en-US" sz="3600">
                <a:solidFill>
                  <a:schemeClr val="accent1"/>
                </a:solidFill>
              </a:rPr>
              <a:t>Example of Annotation:</a:t>
            </a:r>
            <a:endParaRPr lang="en-US" sz="3600" dirty="0">
              <a:solidFill>
                <a:schemeClr val="accent1"/>
              </a:solidFill>
            </a:endParaRP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4BD3A52-3B20-034B-BD6E-5EE35613E0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67298" y="1955007"/>
            <a:ext cx="9511121" cy="4663795"/>
          </a:xfrm>
        </p:spPr>
      </p:pic>
      <p:pic>
        <p:nvPicPr>
          <p:cNvPr id="3" name="Example" descr="Example">
            <a:hlinkClick r:id="" action="ppaction://media"/>
            <a:extLst>
              <a:ext uri="{FF2B5EF4-FFF2-40B4-BE49-F238E27FC236}">
                <a16:creationId xmlns:a16="http://schemas.microsoft.com/office/drawing/2014/main" id="{78BD4FC5-6AF9-9A45-85F8-C312696E81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48720" y="59994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0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6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F2C352-EADF-4625-AF9C-98C225696C3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50000"/>
            <a:grayscl/>
          </a:blip>
          <a:srcRect t="5112" r="-1" b="10616"/>
          <a:stretch/>
        </p:blipFill>
        <p:spPr>
          <a:xfrm>
            <a:off x="128321" y="10"/>
            <a:ext cx="12191695" cy="6857990"/>
          </a:xfrm>
          <a:prstGeom prst="rect">
            <a:avLst/>
          </a:prstGeom>
        </p:spPr>
      </p:pic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9C1A7-246D-7542-BCE9-D83E9B54D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US" dirty="0"/>
              <a:t>Online Annotations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B9CEE1-4F6E-724E-AF7F-E87BD8308E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US" dirty="0"/>
              <a:t>Apps that can help:</a:t>
            </a:r>
          </a:p>
          <a:p>
            <a:pPr lvl="1"/>
            <a:r>
              <a:rPr lang="en-US" dirty="0"/>
              <a:t>Epic Pen</a:t>
            </a:r>
          </a:p>
          <a:p>
            <a:pPr lvl="1"/>
            <a:r>
              <a:rPr lang="en-US" dirty="0"/>
              <a:t>Snipping Tool</a:t>
            </a:r>
          </a:p>
          <a:p>
            <a:pPr lvl="1"/>
            <a:r>
              <a:rPr lang="en-US" dirty="0"/>
              <a:t>Annotate (Mac)</a:t>
            </a:r>
          </a:p>
          <a:p>
            <a:pPr lvl="1"/>
            <a:endParaRPr lang="en-US" dirty="0"/>
          </a:p>
          <a:p>
            <a:r>
              <a:rPr lang="en-US" dirty="0"/>
              <a:t>More information: </a:t>
            </a:r>
            <a:r>
              <a:rPr lang="en-US" dirty="0">
                <a:hlinkClick r:id="rId5"/>
              </a:rPr>
              <a:t>https://www.ursinus.edu/library/connections-to-teaching-and-learning/tools-technologies/</a:t>
            </a:r>
            <a:r>
              <a:rPr lang="en-US" dirty="0"/>
              <a:t> </a:t>
            </a:r>
          </a:p>
        </p:txBody>
      </p:sp>
      <p:sp>
        <p:nvSpPr>
          <p:cNvPr id="19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online annotations" descr="online annotations">
            <a:hlinkClick r:id="" action="ppaction://media"/>
            <a:extLst>
              <a:ext uri="{FF2B5EF4-FFF2-40B4-BE49-F238E27FC236}">
                <a16:creationId xmlns:a16="http://schemas.microsoft.com/office/drawing/2014/main" id="{E71377BF-7943-F347-91F0-3D92FFB07D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7823" y="58300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6062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E1C69-AAA2-624C-91D8-E9F8FA01C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97CF3-FDE5-DB44-AB97-D111E71AF2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https://www.ursinus.edu/library/connections-to-teaching-and-learning/tools-technologies/</a:t>
            </a:r>
            <a:endParaRPr lang="en-US" dirty="0"/>
          </a:p>
          <a:p>
            <a:r>
              <a:rPr lang="en-US" dirty="0">
                <a:hlinkClick r:id="rId3"/>
              </a:rPr>
              <a:t>https://guides.library.harvard.edu/sixreadinghabits</a:t>
            </a:r>
            <a:endParaRPr lang="en-US" dirty="0"/>
          </a:p>
          <a:p>
            <a:r>
              <a:rPr lang="en-US" dirty="0"/>
              <a:t>The Curious Writer by </a:t>
            </a:r>
            <a:r>
              <a:rPr lang="en-US"/>
              <a:t>Bruce Ballenger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24834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466</Words>
  <Application>Microsoft Macintosh PowerPoint</Application>
  <PresentationFormat>Widescreen</PresentationFormat>
  <Paragraphs>59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Gill Sans MT</vt:lpstr>
      <vt:lpstr>Gallery</vt:lpstr>
      <vt:lpstr>Reading to Write &amp; Annotations</vt:lpstr>
      <vt:lpstr>What is annotating?</vt:lpstr>
      <vt:lpstr>1. Preview</vt:lpstr>
      <vt:lpstr>2.  Annotate</vt:lpstr>
      <vt:lpstr>3. Outline, Summarize, and Analyze</vt:lpstr>
      <vt:lpstr>4. Look for repetitions and patterns</vt:lpstr>
      <vt:lpstr>5. Contextualize</vt:lpstr>
      <vt:lpstr>6. Compare and Contrast</vt:lpstr>
      <vt:lpstr>Post-Reading Questions</vt:lpstr>
      <vt:lpstr>How does this connect to the core questions?</vt:lpstr>
      <vt:lpstr>Practice!</vt:lpstr>
      <vt:lpstr>Example of Annotation:</vt:lpstr>
      <vt:lpstr>Online Annotations</vt:lpstr>
      <vt:lpstr>Sources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to Write &amp; Annotations</dc:title>
  <dc:creator>Wolfe, Carver</dc:creator>
  <cp:lastModifiedBy>Argondezzi, Talia</cp:lastModifiedBy>
  <cp:revision>9</cp:revision>
  <dcterms:created xsi:type="dcterms:W3CDTF">2020-06-18T21:52:05Z</dcterms:created>
  <dcterms:modified xsi:type="dcterms:W3CDTF">2020-07-31T12:02:40Z</dcterms:modified>
</cp:coreProperties>
</file>