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2" r:id="rId1"/>
  </p:sldMasterIdLst>
  <p:sldIdLst>
    <p:sldId id="256" r:id="rId2"/>
    <p:sldId id="271" r:id="rId3"/>
    <p:sldId id="262" r:id="rId4"/>
    <p:sldId id="263" r:id="rId5"/>
    <p:sldId id="280" r:id="rId6"/>
    <p:sldId id="275" r:id="rId7"/>
    <p:sldId id="278" r:id="rId8"/>
    <p:sldId id="281" r:id="rId9"/>
    <p:sldId id="267" r:id="rId10"/>
    <p:sldId id="282" r:id="rId11"/>
    <p:sldId id="268" r:id="rId12"/>
    <p:sldId id="277" r:id="rId13"/>
    <p:sldId id="283" r:id="rId14"/>
    <p:sldId id="269" r:id="rId15"/>
    <p:sldId id="274" r:id="rId16"/>
    <p:sldId id="279"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353" autoAdjust="0"/>
    <p:restoredTop sz="94660"/>
  </p:normalViewPr>
  <p:slideViewPr>
    <p:cSldViewPr snapToGrid="0">
      <p:cViewPr varScale="1">
        <p:scale>
          <a:sx n="84" d="100"/>
          <a:sy n="84" d="100"/>
        </p:scale>
        <p:origin x="55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2F0128F5-C1A4-44D3-B449-371D142C1B7A}" type="datetimeFigureOut">
              <a:rPr lang="en-US" smtClean="0"/>
              <a:t>12/30/20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165457730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F0128F5-C1A4-44D3-B449-371D142C1B7A}" type="datetimeFigureOut">
              <a:rPr lang="en-US" smtClean="0"/>
              <a:t>12/30/20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1891244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2F0128F5-C1A4-44D3-B449-371D142C1B7A}" type="datetimeFigureOut">
              <a:rPr lang="en-US" smtClean="0"/>
              <a:t>12/30/20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400287737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2F0128F5-C1A4-44D3-B449-371D142C1B7A}" type="datetimeFigureOut">
              <a:rPr lang="en-US" smtClean="0"/>
              <a:t>12/30/20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1957397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2F0128F5-C1A4-44D3-B449-371D142C1B7A}" type="datetimeFigureOut">
              <a:rPr lang="en-US" smtClean="0"/>
              <a:t>12/30/20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283922-D997-421B-ACD9-43D2684E2D7B}"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605384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F0128F5-C1A4-44D3-B449-371D142C1B7A}" type="datetimeFigureOut">
              <a:rPr lang="en-US" smtClean="0"/>
              <a:t>12/30/20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42475348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0128F5-C1A4-44D3-B449-371D142C1B7A}" type="datetimeFigureOut">
              <a:rPr lang="en-US" smtClean="0"/>
              <a:t>12/30/20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39367700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2F0128F5-C1A4-44D3-B449-371D142C1B7A}" type="datetimeFigureOut">
              <a:rPr lang="en-US" smtClean="0"/>
              <a:t>12/30/20</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1084710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2F0128F5-C1A4-44D3-B449-371D142C1B7A}" type="datetimeFigureOut">
              <a:rPr lang="en-US" smtClean="0"/>
              <a:t>12/30/20</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39430648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0128F5-C1A4-44D3-B449-371D142C1B7A}" type="datetimeFigureOut">
              <a:rPr lang="en-US" smtClean="0"/>
              <a:t>12/30/20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1244336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0128F5-C1A4-44D3-B449-371D142C1B7A}" type="datetimeFigureOut">
              <a:rPr lang="en-US" smtClean="0"/>
              <a:t>12/30/20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283922-D997-421B-ACD9-43D2684E2D7B}" type="slidenum">
              <a:rPr lang="en-US" smtClean="0"/>
              <a:t>‹#›</a:t>
            </a:fld>
            <a:endParaRPr lang="en-US"/>
          </a:p>
        </p:txBody>
      </p:sp>
    </p:spTree>
    <p:extLst>
      <p:ext uri="{BB962C8B-B14F-4D97-AF65-F5344CB8AC3E}">
        <p14:creationId xmlns:p14="http://schemas.microsoft.com/office/powerpoint/2010/main" val="2332479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2F0128F5-C1A4-44D3-B449-371D142C1B7A}" type="datetimeFigureOut">
              <a:rPr lang="en-US" smtClean="0"/>
              <a:t>12/30/20</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E2283922-D997-421B-ACD9-43D2684E2D7B}" type="slidenum">
              <a:rPr lang="en-US" smtClean="0"/>
              <a:t>‹#›</a:t>
            </a:fld>
            <a:endParaRPr lang="en-US"/>
          </a:p>
        </p:txBody>
      </p:sp>
    </p:spTree>
    <p:extLst>
      <p:ext uri="{BB962C8B-B14F-4D97-AF65-F5344CB8AC3E}">
        <p14:creationId xmlns:p14="http://schemas.microsoft.com/office/powerpoint/2010/main" val="1244558844"/>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Exciting Introductions</a:t>
            </a:r>
          </a:p>
        </p:txBody>
      </p:sp>
      <p:sp>
        <p:nvSpPr>
          <p:cNvPr id="3" name="Subtitle 2"/>
          <p:cNvSpPr>
            <a:spLocks noGrp="1"/>
          </p:cNvSpPr>
          <p:nvPr>
            <p:ph type="subTitle" idx="1"/>
          </p:nvPr>
        </p:nvSpPr>
        <p:spPr/>
        <p:txBody>
          <a:bodyPr/>
          <a:lstStyle/>
          <a:p>
            <a:r>
              <a:rPr lang="en-US" dirty="0"/>
              <a:t>By Talia Argondezzi, Annalise </a:t>
            </a:r>
            <a:r>
              <a:rPr lang="en-US" dirty="0" err="1"/>
              <a:t>Koup</a:t>
            </a:r>
            <a:r>
              <a:rPr lang="en-US" dirty="0"/>
              <a:t>, and Carver Wolfe</a:t>
            </a:r>
          </a:p>
        </p:txBody>
      </p:sp>
      <p:sp>
        <p:nvSpPr>
          <p:cNvPr id="4" name="TextBox 3">
            <a:extLst>
              <a:ext uri="{FF2B5EF4-FFF2-40B4-BE49-F238E27FC236}">
                <a16:creationId xmlns:a16="http://schemas.microsoft.com/office/drawing/2014/main" id="{161D446C-DDC9-E34C-82F7-009092AEA6DA}"/>
              </a:ext>
            </a:extLst>
          </p:cNvPr>
          <p:cNvSpPr txBox="1"/>
          <p:nvPr/>
        </p:nvSpPr>
        <p:spPr>
          <a:xfrm>
            <a:off x="2695194" y="5318760"/>
            <a:ext cx="6966966" cy="646331"/>
          </a:xfrm>
          <a:prstGeom prst="rect">
            <a:avLst/>
          </a:prstGeom>
          <a:noFill/>
        </p:spPr>
        <p:txBody>
          <a:bodyPr wrap="square" rtlCol="0">
            <a:spAutoFit/>
          </a:bodyPr>
          <a:lstStyle/>
          <a:p>
            <a:pPr algn="ctr"/>
            <a:r>
              <a:rPr lang="en-US" dirty="0"/>
              <a:t>To play audio explanations of the material, click the speaker icon in the bottom right corner of each slide. </a:t>
            </a:r>
          </a:p>
        </p:txBody>
      </p:sp>
      <p:pic>
        <p:nvPicPr>
          <p:cNvPr id="5" name="Recorded Sound">
            <a:hlinkClick r:id="" action="ppaction://media"/>
            <a:extLst>
              <a:ext uri="{FF2B5EF4-FFF2-40B4-BE49-F238E27FC236}">
                <a16:creationId xmlns:a16="http://schemas.microsoft.com/office/drawing/2014/main" id="{9DD6271B-C0F7-7348-9ABA-047EE8E1442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25480" y="5592438"/>
            <a:ext cx="812800" cy="812800"/>
          </a:xfrm>
          <a:prstGeom prst="rect">
            <a:avLst/>
          </a:prstGeom>
        </p:spPr>
      </p:pic>
    </p:spTree>
    <p:extLst>
      <p:ext uri="{BB962C8B-B14F-4D97-AF65-F5344CB8AC3E}">
        <p14:creationId xmlns:p14="http://schemas.microsoft.com/office/powerpoint/2010/main" val="2613641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066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normAutofit/>
          </a:bodyPr>
          <a:lstStyle/>
          <a:p>
            <a:r>
              <a:rPr lang="en-US" dirty="0"/>
              <a:t>Introductions Should Include</a:t>
            </a:r>
          </a:p>
        </p:txBody>
      </p:sp>
      <p:sp>
        <p:nvSpPr>
          <p:cNvPr id="3" name="Content Placeholder 2"/>
          <p:cNvSpPr>
            <a:spLocks noGrp="1"/>
          </p:cNvSpPr>
          <p:nvPr>
            <p:ph idx="1"/>
          </p:nvPr>
        </p:nvSpPr>
        <p:spPr/>
        <p:txBody>
          <a:bodyPr/>
          <a:lstStyle/>
          <a:p>
            <a:r>
              <a:rPr lang="en-US" dirty="0"/>
              <a:t>A hook, to interest your reader</a:t>
            </a:r>
          </a:p>
          <a:p>
            <a:r>
              <a:rPr lang="en-US" dirty="0"/>
              <a:t>A sense of the intellectual stakes of the essay:  What problems will be considered? What conversation or debate is this essay entering? Why does this topic matter? </a:t>
            </a:r>
          </a:p>
          <a:p>
            <a:r>
              <a:rPr lang="en-US" dirty="0"/>
              <a:t>A thesis statement (not addressed in this presentation; Thesis Statement PowerPoint available on the Ursinus Center for Writing and Speaking page)</a:t>
            </a:r>
          </a:p>
          <a:p>
            <a:pPr marL="68580" indent="0">
              <a:buNone/>
            </a:pPr>
            <a:endParaRPr lang="en-US" dirty="0"/>
          </a:p>
        </p:txBody>
      </p:sp>
      <p:pic>
        <p:nvPicPr>
          <p:cNvPr id="4" name="slide 1 " descr="slide 1 ">
            <a:hlinkClick r:id="" action="ppaction://media"/>
            <a:extLst>
              <a:ext uri="{FF2B5EF4-FFF2-40B4-BE49-F238E27FC236}">
                <a16:creationId xmlns:a16="http://schemas.microsoft.com/office/drawing/2014/main" id="{98248F33-55F1-504F-A384-5301FEE3BF7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22000" y="5714627"/>
            <a:ext cx="812800" cy="812800"/>
          </a:xfrm>
          <a:prstGeom prst="rect">
            <a:avLst/>
          </a:prstGeom>
        </p:spPr>
      </p:pic>
    </p:spTree>
    <p:extLst>
      <p:ext uri="{BB962C8B-B14F-4D97-AF65-F5344CB8AC3E}">
        <p14:creationId xmlns:p14="http://schemas.microsoft.com/office/powerpoint/2010/main" val="21803772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769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Good Approaches</a:t>
            </a:r>
          </a:p>
        </p:txBody>
      </p:sp>
      <p:sp>
        <p:nvSpPr>
          <p:cNvPr id="3" name="Text Placeholder 2"/>
          <p:cNvSpPr>
            <a:spLocks noGrp="1"/>
          </p:cNvSpPr>
          <p:nvPr>
            <p:ph type="body" idx="1"/>
          </p:nvPr>
        </p:nvSpPr>
        <p:spPr/>
        <p:txBody>
          <a:bodyPr/>
          <a:lstStyle/>
          <a:p>
            <a:r>
              <a:rPr lang="en-US" dirty="0"/>
              <a:t>These options have the potential both to “hook” your reader and to demonstrate the stakes of the argument.</a:t>
            </a:r>
          </a:p>
        </p:txBody>
      </p:sp>
      <p:pic>
        <p:nvPicPr>
          <p:cNvPr id="4" name="slide 3" descr="slide 3">
            <a:hlinkClick r:id="" action="ppaction://media"/>
            <a:extLst>
              <a:ext uri="{FF2B5EF4-FFF2-40B4-BE49-F238E27FC236}">
                <a16:creationId xmlns:a16="http://schemas.microsoft.com/office/drawing/2014/main" id="{2FC673C3-7ADC-3A4C-8ED5-DFC7640604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72800" y="5719147"/>
            <a:ext cx="812800" cy="812800"/>
          </a:xfrm>
          <a:prstGeom prst="rect">
            <a:avLst/>
          </a:prstGeom>
        </p:spPr>
      </p:pic>
    </p:spTree>
    <p:extLst>
      <p:ext uri="{BB962C8B-B14F-4D97-AF65-F5344CB8AC3E}">
        <p14:creationId xmlns:p14="http://schemas.microsoft.com/office/powerpoint/2010/main" val="40329998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729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Four Strategies For Making Your Introduction More Interesting</a:t>
            </a:r>
          </a:p>
        </p:txBody>
      </p:sp>
      <p:sp>
        <p:nvSpPr>
          <p:cNvPr id="3" name="Content Placeholder 2"/>
          <p:cNvSpPr>
            <a:spLocks noGrp="1"/>
          </p:cNvSpPr>
          <p:nvPr>
            <p:ph idx="1"/>
          </p:nvPr>
        </p:nvSpPr>
        <p:spPr/>
        <p:txBody>
          <a:bodyPr>
            <a:normAutofit/>
          </a:bodyPr>
          <a:lstStyle/>
          <a:p>
            <a:r>
              <a:rPr lang="en-US" sz="3200" dirty="0"/>
              <a:t>ANECDOTAL</a:t>
            </a:r>
          </a:p>
          <a:p>
            <a:r>
              <a:rPr lang="en-US" sz="3200" dirty="0"/>
              <a:t>PARADOXICAL </a:t>
            </a:r>
          </a:p>
          <a:p>
            <a:r>
              <a:rPr lang="en-US" sz="3200" dirty="0"/>
              <a:t>CORRECTIVE</a:t>
            </a:r>
          </a:p>
          <a:p>
            <a:r>
              <a:rPr lang="en-US" sz="3200" dirty="0"/>
              <a:t>URGENT</a:t>
            </a:r>
          </a:p>
          <a:p>
            <a:endParaRPr lang="en-US" sz="3200" dirty="0"/>
          </a:p>
        </p:txBody>
      </p:sp>
      <p:pic>
        <p:nvPicPr>
          <p:cNvPr id="4" name="slide 4" descr="slide 4">
            <a:hlinkClick r:id="" action="ppaction://media"/>
            <a:extLst>
              <a:ext uri="{FF2B5EF4-FFF2-40B4-BE49-F238E27FC236}">
                <a16:creationId xmlns:a16="http://schemas.microsoft.com/office/drawing/2014/main" id="{04C25663-5701-5B46-88D7-24013907F1D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47400" y="5740027"/>
            <a:ext cx="812800" cy="812800"/>
          </a:xfrm>
          <a:prstGeom prst="rect">
            <a:avLst/>
          </a:prstGeom>
        </p:spPr>
      </p:pic>
    </p:spTree>
    <p:extLst>
      <p:ext uri="{BB962C8B-B14F-4D97-AF65-F5344CB8AC3E}">
        <p14:creationId xmlns:p14="http://schemas.microsoft.com/office/powerpoint/2010/main" val="39562542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8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789AB-AA03-6247-8578-6CCED5F5ABD0}"/>
              </a:ext>
            </a:extLst>
          </p:cNvPr>
          <p:cNvSpPr>
            <a:spLocks noGrp="1"/>
          </p:cNvSpPr>
          <p:nvPr>
            <p:ph type="title"/>
          </p:nvPr>
        </p:nvSpPr>
        <p:spPr/>
        <p:txBody>
          <a:bodyPr/>
          <a:lstStyle/>
          <a:p>
            <a:r>
              <a:rPr lang="en-US" dirty="0"/>
              <a:t>ANECDOTAL OPENING</a:t>
            </a:r>
          </a:p>
        </p:txBody>
      </p:sp>
      <p:sp>
        <p:nvSpPr>
          <p:cNvPr id="3" name="Content Placeholder 2">
            <a:extLst>
              <a:ext uri="{FF2B5EF4-FFF2-40B4-BE49-F238E27FC236}">
                <a16:creationId xmlns:a16="http://schemas.microsoft.com/office/drawing/2014/main" id="{C0FF5687-4973-3C49-806E-8951DFCCB30C}"/>
              </a:ext>
            </a:extLst>
          </p:cNvPr>
          <p:cNvSpPr>
            <a:spLocks noGrp="1"/>
          </p:cNvSpPr>
          <p:nvPr>
            <p:ph idx="1"/>
          </p:nvPr>
        </p:nvSpPr>
        <p:spPr/>
        <p:txBody>
          <a:bodyPr/>
          <a:lstStyle/>
          <a:p>
            <a:r>
              <a:rPr lang="en-US" dirty="0"/>
              <a:t>starts with an intriguing story that relates to the subject</a:t>
            </a:r>
          </a:p>
          <a:p>
            <a:r>
              <a:rPr lang="en-US" dirty="0"/>
              <a:t>the anecdote can be personal or textual (i.e., it can come from your life or from your research)</a:t>
            </a:r>
          </a:p>
          <a:p>
            <a:endParaRPr lang="en-US" dirty="0"/>
          </a:p>
        </p:txBody>
      </p:sp>
      <p:pic>
        <p:nvPicPr>
          <p:cNvPr id="4" name="slide 5" descr="slide 5">
            <a:hlinkClick r:id="" action="ppaction://media"/>
            <a:extLst>
              <a:ext uri="{FF2B5EF4-FFF2-40B4-BE49-F238E27FC236}">
                <a16:creationId xmlns:a16="http://schemas.microsoft.com/office/drawing/2014/main" id="{8C751F46-D7AB-B546-9030-5721D6C88BD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99800" y="5638427"/>
            <a:ext cx="812800" cy="812800"/>
          </a:xfrm>
          <a:prstGeom prst="rect">
            <a:avLst/>
          </a:prstGeom>
        </p:spPr>
      </p:pic>
    </p:spTree>
    <p:extLst>
      <p:ext uri="{BB962C8B-B14F-4D97-AF65-F5344CB8AC3E}">
        <p14:creationId xmlns:p14="http://schemas.microsoft.com/office/powerpoint/2010/main" val="10464939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92"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EE259-25FB-634E-AEAF-B9A4393CD707}"/>
              </a:ext>
            </a:extLst>
          </p:cNvPr>
          <p:cNvSpPr>
            <a:spLocks noGrp="1"/>
          </p:cNvSpPr>
          <p:nvPr>
            <p:ph type="title"/>
          </p:nvPr>
        </p:nvSpPr>
        <p:spPr/>
        <p:txBody>
          <a:bodyPr/>
          <a:lstStyle/>
          <a:p>
            <a:r>
              <a:rPr lang="en-US" dirty="0"/>
              <a:t> Anecdotal 1</a:t>
            </a:r>
          </a:p>
        </p:txBody>
      </p:sp>
      <p:sp>
        <p:nvSpPr>
          <p:cNvPr id="3" name="Content Placeholder 2">
            <a:extLst>
              <a:ext uri="{FF2B5EF4-FFF2-40B4-BE49-F238E27FC236}">
                <a16:creationId xmlns:a16="http://schemas.microsoft.com/office/drawing/2014/main" id="{27A5184A-206F-C542-A64B-409A4F7CC4F0}"/>
              </a:ext>
            </a:extLst>
          </p:cNvPr>
          <p:cNvSpPr>
            <a:spLocks noGrp="1"/>
          </p:cNvSpPr>
          <p:nvPr>
            <p:ph idx="1"/>
          </p:nvPr>
        </p:nvSpPr>
        <p:spPr>
          <a:xfrm>
            <a:off x="2231136" y="2153412"/>
            <a:ext cx="7729728" cy="4530021"/>
          </a:xfrm>
        </p:spPr>
        <p:txBody>
          <a:bodyPr>
            <a:noAutofit/>
          </a:bodyPr>
          <a:lstStyle/>
          <a:p>
            <a:pPr marL="0" indent="0">
              <a:lnSpc>
                <a:spcPct val="120000"/>
              </a:lnSpc>
              <a:spcBef>
                <a:spcPts val="0"/>
              </a:spcBef>
              <a:buNone/>
            </a:pPr>
            <a:r>
              <a:rPr lang="en-US" dirty="0"/>
              <a:t>In early January, I participated in the tradition of “rushing” a sorority. One of the days was themed “philanthropy,” during which the sororities expressed their involvement in different national organizations. I vividly remember walking into a room with girls dressed in pink shirts and being summoned to a table with pink beads and safety pins scattered on top. The upperclassmen told me we were to decorate the pins so that women could wear them during their annual Race for the Cure event. I recall haphazardly creating these pins while simultaneously trying to keep up a conversation with the upperclassman and “selling” myself to the sorority. Little did I know that corporations around the world sell themselves to consumers by adding a pink lid to their yogurt or a pink ribbon logo to their cosmetics. These business strategies were not clear to me until further inspection: the pink ribbon has been transformed from the symbol of an awareness campaign into that of a marketing strategy.</a:t>
            </a:r>
          </a:p>
        </p:txBody>
      </p:sp>
      <p:pic>
        <p:nvPicPr>
          <p:cNvPr id="5" name="Recorded Sound">
            <a:hlinkClick r:id="" action="ppaction://media"/>
            <a:extLst>
              <a:ext uri="{FF2B5EF4-FFF2-40B4-BE49-F238E27FC236}">
                <a16:creationId xmlns:a16="http://schemas.microsoft.com/office/drawing/2014/main" id="{C8E626C4-979A-7E4F-A004-A06C9BFC20F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55960" y="5674360"/>
            <a:ext cx="812800" cy="812800"/>
          </a:xfrm>
          <a:prstGeom prst="rect">
            <a:avLst/>
          </a:prstGeom>
        </p:spPr>
      </p:pic>
    </p:spTree>
    <p:extLst>
      <p:ext uri="{BB962C8B-B14F-4D97-AF65-F5344CB8AC3E}">
        <p14:creationId xmlns:p14="http://schemas.microsoft.com/office/powerpoint/2010/main" val="293554962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722"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EE259-25FB-634E-AEAF-B9A4393CD707}"/>
              </a:ext>
            </a:extLst>
          </p:cNvPr>
          <p:cNvSpPr>
            <a:spLocks noGrp="1"/>
          </p:cNvSpPr>
          <p:nvPr>
            <p:ph type="title"/>
          </p:nvPr>
        </p:nvSpPr>
        <p:spPr/>
        <p:txBody>
          <a:bodyPr/>
          <a:lstStyle/>
          <a:p>
            <a:r>
              <a:rPr lang="en-US" dirty="0"/>
              <a:t> Anecdotal 2</a:t>
            </a:r>
          </a:p>
        </p:txBody>
      </p:sp>
      <p:sp>
        <p:nvSpPr>
          <p:cNvPr id="3" name="Content Placeholder 2">
            <a:extLst>
              <a:ext uri="{FF2B5EF4-FFF2-40B4-BE49-F238E27FC236}">
                <a16:creationId xmlns:a16="http://schemas.microsoft.com/office/drawing/2014/main" id="{27A5184A-206F-C542-A64B-409A4F7CC4F0}"/>
              </a:ext>
            </a:extLst>
          </p:cNvPr>
          <p:cNvSpPr>
            <a:spLocks noGrp="1"/>
          </p:cNvSpPr>
          <p:nvPr>
            <p:ph idx="1"/>
          </p:nvPr>
        </p:nvSpPr>
        <p:spPr>
          <a:xfrm>
            <a:off x="2231136" y="2153412"/>
            <a:ext cx="7729728" cy="4530021"/>
          </a:xfrm>
        </p:spPr>
        <p:txBody>
          <a:bodyPr>
            <a:normAutofit/>
          </a:bodyPr>
          <a:lstStyle/>
          <a:p>
            <a:pPr marL="0" indent="0">
              <a:buNone/>
            </a:pPr>
            <a:endParaRPr lang="en-US" sz="2000" dirty="0"/>
          </a:p>
          <a:p>
            <a:pPr marL="0" indent="0">
              <a:buNone/>
            </a:pPr>
            <a:r>
              <a:rPr lang="en-US" sz="2000" dirty="0"/>
              <a:t>Despite its current progressive reputation amidst the surrounding status quo of the South, Duke University has not always been a place of equality. Barely over twenty years ago, Damon Tweedy, a black medical student at Duke, was approached before class by his professor and asked if he was “here to fix the lights.” Not only was Tweedy assumed to be an electrician, but even after indicating he was not, the professor went further by asking him, “What are you doing here in my class?” </a:t>
            </a:r>
          </a:p>
          <a:p>
            <a:pPr marL="0" indent="0">
              <a:buNone/>
            </a:pPr>
            <a:endParaRPr lang="en-US" dirty="0"/>
          </a:p>
        </p:txBody>
      </p:sp>
      <p:pic>
        <p:nvPicPr>
          <p:cNvPr id="4" name="Recorded Sound">
            <a:hlinkClick r:id="" action="ppaction://media"/>
            <a:extLst>
              <a:ext uri="{FF2B5EF4-FFF2-40B4-BE49-F238E27FC236}">
                <a16:creationId xmlns:a16="http://schemas.microsoft.com/office/drawing/2014/main" id="{BCFADF6B-82A5-3C49-B7E4-BEF123600E3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79760" y="5628640"/>
            <a:ext cx="812800" cy="812800"/>
          </a:xfrm>
          <a:prstGeom prst="rect">
            <a:avLst/>
          </a:prstGeom>
        </p:spPr>
      </p:pic>
    </p:spTree>
    <p:extLst>
      <p:ext uri="{BB962C8B-B14F-4D97-AF65-F5344CB8AC3E}">
        <p14:creationId xmlns:p14="http://schemas.microsoft.com/office/powerpoint/2010/main" val="398423113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575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DC057-9A0D-034E-BE43-6A3CBC4ABD18}"/>
              </a:ext>
            </a:extLst>
          </p:cNvPr>
          <p:cNvSpPr>
            <a:spLocks noGrp="1"/>
          </p:cNvSpPr>
          <p:nvPr>
            <p:ph type="title"/>
          </p:nvPr>
        </p:nvSpPr>
        <p:spPr/>
        <p:txBody>
          <a:bodyPr/>
          <a:lstStyle/>
          <a:p>
            <a:r>
              <a:rPr lang="en-US" dirty="0"/>
              <a:t>PARADOXICAL OPENING</a:t>
            </a:r>
          </a:p>
        </p:txBody>
      </p:sp>
      <p:sp>
        <p:nvSpPr>
          <p:cNvPr id="3" name="Content Placeholder 2">
            <a:extLst>
              <a:ext uri="{FF2B5EF4-FFF2-40B4-BE49-F238E27FC236}">
                <a16:creationId xmlns:a16="http://schemas.microsoft.com/office/drawing/2014/main" id="{0C74B4B4-8197-584A-9187-253B07F99497}"/>
              </a:ext>
            </a:extLst>
          </p:cNvPr>
          <p:cNvSpPr>
            <a:spLocks noGrp="1"/>
          </p:cNvSpPr>
          <p:nvPr>
            <p:ph idx="1"/>
          </p:nvPr>
        </p:nvSpPr>
        <p:spPr/>
        <p:txBody>
          <a:bodyPr/>
          <a:lstStyle/>
          <a:p>
            <a:r>
              <a:rPr lang="en-US" dirty="0"/>
              <a:t>shows what seems improbable about the subject, but is nonetheless true</a:t>
            </a:r>
          </a:p>
          <a:p>
            <a:r>
              <a:rPr lang="en-US" dirty="0"/>
              <a:t>what about this subject is strange or striking? </a:t>
            </a:r>
          </a:p>
          <a:p>
            <a:endParaRPr lang="en-US" dirty="0"/>
          </a:p>
        </p:txBody>
      </p:sp>
      <p:pic>
        <p:nvPicPr>
          <p:cNvPr id="4" name="slide 8" descr="slide 8">
            <a:hlinkClick r:id="" action="ppaction://media"/>
            <a:extLst>
              <a:ext uri="{FF2B5EF4-FFF2-40B4-BE49-F238E27FC236}">
                <a16:creationId xmlns:a16="http://schemas.microsoft.com/office/drawing/2014/main" id="{F0EA9364-A3B1-9B4D-8B41-E21A2C65C6C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77600" y="5790827"/>
            <a:ext cx="812800" cy="812800"/>
          </a:xfrm>
          <a:prstGeom prst="rect">
            <a:avLst/>
          </a:prstGeom>
        </p:spPr>
      </p:pic>
    </p:spTree>
    <p:extLst>
      <p:ext uri="{BB962C8B-B14F-4D97-AF65-F5344CB8AC3E}">
        <p14:creationId xmlns:p14="http://schemas.microsoft.com/office/powerpoint/2010/main" val="99620965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0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490" y="475910"/>
            <a:ext cx="7024744" cy="551754"/>
          </a:xfrm>
        </p:spPr>
        <p:txBody>
          <a:bodyPr>
            <a:normAutofit fontScale="90000"/>
          </a:bodyPr>
          <a:lstStyle/>
          <a:p>
            <a:r>
              <a:rPr lang="en-US" dirty="0"/>
              <a:t>Paradoxical</a:t>
            </a:r>
          </a:p>
        </p:txBody>
      </p:sp>
      <p:sp>
        <p:nvSpPr>
          <p:cNvPr id="3" name="Content Placeholder 2"/>
          <p:cNvSpPr>
            <a:spLocks noGrp="1"/>
          </p:cNvSpPr>
          <p:nvPr>
            <p:ph idx="1"/>
          </p:nvPr>
        </p:nvSpPr>
        <p:spPr>
          <a:xfrm>
            <a:off x="2567493" y="1027665"/>
            <a:ext cx="6777317" cy="5605891"/>
          </a:xfrm>
        </p:spPr>
        <p:txBody>
          <a:bodyPr>
            <a:noAutofit/>
          </a:bodyPr>
          <a:lstStyle/>
          <a:p>
            <a:pPr marL="0" indent="0">
              <a:lnSpc>
                <a:spcPct val="120000"/>
              </a:lnSpc>
              <a:spcBef>
                <a:spcPts val="0"/>
              </a:spcBef>
              <a:buNone/>
            </a:pPr>
            <a:endParaRPr lang="en-US" sz="2000" dirty="0"/>
          </a:p>
          <a:p>
            <a:pPr marL="0" indent="0">
              <a:lnSpc>
                <a:spcPct val="120000"/>
              </a:lnSpc>
              <a:spcBef>
                <a:spcPts val="0"/>
              </a:spcBef>
              <a:buNone/>
            </a:pPr>
            <a:r>
              <a:rPr lang="en-US" sz="2000" dirty="0"/>
              <a:t>It was once a concern that Americans were undernourished. Yet in recent years, the national obesity level, and associated chronic diseases, have soared to unprecedented, world-leading rates in the United States (Ogden et al. 2012, OECD 2011). But while government policies have tried to address the obesity epidemic and the related increasing health care costs and concerns about national health, the response of the U.S. population has been much less immediate. Indeed, despite the fact that the nation has developed into a so-called “dieting culture” with foods specifically formulated to assist in weight loss, obesity levels continue to rise. </a:t>
            </a:r>
          </a:p>
        </p:txBody>
      </p:sp>
      <p:pic>
        <p:nvPicPr>
          <p:cNvPr id="4" name="Recorded Sound">
            <a:hlinkClick r:id="" action="ppaction://media"/>
            <a:extLst>
              <a:ext uri="{FF2B5EF4-FFF2-40B4-BE49-F238E27FC236}">
                <a16:creationId xmlns:a16="http://schemas.microsoft.com/office/drawing/2014/main" id="{4F3A9007-4C58-EA44-A1DF-FE990F5FC15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779760" y="5552440"/>
            <a:ext cx="812800" cy="812800"/>
          </a:xfrm>
          <a:prstGeom prst="rect">
            <a:avLst/>
          </a:prstGeom>
        </p:spPr>
      </p:pic>
    </p:spTree>
    <p:extLst>
      <p:ext uri="{BB962C8B-B14F-4D97-AF65-F5344CB8AC3E}">
        <p14:creationId xmlns:p14="http://schemas.microsoft.com/office/powerpoint/2010/main" val="10604206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227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2AB6A-31E1-BD46-8C7B-15F7FC506E0A}"/>
              </a:ext>
            </a:extLst>
          </p:cNvPr>
          <p:cNvSpPr>
            <a:spLocks noGrp="1"/>
          </p:cNvSpPr>
          <p:nvPr>
            <p:ph type="title"/>
          </p:nvPr>
        </p:nvSpPr>
        <p:spPr/>
        <p:txBody>
          <a:bodyPr/>
          <a:lstStyle/>
          <a:p>
            <a:r>
              <a:rPr lang="en-US" dirty="0"/>
              <a:t>CORRECTIVE OPENING</a:t>
            </a:r>
          </a:p>
        </p:txBody>
      </p:sp>
      <p:sp>
        <p:nvSpPr>
          <p:cNvPr id="3" name="Content Placeholder 2">
            <a:extLst>
              <a:ext uri="{FF2B5EF4-FFF2-40B4-BE49-F238E27FC236}">
                <a16:creationId xmlns:a16="http://schemas.microsoft.com/office/drawing/2014/main" id="{B21BA93C-6DD3-CF4E-901A-50200A7A4E28}"/>
              </a:ext>
            </a:extLst>
          </p:cNvPr>
          <p:cNvSpPr>
            <a:spLocks noGrp="1"/>
          </p:cNvSpPr>
          <p:nvPr>
            <p:ph idx="1"/>
          </p:nvPr>
        </p:nvSpPr>
        <p:spPr/>
        <p:txBody>
          <a:bodyPr/>
          <a:lstStyle/>
          <a:p>
            <a:r>
              <a:rPr lang="en-US" dirty="0"/>
              <a:t>shows the ways the subject has been misunderstood, neglected, or misrepresented</a:t>
            </a:r>
          </a:p>
          <a:p>
            <a:r>
              <a:rPr lang="en-US" dirty="0"/>
              <a:t>what about this subject is still unknown or needs to be corrected? </a:t>
            </a:r>
          </a:p>
          <a:p>
            <a:endParaRPr lang="en-US" dirty="0"/>
          </a:p>
        </p:txBody>
      </p:sp>
      <p:pic>
        <p:nvPicPr>
          <p:cNvPr id="4" name="slide 10" descr="slide 10">
            <a:hlinkClick r:id="" action="ppaction://media"/>
            <a:extLst>
              <a:ext uri="{FF2B5EF4-FFF2-40B4-BE49-F238E27FC236}">
                <a16:creationId xmlns:a16="http://schemas.microsoft.com/office/drawing/2014/main" id="{943BA5D7-1C43-4A45-B589-D75F0EA91C5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72800" y="5740027"/>
            <a:ext cx="812800" cy="812800"/>
          </a:xfrm>
          <a:prstGeom prst="rect">
            <a:avLst/>
          </a:prstGeom>
        </p:spPr>
      </p:pic>
    </p:spTree>
    <p:extLst>
      <p:ext uri="{BB962C8B-B14F-4D97-AF65-F5344CB8AC3E}">
        <p14:creationId xmlns:p14="http://schemas.microsoft.com/office/powerpoint/2010/main" val="368129309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1824"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490" y="406638"/>
            <a:ext cx="7024744" cy="621027"/>
          </a:xfrm>
        </p:spPr>
        <p:txBody>
          <a:bodyPr>
            <a:normAutofit fontScale="90000"/>
          </a:bodyPr>
          <a:lstStyle/>
          <a:p>
            <a:r>
              <a:rPr lang="en-US" dirty="0"/>
              <a:t>Corrective 1</a:t>
            </a:r>
          </a:p>
        </p:txBody>
      </p:sp>
      <p:sp>
        <p:nvSpPr>
          <p:cNvPr id="3" name="Content Placeholder 2"/>
          <p:cNvSpPr>
            <a:spLocks noGrp="1"/>
          </p:cNvSpPr>
          <p:nvPr>
            <p:ph idx="1"/>
          </p:nvPr>
        </p:nvSpPr>
        <p:spPr>
          <a:xfrm>
            <a:off x="2567493" y="1027663"/>
            <a:ext cx="6777317" cy="5655769"/>
          </a:xfrm>
        </p:spPr>
        <p:txBody>
          <a:bodyPr>
            <a:normAutofit/>
          </a:bodyPr>
          <a:lstStyle/>
          <a:p>
            <a:pPr marL="0" indent="0">
              <a:lnSpc>
                <a:spcPct val="120000"/>
              </a:lnSpc>
              <a:spcBef>
                <a:spcPts val="0"/>
              </a:spcBef>
              <a:buNone/>
            </a:pPr>
            <a:r>
              <a:rPr lang="en-US" sz="1900" dirty="0"/>
              <a:t>Placing African people in natural history museums has been a source of contention among African studies scholars for decades. Showcasing African cultures alongside flora and fauna, in a building specifically intended for nature, brands them as inferior to other cultures. However, starting in the 1980’s, the </a:t>
            </a:r>
            <a:r>
              <a:rPr lang="en-US" sz="1900" i="1" dirty="0"/>
              <a:t>African Voices </a:t>
            </a:r>
            <a:r>
              <a:rPr lang="en-US" sz="1900" dirty="0"/>
              <a:t>hall at the Smithsonian National Museum of Natural History began to exemplify more culturally sensitive, accurate exhibits. While it remains a depiction of culture within a setting devoted to natural history, the exhibit and its publicity methods still represent a great leap forward. Reflecting changing cultural norms and financial considerations within the United States, </a:t>
            </a:r>
            <a:r>
              <a:rPr lang="en-US" sz="1900" i="1" dirty="0"/>
              <a:t>African Voices </a:t>
            </a:r>
            <a:r>
              <a:rPr lang="en-US" sz="1900" dirty="0"/>
              <a:t>and its online counterpart present Africa’s role in globalization and the continent’s history, art, and cultures, through an interactive educational approach. This results in an exhibit that promotes cultural accuracy and fosters a better understanding of Africa.</a:t>
            </a:r>
          </a:p>
          <a:p>
            <a:endParaRPr lang="en-US" dirty="0"/>
          </a:p>
        </p:txBody>
      </p:sp>
      <p:pic>
        <p:nvPicPr>
          <p:cNvPr id="4" name="Recorded Sound">
            <a:hlinkClick r:id="" action="ppaction://media"/>
            <a:extLst>
              <a:ext uri="{FF2B5EF4-FFF2-40B4-BE49-F238E27FC236}">
                <a16:creationId xmlns:a16="http://schemas.microsoft.com/office/drawing/2014/main" id="{0ACCDE73-23F0-0844-89C6-9F4AD0A5067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581640" y="5461000"/>
            <a:ext cx="812800" cy="812800"/>
          </a:xfrm>
          <a:prstGeom prst="rect">
            <a:avLst/>
          </a:prstGeom>
        </p:spPr>
      </p:pic>
    </p:spTree>
    <p:extLst>
      <p:ext uri="{BB962C8B-B14F-4D97-AF65-F5344CB8AC3E}">
        <p14:creationId xmlns:p14="http://schemas.microsoft.com/office/powerpoint/2010/main" val="368383455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583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490" y="406638"/>
            <a:ext cx="7024744" cy="621027"/>
          </a:xfrm>
        </p:spPr>
        <p:txBody>
          <a:bodyPr>
            <a:normAutofit fontScale="90000"/>
          </a:bodyPr>
          <a:lstStyle/>
          <a:p>
            <a:r>
              <a:rPr lang="en-US" dirty="0"/>
              <a:t>Corrective 2</a:t>
            </a:r>
          </a:p>
        </p:txBody>
      </p:sp>
      <p:sp>
        <p:nvSpPr>
          <p:cNvPr id="3" name="Content Placeholder 2"/>
          <p:cNvSpPr>
            <a:spLocks noGrp="1"/>
          </p:cNvSpPr>
          <p:nvPr>
            <p:ph idx="1"/>
          </p:nvPr>
        </p:nvSpPr>
        <p:spPr>
          <a:xfrm>
            <a:off x="2567493" y="1027663"/>
            <a:ext cx="6777317" cy="5655769"/>
          </a:xfrm>
        </p:spPr>
        <p:txBody>
          <a:bodyPr>
            <a:normAutofit/>
          </a:bodyPr>
          <a:lstStyle/>
          <a:p>
            <a:pPr marL="0" indent="0">
              <a:buNone/>
            </a:pPr>
            <a:r>
              <a:rPr lang="en-US" sz="2000" dirty="0"/>
              <a:t>Chronic obstructive pulmonary disease (COPD) is presently the third-leading cause of death in the United States and the fifth-leading cause of death worldwide, with total deaths projected to increase by more than 30% in the next 10 years (“Burden of COPD”). Most cases of COPD are caused by inhaling pollutants, including tobacco smoke and second-hand smoke (</a:t>
            </a:r>
            <a:r>
              <a:rPr lang="en-US" sz="2000" dirty="0" err="1"/>
              <a:t>Laniado-Laborín</a:t>
            </a:r>
            <a:r>
              <a:rPr lang="en-US" sz="2000" dirty="0"/>
              <a:t>, 2009), and long-term exposure to air pollution (Li et al., 2016). But what if such irritants are not the direct cause of the disease? Despite the high prevalence of the COPD, not much is known about the biological mechanisms of its progression. Sequencing of lung microbiota, now possible with metagenomics and innovations in next-generation DNA sequencing, may provide insight into the factors contributing to COPD severity (Cameron et al., 2016). It seems that microflora in the lungs change significantly during severe COPD and could potentially be the mediators between risk factors and disease severity, making them a possible target for new interventions. </a:t>
            </a:r>
          </a:p>
          <a:p>
            <a:endParaRPr lang="en-US" dirty="0"/>
          </a:p>
          <a:p>
            <a:endParaRPr lang="en-US" dirty="0"/>
          </a:p>
        </p:txBody>
      </p:sp>
      <p:pic>
        <p:nvPicPr>
          <p:cNvPr id="4" name="Recorded Sound">
            <a:hlinkClick r:id="" action="ppaction://media"/>
            <a:extLst>
              <a:ext uri="{FF2B5EF4-FFF2-40B4-BE49-F238E27FC236}">
                <a16:creationId xmlns:a16="http://schemas.microsoft.com/office/drawing/2014/main" id="{B49A3C4B-5D4F-4840-8E95-B5D8507928F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27360" y="5643880"/>
            <a:ext cx="812800" cy="812800"/>
          </a:xfrm>
          <a:prstGeom prst="rect">
            <a:avLst/>
          </a:prstGeom>
        </p:spPr>
      </p:pic>
    </p:spTree>
    <p:extLst>
      <p:ext uri="{BB962C8B-B14F-4D97-AF65-F5344CB8AC3E}">
        <p14:creationId xmlns:p14="http://schemas.microsoft.com/office/powerpoint/2010/main" val="284248117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378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FC3FC6-D8FD-BB46-99B0-6017BF20258D}"/>
              </a:ext>
            </a:extLst>
          </p:cNvPr>
          <p:cNvSpPr>
            <a:spLocks noGrp="1"/>
          </p:cNvSpPr>
          <p:nvPr>
            <p:ph type="title"/>
          </p:nvPr>
        </p:nvSpPr>
        <p:spPr/>
        <p:txBody>
          <a:bodyPr/>
          <a:lstStyle/>
          <a:p>
            <a:r>
              <a:rPr lang="en-US" dirty="0"/>
              <a:t>URGENT OPENING</a:t>
            </a:r>
          </a:p>
        </p:txBody>
      </p:sp>
      <p:sp>
        <p:nvSpPr>
          <p:cNvPr id="3" name="Content Placeholder 2">
            <a:extLst>
              <a:ext uri="{FF2B5EF4-FFF2-40B4-BE49-F238E27FC236}">
                <a16:creationId xmlns:a16="http://schemas.microsoft.com/office/drawing/2014/main" id="{BDEB2340-8DB6-D347-B40B-AE3060A63103}"/>
              </a:ext>
            </a:extLst>
          </p:cNvPr>
          <p:cNvSpPr>
            <a:spLocks noGrp="1"/>
          </p:cNvSpPr>
          <p:nvPr>
            <p:ph idx="1"/>
          </p:nvPr>
        </p:nvSpPr>
        <p:spPr/>
        <p:txBody>
          <a:bodyPr/>
          <a:lstStyle/>
          <a:p>
            <a:r>
              <a:rPr lang="en-US" dirty="0"/>
              <a:t>shows how the topic urgently affects the health or welfare of a person or group</a:t>
            </a:r>
          </a:p>
          <a:p>
            <a:r>
              <a:rPr lang="en-US" dirty="0"/>
              <a:t>what about this seemingly academic topic impacts the broader world? </a:t>
            </a:r>
          </a:p>
          <a:p>
            <a:endParaRPr lang="en-US" dirty="0"/>
          </a:p>
        </p:txBody>
      </p:sp>
      <p:pic>
        <p:nvPicPr>
          <p:cNvPr id="4" name="slide 13" descr="slide 13">
            <a:hlinkClick r:id="" action="ppaction://media"/>
            <a:extLst>
              <a:ext uri="{FF2B5EF4-FFF2-40B4-BE49-F238E27FC236}">
                <a16:creationId xmlns:a16="http://schemas.microsoft.com/office/drawing/2014/main" id="{EC47DDFC-E70F-F84C-94F5-18EEC34491F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049000" y="5740027"/>
            <a:ext cx="812800" cy="812800"/>
          </a:xfrm>
          <a:prstGeom prst="rect">
            <a:avLst/>
          </a:prstGeom>
        </p:spPr>
      </p:pic>
    </p:spTree>
    <p:extLst>
      <p:ext uri="{BB962C8B-B14F-4D97-AF65-F5344CB8AC3E}">
        <p14:creationId xmlns:p14="http://schemas.microsoft.com/office/powerpoint/2010/main" val="10189512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7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490" y="519901"/>
            <a:ext cx="7024744" cy="496336"/>
          </a:xfrm>
        </p:spPr>
        <p:txBody>
          <a:bodyPr>
            <a:normAutofit fontScale="90000"/>
          </a:bodyPr>
          <a:lstStyle/>
          <a:p>
            <a:r>
              <a:rPr lang="en-US" dirty="0"/>
              <a:t>Urgent</a:t>
            </a:r>
          </a:p>
        </p:txBody>
      </p:sp>
      <p:sp>
        <p:nvSpPr>
          <p:cNvPr id="3" name="Content Placeholder 2"/>
          <p:cNvSpPr>
            <a:spLocks noGrp="1"/>
          </p:cNvSpPr>
          <p:nvPr>
            <p:ph idx="1"/>
          </p:nvPr>
        </p:nvSpPr>
        <p:spPr>
          <a:xfrm>
            <a:off x="2567491" y="1062656"/>
            <a:ext cx="6777318" cy="5404645"/>
          </a:xfrm>
        </p:spPr>
        <p:txBody>
          <a:bodyPr>
            <a:normAutofit/>
          </a:bodyPr>
          <a:lstStyle/>
          <a:p>
            <a:pPr marL="0" indent="0">
              <a:buNone/>
            </a:pPr>
            <a:endParaRPr lang="en-US" sz="2000" dirty="0"/>
          </a:p>
          <a:p>
            <a:pPr marL="0" indent="0">
              <a:buNone/>
            </a:pPr>
            <a:r>
              <a:rPr lang="en-US" sz="2000" dirty="0"/>
              <a:t>On January 21st, 2017, cries of “this is what democracy looks like” rang out over the inaccessible streets of Washington DC, as women with disabilities struggled to view the stage. This contradiction on the ground revealed the inconvenient fact that the Women’s March, for all its ground-breaking advances in gender equality, fell short of inclusiveness for people with disabilities. With the Women’s March offering a vision of justice for all, it is critical that the movement include those with disabilities. Modern feminism and the struggle for disability rights have sprung from a common need for equality. For this reason, the forces leading the Women’s March must collaborate with the disability rights movement for increased impact. </a:t>
            </a:r>
          </a:p>
          <a:p>
            <a:endParaRPr lang="en-US" dirty="0"/>
          </a:p>
        </p:txBody>
      </p:sp>
      <p:pic>
        <p:nvPicPr>
          <p:cNvPr id="4" name="Recorded Sound">
            <a:hlinkClick r:id="" action="ppaction://media"/>
            <a:extLst>
              <a:ext uri="{FF2B5EF4-FFF2-40B4-BE49-F238E27FC236}">
                <a16:creationId xmlns:a16="http://schemas.microsoft.com/office/drawing/2014/main" id="{31566309-66A8-B845-A0D4-7C5275A0FC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657840" y="5445760"/>
            <a:ext cx="812800" cy="812800"/>
          </a:xfrm>
          <a:prstGeom prst="rect">
            <a:avLst/>
          </a:prstGeom>
        </p:spPr>
      </p:pic>
    </p:spTree>
    <p:extLst>
      <p:ext uri="{BB962C8B-B14F-4D97-AF65-F5344CB8AC3E}">
        <p14:creationId xmlns:p14="http://schemas.microsoft.com/office/powerpoint/2010/main" val="28277015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009"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the Four Strategies</a:t>
            </a:r>
          </a:p>
        </p:txBody>
      </p:sp>
      <p:sp>
        <p:nvSpPr>
          <p:cNvPr id="3" name="Content Placeholder 2"/>
          <p:cNvSpPr>
            <a:spLocks noGrp="1"/>
          </p:cNvSpPr>
          <p:nvPr>
            <p:ph idx="1"/>
          </p:nvPr>
        </p:nvSpPr>
        <p:spPr/>
        <p:txBody>
          <a:bodyPr>
            <a:normAutofit fontScale="92500" lnSpcReduction="20000"/>
          </a:bodyPr>
          <a:lstStyle/>
          <a:p>
            <a:r>
              <a:rPr lang="en-US" dirty="0"/>
              <a:t>ANECDOTAL OPENING: starts with an intriguing story that relates to the subject; the anecdote can be personal or textual (i.e., it can come from your life or from your research). </a:t>
            </a:r>
          </a:p>
          <a:p>
            <a:r>
              <a:rPr lang="en-US" dirty="0"/>
              <a:t>PARADOXICAL OPENING: shows what seems improbable about the subject, but is nonetheless true; what about this subject is strange or striking? </a:t>
            </a:r>
          </a:p>
          <a:p>
            <a:r>
              <a:rPr lang="en-US" dirty="0"/>
              <a:t>CORRECTIVE OPENING: shows the ways the subject has been misunderstood, neglected, or misrepresented; what about this subject is still unknown or needs to be corrected? </a:t>
            </a:r>
          </a:p>
          <a:p>
            <a:r>
              <a:rPr lang="en-US" dirty="0"/>
              <a:t>URGENT OPENING: shows how the topic urgently affects the health or welfare of a person or group; what about this seemingly academic topic impacts the broader world? </a:t>
            </a:r>
          </a:p>
          <a:p>
            <a:pPr marL="0" indent="0" algn="ctr">
              <a:buNone/>
            </a:pPr>
            <a:r>
              <a:rPr lang="en-US" dirty="0"/>
              <a:t>(Note: good intros often mix these strategies)</a:t>
            </a:r>
          </a:p>
          <a:p>
            <a:endParaRPr lang="en-US" dirty="0"/>
          </a:p>
          <a:p>
            <a:endParaRPr lang="en-US" dirty="0"/>
          </a:p>
        </p:txBody>
      </p:sp>
      <p:pic>
        <p:nvPicPr>
          <p:cNvPr id="4" name="slide 15" descr="slide 15">
            <a:hlinkClick r:id="" action="ppaction://media"/>
            <a:extLst>
              <a:ext uri="{FF2B5EF4-FFF2-40B4-BE49-F238E27FC236}">
                <a16:creationId xmlns:a16="http://schemas.microsoft.com/office/drawing/2014/main" id="{C1AEF26B-77C3-294C-8638-A777C0D270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72800" y="5740027"/>
            <a:ext cx="812800" cy="812800"/>
          </a:xfrm>
          <a:prstGeom prst="rect">
            <a:avLst/>
          </a:prstGeom>
        </p:spPr>
      </p:pic>
    </p:spTree>
    <p:extLst>
      <p:ext uri="{BB962C8B-B14F-4D97-AF65-F5344CB8AC3E}">
        <p14:creationId xmlns:p14="http://schemas.microsoft.com/office/powerpoint/2010/main" val="295308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84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B399B-750D-3447-94E9-9AE15E99BC64}"/>
              </a:ext>
            </a:extLst>
          </p:cNvPr>
          <p:cNvSpPr>
            <a:spLocks noGrp="1"/>
          </p:cNvSpPr>
          <p:nvPr>
            <p:ph type="title"/>
          </p:nvPr>
        </p:nvSpPr>
        <p:spPr/>
        <p:txBody>
          <a:bodyPr/>
          <a:lstStyle/>
          <a:p>
            <a:r>
              <a:rPr lang="en-US" dirty="0"/>
              <a:t>The Takeaway</a:t>
            </a:r>
          </a:p>
        </p:txBody>
      </p:sp>
      <p:sp>
        <p:nvSpPr>
          <p:cNvPr id="3" name="Content Placeholder 2">
            <a:extLst>
              <a:ext uri="{FF2B5EF4-FFF2-40B4-BE49-F238E27FC236}">
                <a16:creationId xmlns:a16="http://schemas.microsoft.com/office/drawing/2014/main" id="{BBCE5890-C4CF-AD40-96A7-8AE28D589546}"/>
              </a:ext>
            </a:extLst>
          </p:cNvPr>
          <p:cNvSpPr>
            <a:spLocks noGrp="1"/>
          </p:cNvSpPr>
          <p:nvPr>
            <p:ph idx="1"/>
          </p:nvPr>
        </p:nvSpPr>
        <p:spPr/>
        <p:txBody>
          <a:bodyPr>
            <a:normAutofit/>
          </a:bodyPr>
          <a:lstStyle/>
          <a:p>
            <a:pPr marL="0" indent="0">
              <a:buNone/>
            </a:pPr>
            <a:r>
              <a:rPr lang="en-US" sz="3200" dirty="0"/>
              <a:t>An interesting introduction almost always centers on what is most </a:t>
            </a:r>
            <a:r>
              <a:rPr lang="en-US" sz="3200" b="1" dirty="0"/>
              <a:t>interesting</a:t>
            </a:r>
            <a:r>
              <a:rPr lang="en-US" sz="3200" dirty="0"/>
              <a:t>, </a:t>
            </a:r>
            <a:r>
              <a:rPr lang="en-US" sz="3200" b="1" dirty="0"/>
              <a:t>confusing</a:t>
            </a:r>
            <a:r>
              <a:rPr lang="en-US" sz="3200" dirty="0"/>
              <a:t>, </a:t>
            </a:r>
            <a:r>
              <a:rPr lang="en-US" sz="3200" b="1" dirty="0"/>
              <a:t>surprising</a:t>
            </a:r>
            <a:r>
              <a:rPr lang="en-US" sz="3200" dirty="0"/>
              <a:t>, </a:t>
            </a:r>
            <a:r>
              <a:rPr lang="en-US" sz="3200" b="1" dirty="0"/>
              <a:t>innovative</a:t>
            </a:r>
            <a:r>
              <a:rPr lang="en-US" sz="3200" dirty="0"/>
              <a:t>, or personally or socially </a:t>
            </a:r>
            <a:r>
              <a:rPr lang="en-US" sz="3200" b="1" dirty="0"/>
              <a:t>relevant</a:t>
            </a:r>
            <a:r>
              <a:rPr lang="en-US" sz="3200" dirty="0"/>
              <a:t> about the subject of your paper. </a:t>
            </a:r>
          </a:p>
        </p:txBody>
      </p:sp>
      <p:pic>
        <p:nvPicPr>
          <p:cNvPr id="4" name="slide 16" descr="slide 16">
            <a:hlinkClick r:id="" action="ppaction://media"/>
            <a:extLst>
              <a:ext uri="{FF2B5EF4-FFF2-40B4-BE49-F238E27FC236}">
                <a16:creationId xmlns:a16="http://schemas.microsoft.com/office/drawing/2014/main" id="{770FFD75-3AC0-F34E-8097-231715CECAE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972800" y="5943600"/>
            <a:ext cx="812800" cy="812800"/>
          </a:xfrm>
          <a:prstGeom prst="rect">
            <a:avLst/>
          </a:prstGeom>
        </p:spPr>
      </p:pic>
    </p:spTree>
    <p:extLst>
      <p:ext uri="{BB962C8B-B14F-4D97-AF65-F5344CB8AC3E}">
        <p14:creationId xmlns:p14="http://schemas.microsoft.com/office/powerpoint/2010/main" val="3786616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6576"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425E5-C0C2-C54F-BAF1-0E243C0411FA}"/>
              </a:ext>
            </a:extLst>
          </p:cNvPr>
          <p:cNvSpPr>
            <a:spLocks noGrp="1"/>
          </p:cNvSpPr>
          <p:nvPr>
            <p:ph type="title"/>
          </p:nvPr>
        </p:nvSpPr>
        <p:spPr/>
        <p:txBody>
          <a:bodyPr/>
          <a:lstStyle/>
          <a:p>
            <a:r>
              <a:rPr lang="en-US" dirty="0"/>
              <a:t>acknowledgments</a:t>
            </a:r>
          </a:p>
        </p:txBody>
      </p:sp>
      <p:sp>
        <p:nvSpPr>
          <p:cNvPr id="3" name="Content Placeholder 2">
            <a:extLst>
              <a:ext uri="{FF2B5EF4-FFF2-40B4-BE49-F238E27FC236}">
                <a16:creationId xmlns:a16="http://schemas.microsoft.com/office/drawing/2014/main" id="{66F6BC26-FA08-AE49-AF05-3B24E34E1E0D}"/>
              </a:ext>
            </a:extLst>
          </p:cNvPr>
          <p:cNvSpPr>
            <a:spLocks noGrp="1"/>
          </p:cNvSpPr>
          <p:nvPr>
            <p:ph idx="1"/>
          </p:nvPr>
        </p:nvSpPr>
        <p:spPr/>
        <p:txBody>
          <a:bodyPr>
            <a:normAutofit fontScale="77500" lnSpcReduction="20000"/>
          </a:bodyPr>
          <a:lstStyle/>
          <a:p>
            <a:r>
              <a:rPr lang="en-US" dirty="0"/>
              <a:t>The four categories of good openings are based on the theories of 19</a:t>
            </a:r>
            <a:r>
              <a:rPr lang="en-US" baseline="30000" dirty="0"/>
              <a:t>th</a:t>
            </a:r>
            <a:r>
              <a:rPr lang="en-US" dirty="0"/>
              <a:t>-century rhetorician Richard </a:t>
            </a:r>
            <a:r>
              <a:rPr lang="en-US" dirty="0" err="1"/>
              <a:t>Whately</a:t>
            </a:r>
            <a:r>
              <a:rPr lang="en-US" dirty="0"/>
              <a:t>.</a:t>
            </a:r>
          </a:p>
          <a:p>
            <a:r>
              <a:rPr lang="en-US" dirty="0"/>
              <a:t>Anecdotal Introduction 1: adapted from “The Pink Ribbon Culture” by Caroline Lehman</a:t>
            </a:r>
          </a:p>
          <a:p>
            <a:r>
              <a:rPr lang="en-US" dirty="0"/>
              <a:t>Anecdotal Introduction 2: adapted from “Life Threatening Inequality: Using Damon </a:t>
            </a:r>
            <a:r>
              <a:rPr lang="en-US" dirty="0" err="1"/>
              <a:t>Tweedy’s</a:t>
            </a:r>
            <a:r>
              <a:rPr lang="en-US" dirty="0"/>
              <a:t> ‘Black Man in a White Coat’ to Examine Health Disparities between Blacks and Whites” by Trinity Morrow</a:t>
            </a:r>
          </a:p>
          <a:p>
            <a:r>
              <a:rPr lang="en-US" dirty="0"/>
              <a:t>Paradoxical Introduction: adapted from “Foods of the Future: The Advantages of Using Processed Foods in Combating America’s Obesity Epidemic” by Lindsey </a:t>
            </a:r>
            <a:r>
              <a:rPr lang="en-US" dirty="0" err="1"/>
              <a:t>Olivere</a:t>
            </a:r>
            <a:r>
              <a:rPr lang="en-US" dirty="0"/>
              <a:t>, Abby Farley, and Carl Lawrence</a:t>
            </a:r>
          </a:p>
          <a:p>
            <a:r>
              <a:rPr lang="en-US" dirty="0"/>
              <a:t>Corrective Introduction 1: adapted from “Publicizing African Voices: Providing a Portal to Africa” by Christophe </a:t>
            </a:r>
            <a:r>
              <a:rPr lang="en-US" dirty="0" err="1"/>
              <a:t>Viret</a:t>
            </a:r>
            <a:endParaRPr lang="en-US" dirty="0"/>
          </a:p>
          <a:p>
            <a:r>
              <a:rPr lang="en-US" dirty="0"/>
              <a:t>Corrective Introduction 2: adapted from “COPD: Are Lung Bacteria to Blame?” by Amy Zhao</a:t>
            </a:r>
          </a:p>
          <a:p>
            <a:r>
              <a:rPr lang="en-US" dirty="0"/>
              <a:t>Urgent Introduction: adapted from “Feminism and Disability in the Era of the Women’s March” by Maddie Fowler</a:t>
            </a:r>
          </a:p>
        </p:txBody>
      </p:sp>
    </p:spTree>
    <p:extLst>
      <p:ext uri="{BB962C8B-B14F-4D97-AF65-F5344CB8AC3E}">
        <p14:creationId xmlns:p14="http://schemas.microsoft.com/office/powerpoint/2010/main" val="3531053464"/>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docProps/app.xml><?xml version="1.0" encoding="utf-8"?>
<Properties xmlns="http://schemas.openxmlformats.org/officeDocument/2006/extended-properties" xmlns:vt="http://schemas.openxmlformats.org/officeDocument/2006/docPropsVTypes">
  <Template>{D9AB40ED-6413-324B-99A6-888C001DAF5A}tf10001120</Template>
  <TotalTime>9107</TotalTime>
  <Words>1447</Words>
  <Application>Microsoft Macintosh PowerPoint</Application>
  <PresentationFormat>Widescreen</PresentationFormat>
  <Paragraphs>57</Paragraphs>
  <Slides>17</Slides>
  <Notes>0</Notes>
  <HiddenSlides>0</HiddenSlides>
  <MMClips>16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17</vt:i4>
      </vt:variant>
    </vt:vector>
  </HeadingPairs>
  <TitlesOfParts>
    <vt:vector size="20" baseType="lpstr">
      <vt:lpstr>Arial</vt:lpstr>
      <vt:lpstr>Gill Sans MT</vt:lpstr>
      <vt:lpstr>Parcel</vt:lpstr>
      <vt:lpstr>Exciting Introductions</vt:lpstr>
      <vt:lpstr>Introductions Should Include</vt:lpstr>
      <vt:lpstr>Good Approaches</vt:lpstr>
      <vt:lpstr>Four Strategies For Making Your Introduction More Interesting</vt:lpstr>
      <vt:lpstr>ANECDOTAL OPENING</vt:lpstr>
      <vt:lpstr> Anecdotal 1</vt:lpstr>
      <vt:lpstr> Anecdotal 2</vt:lpstr>
      <vt:lpstr>PARADOXICAL OPENING</vt:lpstr>
      <vt:lpstr>Paradoxical</vt:lpstr>
      <vt:lpstr>CORRECTIVE OPENING</vt:lpstr>
      <vt:lpstr>Corrective 1</vt:lpstr>
      <vt:lpstr>Corrective 2</vt:lpstr>
      <vt:lpstr>URGENT OPENING</vt:lpstr>
      <vt:lpstr>Urgent</vt:lpstr>
      <vt:lpstr>Review of the Four Strategies</vt:lpstr>
      <vt:lpstr>The Takeaway</vt:lpstr>
      <vt:lpstr>acknowledgments</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Exciting Introductions</dc:title>
  <dc:creator>Argondezzi, Talia</dc:creator>
  <cp:lastModifiedBy>Argondezzi, Talia</cp:lastModifiedBy>
  <cp:revision>30</cp:revision>
  <dcterms:created xsi:type="dcterms:W3CDTF">2016-09-28T20:14:50Z</dcterms:created>
  <dcterms:modified xsi:type="dcterms:W3CDTF">2020-12-31T17:05:20Z</dcterms:modified>
</cp:coreProperties>
</file>