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68" r:id="rId3"/>
    <p:sldId id="269" r:id="rId4"/>
    <p:sldId id="270" r:id="rId5"/>
    <p:sldId id="283" r:id="rId6"/>
    <p:sldId id="273" r:id="rId7"/>
    <p:sldId id="274" r:id="rId8"/>
    <p:sldId id="280" r:id="rId9"/>
    <p:sldId id="275" r:id="rId10"/>
    <p:sldId id="276" r:id="rId11"/>
    <p:sldId id="281" r:id="rId12"/>
    <p:sldId id="282" r:id="rId13"/>
    <p:sldId id="279" r:id="rId14"/>
    <p:sldId id="284" r:id="rId15"/>
    <p:sldId id="277" r:id="rId16"/>
    <p:sldId id="27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54"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2B67EB-751C-4839-9138-80E3D8FC9F38}" type="datetimeFigureOut">
              <a:rPr lang="en-US" smtClean="0"/>
              <a:t>1/13/2016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7030EE-DDF3-4BF0-B38F-8D9A3E90CC22}" type="slidenum">
              <a:rPr lang="en-US" smtClean="0"/>
              <a:t>‹#›</a:t>
            </a:fld>
            <a:endParaRPr lang="en-US"/>
          </a:p>
        </p:txBody>
      </p:sp>
    </p:spTree>
    <p:extLst>
      <p:ext uri="{BB962C8B-B14F-4D97-AF65-F5344CB8AC3E}">
        <p14:creationId xmlns:p14="http://schemas.microsoft.com/office/powerpoint/2010/main" val="3017219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Olin </a:t>
            </a:r>
            <a:r>
              <a:rPr lang="en-US" dirty="0" err="1" smtClean="0"/>
              <a:t>Aud</a:t>
            </a:r>
            <a:r>
              <a:rPr lang="en-US" dirty="0" smtClean="0"/>
              <a:t> password 4612</a:t>
            </a:r>
            <a:endParaRPr lang="en-US" dirty="0"/>
          </a:p>
        </p:txBody>
      </p:sp>
      <p:sp>
        <p:nvSpPr>
          <p:cNvPr id="4" name="Slide Number Placeholder 3"/>
          <p:cNvSpPr>
            <a:spLocks noGrp="1"/>
          </p:cNvSpPr>
          <p:nvPr>
            <p:ph type="sldNum" sz="quarter" idx="10"/>
          </p:nvPr>
        </p:nvSpPr>
        <p:spPr/>
        <p:txBody>
          <a:bodyPr/>
          <a:lstStyle/>
          <a:p>
            <a:fld id="{C3308051-7722-4F1A-80FA-A20CF5DA716F}"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19020038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Analysis exercise</a:t>
            </a:r>
            <a:endParaRPr lang="en-US" dirty="0"/>
          </a:p>
        </p:txBody>
      </p:sp>
      <p:sp>
        <p:nvSpPr>
          <p:cNvPr id="4" name="Slide Number Placeholder 3"/>
          <p:cNvSpPr>
            <a:spLocks noGrp="1"/>
          </p:cNvSpPr>
          <p:nvPr>
            <p:ph type="sldNum" sz="quarter" idx="10"/>
          </p:nvPr>
        </p:nvSpPr>
        <p:spPr/>
        <p:txBody>
          <a:bodyPr/>
          <a:lstStyle/>
          <a:p>
            <a:fld id="{C3308051-7722-4F1A-80FA-A20CF5DA716F}"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32043853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extBox 7"/>
          <p:cNvSpPr txBox="1"/>
          <p:nvPr/>
        </p:nvSpPr>
        <p:spPr>
          <a:xfrm>
            <a:off x="2438400" y="3159761"/>
            <a:ext cx="609600" cy="1034129"/>
          </a:xfrm>
          <a:prstGeom prst="rect">
            <a:avLst/>
          </a:prstGeom>
          <a:noFill/>
        </p:spPr>
        <p:txBody>
          <a:bodyPr wrap="square" lIns="0" tIns="9144" rIns="0" bIns="9144" rtlCol="0" anchor="ctr" anchorCtr="0">
            <a:spAutoFit/>
          </a:bodyPr>
          <a:lstStyle/>
          <a:p>
            <a:r>
              <a:rPr lang="en-US" sz="6600" dirty="0">
                <a:solidFill>
                  <a:prstClr val="white"/>
                </a:solidFill>
                <a:effectLst>
                  <a:outerShdw blurRad="38100" dist="38100" dir="2700000" algn="tl">
                    <a:srgbClr val="000000">
                      <a:alpha val="43137"/>
                    </a:srgbClr>
                  </a:outerShdw>
                </a:effectLst>
              </a:rPr>
              <a:t>{</a:t>
            </a:r>
          </a:p>
        </p:txBody>
      </p:sp>
      <p:sp>
        <p:nvSpPr>
          <p:cNvPr id="2" name="Title 1"/>
          <p:cNvSpPr>
            <a:spLocks noGrp="1"/>
          </p:cNvSpPr>
          <p:nvPr>
            <p:ph type="ctrTitle"/>
          </p:nvPr>
        </p:nvSpPr>
        <p:spPr>
          <a:xfrm>
            <a:off x="1036320" y="1219200"/>
            <a:ext cx="10058400" cy="2152650"/>
          </a:xfrm>
        </p:spPr>
        <p:txBody>
          <a:bodyPr>
            <a:noAutofit/>
          </a:bodyPr>
          <a:lstStyle>
            <a:lvl1pPr>
              <a:defRPr sz="600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844800" y="3375491"/>
            <a:ext cx="82296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Date Placeholder 14"/>
          <p:cNvSpPr>
            <a:spLocks noGrp="1"/>
          </p:cNvSpPr>
          <p:nvPr>
            <p:ph type="dt" sz="half" idx="10"/>
          </p:nvPr>
        </p:nvSpPr>
        <p:spPr/>
        <p:txBody>
          <a:bodyPr/>
          <a:lstStyle/>
          <a:p>
            <a:fld id="{B2E4E466-B6F8-4C5E-AABD-71BB3320AADB}" type="datetimeFigureOut">
              <a:rPr lang="en-US" smtClean="0">
                <a:solidFill>
                  <a:prstClr val="white">
                    <a:alpha val="60000"/>
                  </a:prstClr>
                </a:solidFill>
              </a:rPr>
              <a:pPr/>
              <a:t>1/13/2016</a:t>
            </a:fld>
            <a:endParaRPr lang="en-US">
              <a:solidFill>
                <a:prstClr val="white">
                  <a:alpha val="60000"/>
                </a:prstClr>
              </a:solidFill>
            </a:endParaRPr>
          </a:p>
        </p:txBody>
      </p:sp>
      <p:sp>
        <p:nvSpPr>
          <p:cNvPr id="16" name="Slide Number Placeholder 15"/>
          <p:cNvSpPr>
            <a:spLocks noGrp="1"/>
          </p:cNvSpPr>
          <p:nvPr>
            <p:ph type="sldNum" sz="quarter" idx="11"/>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
        <p:nvSpPr>
          <p:cNvPr id="17" name="Footer Placeholder 16"/>
          <p:cNvSpPr>
            <a:spLocks noGrp="1"/>
          </p:cNvSpPr>
          <p:nvPr>
            <p:ph type="ftr" sz="quarter" idx="12"/>
          </p:nvPr>
        </p:nvSpPr>
        <p:spPr/>
        <p:txBody>
          <a:bodyPr/>
          <a:lstStyle/>
          <a:p>
            <a:endParaRPr lang="en-US">
              <a:solidFill>
                <a:prstClr val="white">
                  <a:alpha val="60000"/>
                </a:prstClr>
              </a:solidFill>
            </a:endParaRPr>
          </a:p>
        </p:txBody>
      </p:sp>
    </p:spTree>
    <p:extLst>
      <p:ext uri="{BB962C8B-B14F-4D97-AF65-F5344CB8AC3E}">
        <p14:creationId xmlns:p14="http://schemas.microsoft.com/office/powerpoint/2010/main" val="24971750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Title 12"/>
          <p:cNvSpPr>
            <a:spLocks noGrp="1"/>
          </p:cNvSpPr>
          <p:nvPr>
            <p:ph type="title"/>
          </p:nvPr>
        </p:nvSpPr>
        <p:spPr/>
        <p:txBody>
          <a:bodyPr/>
          <a:lstStyle/>
          <a:p>
            <a:r>
              <a:rPr lang="en-US" smtClean="0"/>
              <a:t>Click to edit Master title style</a:t>
            </a:r>
            <a:endParaRPr lang="en-US"/>
          </a:p>
        </p:txBody>
      </p:sp>
      <p:sp>
        <p:nvSpPr>
          <p:cNvPr id="14" name="Date Placeholder 13"/>
          <p:cNvSpPr>
            <a:spLocks noGrp="1"/>
          </p:cNvSpPr>
          <p:nvPr>
            <p:ph type="dt" sz="half" idx="10"/>
          </p:nvPr>
        </p:nvSpPr>
        <p:spPr/>
        <p:txBody>
          <a:bodyPr/>
          <a:lstStyle/>
          <a:p>
            <a:fld id="{B2E4E466-B6F8-4C5E-AABD-71BB3320AADB}" type="datetimeFigureOut">
              <a:rPr lang="en-US" smtClean="0">
                <a:solidFill>
                  <a:prstClr val="white">
                    <a:alpha val="60000"/>
                  </a:prstClr>
                </a:solidFill>
              </a:rPr>
              <a:pPr/>
              <a:t>1/13/2016</a:t>
            </a:fld>
            <a:endParaRPr lang="en-US">
              <a:solidFill>
                <a:prstClr val="white">
                  <a:alpha val="60000"/>
                </a:prstClr>
              </a:solidFill>
            </a:endParaRPr>
          </a:p>
        </p:txBody>
      </p:sp>
      <p:sp>
        <p:nvSpPr>
          <p:cNvPr id="15" name="Slide Number Placeholder 14"/>
          <p:cNvSpPr>
            <a:spLocks noGrp="1"/>
          </p:cNvSpPr>
          <p:nvPr>
            <p:ph type="sldNum" sz="quarter" idx="11"/>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
        <p:nvSpPr>
          <p:cNvPr id="16" name="Footer Placeholder 15"/>
          <p:cNvSpPr>
            <a:spLocks noGrp="1"/>
          </p:cNvSpPr>
          <p:nvPr>
            <p:ph type="ftr" sz="quarter" idx="12"/>
          </p:nvPr>
        </p:nvSpPr>
        <p:spPr/>
        <p:txBody>
          <a:bodyPr/>
          <a:lstStyle/>
          <a:p>
            <a:endParaRPr lang="en-US">
              <a:solidFill>
                <a:prstClr val="white">
                  <a:alpha val="60000"/>
                </a:prstClr>
              </a:solidFill>
            </a:endParaRPr>
          </a:p>
        </p:txBody>
      </p:sp>
    </p:spTree>
    <p:extLst>
      <p:ext uri="{BB962C8B-B14F-4D97-AF65-F5344CB8AC3E}">
        <p14:creationId xmlns:p14="http://schemas.microsoft.com/office/powerpoint/2010/main" val="15687816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TextBox 7"/>
          <p:cNvSpPr txBox="1"/>
          <p:nvPr/>
        </p:nvSpPr>
        <p:spPr>
          <a:xfrm>
            <a:off x="5689600" y="4074498"/>
            <a:ext cx="609600" cy="1015663"/>
          </a:xfrm>
          <a:prstGeom prst="rect">
            <a:avLst/>
          </a:prstGeom>
          <a:noFill/>
        </p:spPr>
        <p:txBody>
          <a:bodyPr wrap="square" lIns="0" tIns="0" rIns="0" bIns="0" rtlCol="0" anchor="t" anchorCtr="0">
            <a:spAutoFit/>
          </a:bodyPr>
          <a:lstStyle/>
          <a:p>
            <a:r>
              <a:rPr lang="en-US" sz="6600" dirty="0">
                <a:solidFill>
                  <a:prstClr val="white"/>
                </a:solidFill>
                <a:effectLst>
                  <a:outerShdw blurRad="38100" dist="38100" dir="2700000" algn="tl">
                    <a:srgbClr val="000000">
                      <a:alpha val="43137"/>
                    </a:srgbClr>
                  </a:outerShdw>
                </a:effectLst>
              </a:rPr>
              <a:t>{</a:t>
            </a:r>
          </a:p>
        </p:txBody>
      </p:sp>
      <p:sp>
        <p:nvSpPr>
          <p:cNvPr id="3" name="Text Placeholder 2"/>
          <p:cNvSpPr>
            <a:spLocks noGrp="1"/>
          </p:cNvSpPr>
          <p:nvPr>
            <p:ph type="body" idx="1"/>
          </p:nvPr>
        </p:nvSpPr>
        <p:spPr>
          <a:xfrm>
            <a:off x="6096000" y="4267368"/>
            <a:ext cx="49784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2" name="Date Placeholder 11"/>
          <p:cNvSpPr>
            <a:spLocks noGrp="1"/>
          </p:cNvSpPr>
          <p:nvPr>
            <p:ph type="dt" sz="half" idx="10"/>
          </p:nvPr>
        </p:nvSpPr>
        <p:spPr/>
        <p:txBody>
          <a:bodyPr/>
          <a:lstStyle/>
          <a:p>
            <a:fld id="{B2E4E466-B6F8-4C5E-AABD-71BB3320AADB}" type="datetimeFigureOut">
              <a:rPr lang="en-US" smtClean="0">
                <a:solidFill>
                  <a:prstClr val="white">
                    <a:alpha val="60000"/>
                  </a:prstClr>
                </a:solidFill>
              </a:rPr>
              <a:pPr/>
              <a:t>1/13/2016</a:t>
            </a:fld>
            <a:endParaRPr lang="en-US">
              <a:solidFill>
                <a:prstClr val="white">
                  <a:alpha val="60000"/>
                </a:prstClr>
              </a:solidFill>
            </a:endParaRPr>
          </a:p>
        </p:txBody>
      </p:sp>
      <p:sp>
        <p:nvSpPr>
          <p:cNvPr id="13" name="Slide Number Placeholder 12"/>
          <p:cNvSpPr>
            <a:spLocks noGrp="1"/>
          </p:cNvSpPr>
          <p:nvPr>
            <p:ph type="sldNum" sz="quarter" idx="11"/>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
        <p:nvSpPr>
          <p:cNvPr id="14" name="Footer Placeholder 13"/>
          <p:cNvSpPr>
            <a:spLocks noGrp="1"/>
          </p:cNvSpPr>
          <p:nvPr>
            <p:ph type="ftr" sz="quarter" idx="12"/>
          </p:nvPr>
        </p:nvSpPr>
        <p:spPr/>
        <p:txBody>
          <a:bodyPr/>
          <a:lstStyle/>
          <a:p>
            <a:endParaRPr lang="en-US">
              <a:solidFill>
                <a:prstClr val="white">
                  <a:alpha val="60000"/>
                </a:prstClr>
              </a:solidFill>
            </a:endParaRPr>
          </a:p>
        </p:txBody>
      </p:sp>
      <p:sp>
        <p:nvSpPr>
          <p:cNvPr id="4" name="Title 3"/>
          <p:cNvSpPr>
            <a:spLocks noGrp="1"/>
          </p:cNvSpPr>
          <p:nvPr>
            <p:ph type="title"/>
          </p:nvPr>
        </p:nvSpPr>
        <p:spPr>
          <a:xfrm>
            <a:off x="3048000" y="1905000"/>
            <a:ext cx="804672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en-US" smtClean="0"/>
              <a:t>Click to edit Master title style</a:t>
            </a:r>
            <a:endParaRPr lang="en-US" dirty="0"/>
          </a:p>
        </p:txBody>
      </p:sp>
    </p:spTree>
    <p:extLst>
      <p:ext uri="{BB962C8B-B14F-4D97-AF65-F5344CB8AC3E}">
        <p14:creationId xmlns:p14="http://schemas.microsoft.com/office/powerpoint/2010/main" val="32625996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B2E4E466-B6F8-4C5E-AABD-71BB3320AADB}" type="datetimeFigureOut">
              <a:rPr lang="en-US" smtClean="0">
                <a:solidFill>
                  <a:prstClr val="white">
                    <a:alpha val="60000"/>
                  </a:prstClr>
                </a:solidFill>
              </a:rPr>
              <a:pPr/>
              <a:t>1/13/2016</a:t>
            </a:fld>
            <a:endParaRPr lang="en-US">
              <a:solidFill>
                <a:prstClr val="white">
                  <a:alpha val="60000"/>
                </a:prstClr>
              </a:solidFill>
            </a:endParaRPr>
          </a:p>
        </p:txBody>
      </p:sp>
      <p:sp>
        <p:nvSpPr>
          <p:cNvPr id="9" name="Slide Number Placeholder 8"/>
          <p:cNvSpPr>
            <a:spLocks noGrp="1"/>
          </p:cNvSpPr>
          <p:nvPr>
            <p:ph type="sldNum" sz="quarter" idx="11"/>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
        <p:nvSpPr>
          <p:cNvPr id="10" name="Footer Placeholder 9"/>
          <p:cNvSpPr>
            <a:spLocks noGrp="1"/>
          </p:cNvSpPr>
          <p:nvPr>
            <p:ph type="ftr" sz="quarter" idx="12"/>
          </p:nvPr>
        </p:nvSpPr>
        <p:spPr/>
        <p:txBody>
          <a:bodyPr/>
          <a:lstStyle/>
          <a:p>
            <a:endParaRPr lang="en-US">
              <a:solidFill>
                <a:prstClr val="white">
                  <a:alpha val="60000"/>
                </a:prstClr>
              </a:solidFill>
            </a:endParaRPr>
          </a:p>
        </p:txBody>
      </p:sp>
      <p:sp>
        <p:nvSpPr>
          <p:cNvPr id="11" name="Title 10"/>
          <p:cNvSpPr>
            <a:spLocks noGrp="1"/>
          </p:cNvSpPr>
          <p:nvPr>
            <p:ph type="title"/>
          </p:nvPr>
        </p:nvSpPr>
        <p:spPr/>
        <p:txBody>
          <a:bodyPr/>
          <a:lstStyle/>
          <a:p>
            <a:r>
              <a:rPr lang="en-US" smtClean="0"/>
              <a:t>Click to edit Master title style</a:t>
            </a:r>
            <a:endParaRPr lang="en-US" dirty="0"/>
          </a:p>
        </p:txBody>
      </p:sp>
      <p:sp>
        <p:nvSpPr>
          <p:cNvPr id="5" name="Content Placeholder 4"/>
          <p:cNvSpPr>
            <a:spLocks noGrp="1"/>
          </p:cNvSpPr>
          <p:nvPr>
            <p:ph sz="quarter" idx="13"/>
          </p:nvPr>
        </p:nvSpPr>
        <p:spPr>
          <a:xfrm>
            <a:off x="1792224" y="658368"/>
            <a:ext cx="4364736"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Content Placeholder 6"/>
          <p:cNvSpPr>
            <a:spLocks noGrp="1"/>
          </p:cNvSpPr>
          <p:nvPr>
            <p:ph sz="quarter" idx="14"/>
          </p:nvPr>
        </p:nvSpPr>
        <p:spPr>
          <a:xfrm>
            <a:off x="6705600" y="658369"/>
            <a:ext cx="4364736" cy="34321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5207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788160" y="661976"/>
            <a:ext cx="4364736"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792224" y="1371600"/>
            <a:ext cx="43688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705600" y="661976"/>
            <a:ext cx="4364736"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705600" y="1371600"/>
            <a:ext cx="4364736"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TextBox 12"/>
          <p:cNvSpPr txBox="1"/>
          <p:nvPr/>
        </p:nvSpPr>
        <p:spPr>
          <a:xfrm>
            <a:off x="1408853" y="520192"/>
            <a:ext cx="609600" cy="923330"/>
          </a:xfrm>
          <a:prstGeom prst="rect">
            <a:avLst/>
          </a:prstGeom>
          <a:noFill/>
        </p:spPr>
        <p:txBody>
          <a:bodyPr wrap="square" lIns="0" tIns="0" rIns="0" bIns="0" rtlCol="0" anchor="t" anchorCtr="0">
            <a:spAutoFit/>
          </a:bodyPr>
          <a:lstStyle/>
          <a:p>
            <a:r>
              <a:rPr lang="en-US" sz="6000" dirty="0">
                <a:solidFill>
                  <a:prstClr val="white"/>
                </a:solidFill>
                <a:effectLst>
                  <a:outerShdw blurRad="38100" dist="38100" dir="2700000" algn="tl">
                    <a:srgbClr val="000000">
                      <a:alpha val="43137"/>
                    </a:srgbClr>
                  </a:outerShdw>
                </a:effectLst>
              </a:rPr>
              <a:t>{</a:t>
            </a:r>
          </a:p>
        </p:txBody>
      </p:sp>
      <p:sp>
        <p:nvSpPr>
          <p:cNvPr id="18" name="TextBox 17"/>
          <p:cNvSpPr txBox="1"/>
          <p:nvPr/>
        </p:nvSpPr>
        <p:spPr>
          <a:xfrm>
            <a:off x="6373707" y="520192"/>
            <a:ext cx="609600" cy="923330"/>
          </a:xfrm>
          <a:prstGeom prst="rect">
            <a:avLst/>
          </a:prstGeom>
          <a:noFill/>
        </p:spPr>
        <p:txBody>
          <a:bodyPr wrap="square" lIns="0" tIns="0" rIns="0" bIns="0" rtlCol="0" anchor="t" anchorCtr="0">
            <a:spAutoFit/>
          </a:bodyPr>
          <a:lstStyle/>
          <a:p>
            <a:r>
              <a:rPr lang="en-US" sz="6000" dirty="0">
                <a:solidFill>
                  <a:prstClr val="white"/>
                </a:solidFill>
                <a:effectLst>
                  <a:outerShdw blurRad="38100" dist="38100" dir="2700000" algn="tl">
                    <a:srgbClr val="000000">
                      <a:alpha val="43137"/>
                    </a:srgbClr>
                  </a:outerShdw>
                </a:effectLst>
              </a:rPr>
              <a:t>{</a:t>
            </a:r>
          </a:p>
        </p:txBody>
      </p:sp>
      <p:sp>
        <p:nvSpPr>
          <p:cNvPr id="12" name="Title 11"/>
          <p:cNvSpPr>
            <a:spLocks noGrp="1"/>
          </p:cNvSpPr>
          <p:nvPr>
            <p:ph type="title"/>
          </p:nvPr>
        </p:nvSpPr>
        <p:spPr/>
        <p:txBody>
          <a:bodyPr/>
          <a:lstStyle/>
          <a:p>
            <a:r>
              <a:rPr lang="en-US" smtClean="0"/>
              <a:t>Click to edit Master title style</a:t>
            </a:r>
            <a:endParaRPr lang="en-US" dirty="0"/>
          </a:p>
        </p:txBody>
      </p:sp>
      <p:sp>
        <p:nvSpPr>
          <p:cNvPr id="14" name="Date Placeholder 13"/>
          <p:cNvSpPr>
            <a:spLocks noGrp="1"/>
          </p:cNvSpPr>
          <p:nvPr>
            <p:ph type="dt" sz="half" idx="10"/>
          </p:nvPr>
        </p:nvSpPr>
        <p:spPr/>
        <p:txBody>
          <a:bodyPr/>
          <a:lstStyle/>
          <a:p>
            <a:fld id="{B2E4E466-B6F8-4C5E-AABD-71BB3320AADB}" type="datetimeFigureOut">
              <a:rPr lang="en-US" smtClean="0">
                <a:solidFill>
                  <a:prstClr val="white">
                    <a:alpha val="60000"/>
                  </a:prstClr>
                </a:solidFill>
              </a:rPr>
              <a:pPr/>
              <a:t>1/13/2016</a:t>
            </a:fld>
            <a:endParaRPr lang="en-US">
              <a:solidFill>
                <a:prstClr val="white">
                  <a:alpha val="60000"/>
                </a:prstClr>
              </a:solidFill>
            </a:endParaRPr>
          </a:p>
        </p:txBody>
      </p:sp>
      <p:sp>
        <p:nvSpPr>
          <p:cNvPr id="15" name="Slide Number Placeholder 14"/>
          <p:cNvSpPr>
            <a:spLocks noGrp="1"/>
          </p:cNvSpPr>
          <p:nvPr>
            <p:ph type="sldNum" sz="quarter" idx="11"/>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
        <p:nvSpPr>
          <p:cNvPr id="16" name="Footer Placeholder 15"/>
          <p:cNvSpPr>
            <a:spLocks noGrp="1"/>
          </p:cNvSpPr>
          <p:nvPr>
            <p:ph type="ftr" sz="quarter" idx="12"/>
          </p:nvPr>
        </p:nvSpPr>
        <p:spPr/>
        <p:txBody>
          <a:bodyPr/>
          <a:lstStyle/>
          <a:p>
            <a:endParaRPr lang="en-US">
              <a:solidFill>
                <a:prstClr val="white">
                  <a:alpha val="60000"/>
                </a:prstClr>
              </a:solidFill>
            </a:endParaRPr>
          </a:p>
        </p:txBody>
      </p:sp>
    </p:spTree>
    <p:extLst>
      <p:ext uri="{BB962C8B-B14F-4D97-AF65-F5344CB8AC3E}">
        <p14:creationId xmlns:p14="http://schemas.microsoft.com/office/powerpoint/2010/main" val="1602968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a:p>
        </p:txBody>
      </p:sp>
      <p:sp>
        <p:nvSpPr>
          <p:cNvPr id="7" name="Date Placeholder 6"/>
          <p:cNvSpPr>
            <a:spLocks noGrp="1"/>
          </p:cNvSpPr>
          <p:nvPr>
            <p:ph type="dt" sz="half" idx="10"/>
          </p:nvPr>
        </p:nvSpPr>
        <p:spPr/>
        <p:txBody>
          <a:bodyPr/>
          <a:lstStyle/>
          <a:p>
            <a:fld id="{B2E4E466-B6F8-4C5E-AABD-71BB3320AADB}" type="datetimeFigureOut">
              <a:rPr lang="en-US" smtClean="0">
                <a:solidFill>
                  <a:prstClr val="white">
                    <a:alpha val="60000"/>
                  </a:prstClr>
                </a:solidFill>
              </a:rPr>
              <a:pPr/>
              <a:t>1/13/2016</a:t>
            </a:fld>
            <a:endParaRPr lang="en-US">
              <a:solidFill>
                <a:prstClr val="white">
                  <a:alpha val="60000"/>
                </a:prstClr>
              </a:solidFill>
            </a:endParaRPr>
          </a:p>
        </p:txBody>
      </p:sp>
      <p:sp>
        <p:nvSpPr>
          <p:cNvPr id="8" name="Slide Number Placeholder 7"/>
          <p:cNvSpPr>
            <a:spLocks noGrp="1"/>
          </p:cNvSpPr>
          <p:nvPr>
            <p:ph type="sldNum" sz="quarter" idx="11"/>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
        <p:nvSpPr>
          <p:cNvPr id="9" name="Footer Placeholder 8"/>
          <p:cNvSpPr>
            <a:spLocks noGrp="1"/>
          </p:cNvSpPr>
          <p:nvPr>
            <p:ph type="ftr" sz="quarter" idx="12"/>
          </p:nvPr>
        </p:nvSpPr>
        <p:spPr/>
        <p:txBody>
          <a:bodyPr/>
          <a:lstStyle/>
          <a:p>
            <a:endParaRPr lang="en-US">
              <a:solidFill>
                <a:prstClr val="white">
                  <a:alpha val="60000"/>
                </a:prstClr>
              </a:solidFill>
            </a:endParaRPr>
          </a:p>
        </p:txBody>
      </p:sp>
    </p:spTree>
    <p:extLst>
      <p:ext uri="{BB962C8B-B14F-4D97-AF65-F5344CB8AC3E}">
        <p14:creationId xmlns:p14="http://schemas.microsoft.com/office/powerpoint/2010/main" val="2917267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2E4E466-B6F8-4C5E-AABD-71BB3320AADB}" type="datetimeFigureOut">
              <a:rPr lang="en-US" smtClean="0">
                <a:solidFill>
                  <a:prstClr val="white">
                    <a:alpha val="60000"/>
                  </a:prstClr>
                </a:solidFill>
              </a:rPr>
              <a:pPr/>
              <a:t>1/13/2016</a:t>
            </a:fld>
            <a:endParaRPr lang="en-US">
              <a:solidFill>
                <a:prstClr val="white">
                  <a:alpha val="60000"/>
                </a:prstClr>
              </a:solidFill>
            </a:endParaRPr>
          </a:p>
        </p:txBody>
      </p:sp>
      <p:sp>
        <p:nvSpPr>
          <p:cNvPr id="6" name="Slide Number Placeholder 5"/>
          <p:cNvSpPr>
            <a:spLocks noGrp="1"/>
          </p:cNvSpPr>
          <p:nvPr>
            <p:ph type="sldNum" sz="quarter" idx="11"/>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
        <p:nvSpPr>
          <p:cNvPr id="7" name="Footer Placeholder 6"/>
          <p:cNvSpPr>
            <a:spLocks noGrp="1"/>
          </p:cNvSpPr>
          <p:nvPr>
            <p:ph type="ftr" sz="quarter" idx="12"/>
          </p:nvPr>
        </p:nvSpPr>
        <p:spPr/>
        <p:txBody>
          <a:bodyPr/>
          <a:lstStyle/>
          <a:p>
            <a:endParaRPr lang="en-US">
              <a:solidFill>
                <a:prstClr val="white">
                  <a:alpha val="60000"/>
                </a:prstClr>
              </a:solidFill>
            </a:endParaRPr>
          </a:p>
        </p:txBody>
      </p:sp>
    </p:spTree>
    <p:extLst>
      <p:ext uri="{BB962C8B-B14F-4D97-AF65-F5344CB8AC3E}">
        <p14:creationId xmlns:p14="http://schemas.microsoft.com/office/powerpoint/2010/main" val="1284781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TextBox 8"/>
          <p:cNvSpPr txBox="1"/>
          <p:nvPr/>
        </p:nvSpPr>
        <p:spPr>
          <a:xfrm>
            <a:off x="7105227" y="1774588"/>
            <a:ext cx="609600" cy="1231106"/>
          </a:xfrm>
          <a:prstGeom prst="rect">
            <a:avLst/>
          </a:prstGeom>
          <a:noFill/>
        </p:spPr>
        <p:txBody>
          <a:bodyPr wrap="square" lIns="0" tIns="0" rIns="0" bIns="0" rtlCol="0" anchor="t" anchorCtr="0">
            <a:spAutoFit/>
          </a:bodyPr>
          <a:lstStyle/>
          <a:p>
            <a:r>
              <a:rPr lang="en-US" sz="8000" dirty="0">
                <a:solidFill>
                  <a:prstClr val="white"/>
                </a:solidFill>
                <a:effectLst>
                  <a:outerShdw blurRad="38100" dist="38100" dir="2700000" algn="tl">
                    <a:srgbClr val="000000">
                      <a:alpha val="43137"/>
                    </a:srgbClr>
                  </a:outerShdw>
                </a:effectLst>
              </a:rPr>
              <a:t>{</a:t>
            </a:r>
          </a:p>
        </p:txBody>
      </p:sp>
      <p:sp>
        <p:nvSpPr>
          <p:cNvPr id="3" name="Content Placeholder 2"/>
          <p:cNvSpPr>
            <a:spLocks noGrp="1"/>
          </p:cNvSpPr>
          <p:nvPr>
            <p:ph idx="1"/>
          </p:nvPr>
        </p:nvSpPr>
        <p:spPr>
          <a:xfrm>
            <a:off x="1117600" y="685801"/>
            <a:ext cx="57912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20000" y="685801"/>
            <a:ext cx="34544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14"/>
          <p:cNvSpPr>
            <a:spLocks noGrp="1"/>
          </p:cNvSpPr>
          <p:nvPr>
            <p:ph type="dt" sz="half" idx="10"/>
          </p:nvPr>
        </p:nvSpPr>
        <p:spPr/>
        <p:txBody>
          <a:bodyPr/>
          <a:lstStyle/>
          <a:p>
            <a:fld id="{B2E4E466-B6F8-4C5E-AABD-71BB3320AADB}" type="datetimeFigureOut">
              <a:rPr lang="en-US" smtClean="0">
                <a:solidFill>
                  <a:prstClr val="white">
                    <a:alpha val="60000"/>
                  </a:prstClr>
                </a:solidFill>
              </a:rPr>
              <a:pPr/>
              <a:t>1/13/2016</a:t>
            </a:fld>
            <a:endParaRPr lang="en-US">
              <a:solidFill>
                <a:prstClr val="white">
                  <a:alpha val="60000"/>
                </a:prstClr>
              </a:solidFill>
            </a:endParaRPr>
          </a:p>
        </p:txBody>
      </p:sp>
      <p:sp>
        <p:nvSpPr>
          <p:cNvPr id="16" name="Slide Number Placeholder 15"/>
          <p:cNvSpPr>
            <a:spLocks noGrp="1"/>
          </p:cNvSpPr>
          <p:nvPr>
            <p:ph type="sldNum" sz="quarter" idx="11"/>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
        <p:nvSpPr>
          <p:cNvPr id="17" name="Footer Placeholder 16"/>
          <p:cNvSpPr>
            <a:spLocks noGrp="1"/>
          </p:cNvSpPr>
          <p:nvPr>
            <p:ph type="ftr" sz="quarter" idx="12"/>
          </p:nvPr>
        </p:nvSpPr>
        <p:spPr/>
        <p:txBody>
          <a:bodyPr/>
          <a:lstStyle/>
          <a:p>
            <a:endParaRPr lang="en-US">
              <a:solidFill>
                <a:prstClr val="white">
                  <a:alpha val="60000"/>
                </a:prstClr>
              </a:solidFill>
            </a:endParaRPr>
          </a:p>
        </p:txBody>
      </p:sp>
      <p:sp>
        <p:nvSpPr>
          <p:cNvPr id="18" name="Title 17"/>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3273743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625600" y="612776"/>
            <a:ext cx="89408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3657600" y="3453047"/>
            <a:ext cx="67056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Box 8"/>
          <p:cNvSpPr txBox="1"/>
          <p:nvPr/>
        </p:nvSpPr>
        <p:spPr>
          <a:xfrm>
            <a:off x="3247136" y="3331464"/>
            <a:ext cx="609600" cy="923330"/>
          </a:xfrm>
          <a:prstGeom prst="rect">
            <a:avLst/>
          </a:prstGeom>
          <a:noFill/>
        </p:spPr>
        <p:txBody>
          <a:bodyPr wrap="square" lIns="0" tIns="0" rIns="0" bIns="0" rtlCol="0" anchor="t" anchorCtr="0">
            <a:spAutoFit/>
          </a:bodyPr>
          <a:lstStyle/>
          <a:p>
            <a:r>
              <a:rPr lang="en-US" sz="6000" dirty="0">
                <a:solidFill>
                  <a:prstClr val="white"/>
                </a:solidFill>
                <a:effectLst>
                  <a:outerShdw blurRad="38100" dist="38100" dir="2700000" algn="tl">
                    <a:srgbClr val="000000">
                      <a:alpha val="43137"/>
                    </a:srgbClr>
                  </a:outerShdw>
                </a:effectLst>
              </a:rPr>
              <a:t>{</a:t>
            </a:r>
          </a:p>
        </p:txBody>
      </p:sp>
      <p:sp>
        <p:nvSpPr>
          <p:cNvPr id="11" name="Title 10"/>
          <p:cNvSpPr>
            <a:spLocks noGrp="1"/>
          </p:cNvSpPr>
          <p:nvPr>
            <p:ph type="title"/>
          </p:nvPr>
        </p:nvSpPr>
        <p:spPr/>
        <p:txBody>
          <a:bodyPr/>
          <a:lstStyle/>
          <a:p>
            <a:r>
              <a:rPr lang="en-US" smtClean="0"/>
              <a:t>Click to edit Master title style</a:t>
            </a:r>
            <a:endParaRPr lang="en-US"/>
          </a:p>
        </p:txBody>
      </p:sp>
      <p:sp>
        <p:nvSpPr>
          <p:cNvPr id="13" name="Date Placeholder 12"/>
          <p:cNvSpPr>
            <a:spLocks noGrp="1"/>
          </p:cNvSpPr>
          <p:nvPr>
            <p:ph type="dt" sz="half" idx="10"/>
          </p:nvPr>
        </p:nvSpPr>
        <p:spPr/>
        <p:txBody>
          <a:bodyPr/>
          <a:lstStyle/>
          <a:p>
            <a:fld id="{B2E4E466-B6F8-4C5E-AABD-71BB3320AADB}" type="datetimeFigureOut">
              <a:rPr lang="en-US" smtClean="0">
                <a:solidFill>
                  <a:prstClr val="white">
                    <a:alpha val="60000"/>
                  </a:prstClr>
                </a:solidFill>
              </a:rPr>
              <a:pPr/>
              <a:t>1/13/2016</a:t>
            </a:fld>
            <a:endParaRPr lang="en-US">
              <a:solidFill>
                <a:prstClr val="white">
                  <a:alpha val="60000"/>
                </a:prstClr>
              </a:solidFill>
            </a:endParaRPr>
          </a:p>
        </p:txBody>
      </p:sp>
      <p:sp>
        <p:nvSpPr>
          <p:cNvPr id="14" name="Slide Number Placeholder 13"/>
          <p:cNvSpPr>
            <a:spLocks noGrp="1"/>
          </p:cNvSpPr>
          <p:nvPr>
            <p:ph type="sldNum" sz="quarter" idx="11"/>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
        <p:nvSpPr>
          <p:cNvPr id="15" name="Footer Placeholder 14"/>
          <p:cNvSpPr>
            <a:spLocks noGrp="1"/>
          </p:cNvSpPr>
          <p:nvPr>
            <p:ph type="ftr" sz="quarter" idx="12"/>
          </p:nvPr>
        </p:nvSpPr>
        <p:spPr/>
        <p:txBody>
          <a:bodyPr/>
          <a:lstStyle/>
          <a:p>
            <a:endParaRPr lang="en-US">
              <a:solidFill>
                <a:prstClr val="white">
                  <a:alpha val="60000"/>
                </a:prstClr>
              </a:solidFill>
            </a:endParaRPr>
          </a:p>
        </p:txBody>
      </p:sp>
    </p:spTree>
    <p:extLst>
      <p:ext uri="{BB962C8B-B14F-4D97-AF65-F5344CB8AC3E}">
        <p14:creationId xmlns:p14="http://schemas.microsoft.com/office/powerpoint/2010/main" val="835942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844800" y="685802"/>
            <a:ext cx="7721600" cy="3505199"/>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E4E466-B6F8-4C5E-AABD-71BB3320AADB}" type="datetimeFigureOut">
              <a:rPr lang="en-US" smtClean="0">
                <a:solidFill>
                  <a:prstClr val="white">
                    <a:alpha val="60000"/>
                  </a:prstClr>
                </a:solidFill>
              </a:rPr>
              <a:pPr/>
              <a:t>1/13/2016</a:t>
            </a:fld>
            <a:endParaRPr lang="en-US">
              <a:solidFill>
                <a:prstClr val="white">
                  <a:alpha val="60000"/>
                </a:prstClr>
              </a:solidFill>
            </a:endParaRPr>
          </a:p>
        </p:txBody>
      </p:sp>
      <p:sp>
        <p:nvSpPr>
          <p:cNvPr id="5" name="Footer Placeholder 4"/>
          <p:cNvSpPr>
            <a:spLocks noGrp="1"/>
          </p:cNvSpPr>
          <p:nvPr>
            <p:ph type="ftr" sz="quarter" idx="11"/>
          </p:nvPr>
        </p:nvSpPr>
        <p:spPr/>
        <p:txBody>
          <a:bodyPr/>
          <a:lstStyle/>
          <a:p>
            <a:endParaRPr lang="en-US">
              <a:solidFill>
                <a:prstClr val="white">
                  <a:alpha val="60000"/>
                </a:prstClr>
              </a:solidFill>
            </a:endParaRPr>
          </a:p>
        </p:txBody>
      </p:sp>
      <p:sp>
        <p:nvSpPr>
          <p:cNvPr id="6" name="Slide Number Placeholder 5"/>
          <p:cNvSpPr>
            <a:spLocks noGrp="1"/>
          </p:cNvSpPr>
          <p:nvPr>
            <p:ph type="sldNum" sz="quarter" idx="12"/>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Tree>
    <p:extLst>
      <p:ext uri="{BB962C8B-B14F-4D97-AF65-F5344CB8AC3E}">
        <p14:creationId xmlns:p14="http://schemas.microsoft.com/office/powerpoint/2010/main" val="38810968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12800" y="609601"/>
            <a:ext cx="2844800" cy="5181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860800" y="685801"/>
            <a:ext cx="6705600" cy="45720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2E4E466-B6F8-4C5E-AABD-71BB3320AADB}" type="datetimeFigureOut">
              <a:rPr lang="en-US" smtClean="0">
                <a:solidFill>
                  <a:prstClr val="white">
                    <a:alpha val="60000"/>
                  </a:prstClr>
                </a:solidFill>
              </a:rPr>
              <a:pPr/>
              <a:t>1/13/2016</a:t>
            </a:fld>
            <a:endParaRPr lang="en-US">
              <a:solidFill>
                <a:prstClr val="white">
                  <a:alpha val="60000"/>
                </a:prstClr>
              </a:solidFill>
            </a:endParaRPr>
          </a:p>
        </p:txBody>
      </p:sp>
      <p:sp>
        <p:nvSpPr>
          <p:cNvPr id="5" name="Footer Placeholder 4"/>
          <p:cNvSpPr>
            <a:spLocks noGrp="1"/>
          </p:cNvSpPr>
          <p:nvPr>
            <p:ph type="ftr" sz="quarter" idx="11"/>
          </p:nvPr>
        </p:nvSpPr>
        <p:spPr/>
        <p:txBody>
          <a:bodyPr/>
          <a:lstStyle/>
          <a:p>
            <a:endParaRPr lang="en-US">
              <a:solidFill>
                <a:prstClr val="white">
                  <a:alpha val="60000"/>
                </a:prstClr>
              </a:solidFill>
            </a:endParaRPr>
          </a:p>
        </p:txBody>
      </p:sp>
      <p:sp>
        <p:nvSpPr>
          <p:cNvPr id="6" name="Slide Number Placeholder 5"/>
          <p:cNvSpPr>
            <a:spLocks noGrp="1"/>
          </p:cNvSpPr>
          <p:nvPr>
            <p:ph type="sldNum" sz="quarter" idx="12"/>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Tree>
    <p:extLst>
      <p:ext uri="{BB962C8B-B14F-4D97-AF65-F5344CB8AC3E}">
        <p14:creationId xmlns:p14="http://schemas.microsoft.com/office/powerpoint/2010/main" val="3442928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
        <p:nvSpPr>
          <p:cNvPr id="8" name="Oval 7"/>
          <p:cNvSpPr/>
          <p:nvPr/>
        </p:nvSpPr>
        <p:spPr>
          <a:xfrm rot="19724275">
            <a:off x="1830961" y="1038441"/>
            <a:ext cx="965416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
        <p:nvSpPr>
          <p:cNvPr id="9" name="Oval 8"/>
          <p:cNvSpPr/>
          <p:nvPr/>
        </p:nvSpPr>
        <p:spPr>
          <a:xfrm rot="17656910">
            <a:off x="557464" y="419133"/>
            <a:ext cx="5538472" cy="5973945"/>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
        <p:nvSpPr>
          <p:cNvPr id="10" name="Oval 9"/>
          <p:cNvSpPr/>
          <p:nvPr/>
        </p:nvSpPr>
        <p:spPr>
          <a:xfrm rot="19724275">
            <a:off x="4370607" y="116855"/>
            <a:ext cx="8639149"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
        <p:nvSpPr>
          <p:cNvPr id="2" name="Title Placeholder 1"/>
          <p:cNvSpPr>
            <a:spLocks noGrp="1"/>
          </p:cNvSpPr>
          <p:nvPr>
            <p:ph type="title"/>
          </p:nvPr>
        </p:nvSpPr>
        <p:spPr>
          <a:xfrm>
            <a:off x="1036320" y="4876800"/>
            <a:ext cx="10058400" cy="9144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844800" y="685802"/>
            <a:ext cx="8128000" cy="3657599"/>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00" y="6154739"/>
            <a:ext cx="28448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B2E4E466-B6F8-4C5E-AABD-71BB3320AADB}" type="datetimeFigureOut">
              <a:rPr lang="en-US" smtClean="0">
                <a:solidFill>
                  <a:prstClr val="white">
                    <a:alpha val="60000"/>
                  </a:prstClr>
                </a:solidFill>
              </a:rPr>
              <a:pPr/>
              <a:t>1/13/2016</a:t>
            </a:fld>
            <a:endParaRPr lang="en-US">
              <a:solidFill>
                <a:prstClr val="white">
                  <a:alpha val="60000"/>
                </a:prstClr>
              </a:solidFill>
            </a:endParaRPr>
          </a:p>
        </p:txBody>
      </p:sp>
      <p:sp>
        <p:nvSpPr>
          <p:cNvPr id="5" name="Footer Placeholder 4"/>
          <p:cNvSpPr>
            <a:spLocks noGrp="1"/>
          </p:cNvSpPr>
          <p:nvPr>
            <p:ph type="ftr" sz="quarter" idx="3"/>
          </p:nvPr>
        </p:nvSpPr>
        <p:spPr>
          <a:xfrm>
            <a:off x="1097280" y="6154739"/>
            <a:ext cx="6096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en-US">
              <a:solidFill>
                <a:prstClr val="white">
                  <a:alpha val="60000"/>
                </a:prstClr>
              </a:solidFill>
            </a:endParaRPr>
          </a:p>
        </p:txBody>
      </p:sp>
      <p:sp>
        <p:nvSpPr>
          <p:cNvPr id="6" name="Slide Number Placeholder 5"/>
          <p:cNvSpPr>
            <a:spLocks noGrp="1"/>
          </p:cNvSpPr>
          <p:nvPr>
            <p:ph type="sldNum" sz="quarter" idx="4"/>
          </p:nvPr>
        </p:nvSpPr>
        <p:spPr>
          <a:xfrm>
            <a:off x="1097280" y="5842000"/>
            <a:ext cx="28448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Tree>
    <p:extLst>
      <p:ext uri="{BB962C8B-B14F-4D97-AF65-F5344CB8AC3E}">
        <p14:creationId xmlns:p14="http://schemas.microsoft.com/office/powerpoint/2010/main" val="183080012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ursinus.edu/offices/center-for-writing-and-speakin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Working with Sources</a:t>
            </a:r>
            <a:endParaRPr lang="en-US" dirty="0"/>
          </a:p>
        </p:txBody>
      </p:sp>
      <p:sp>
        <p:nvSpPr>
          <p:cNvPr id="3" name="Subtitle 2"/>
          <p:cNvSpPr>
            <a:spLocks noGrp="1"/>
          </p:cNvSpPr>
          <p:nvPr>
            <p:ph type="subTitle" idx="1"/>
          </p:nvPr>
        </p:nvSpPr>
        <p:spPr/>
        <p:txBody>
          <a:bodyPr>
            <a:normAutofit fontScale="92500" lnSpcReduction="10000"/>
          </a:bodyPr>
          <a:lstStyle/>
          <a:p>
            <a:r>
              <a:rPr lang="en-US" dirty="0" smtClean="0"/>
              <a:t>Integrating and Analyzing Quotations</a:t>
            </a:r>
          </a:p>
          <a:p>
            <a:r>
              <a:rPr lang="en-US" dirty="0" smtClean="0"/>
              <a:t>Dr</a:t>
            </a:r>
            <a:r>
              <a:rPr lang="en-US" dirty="0" smtClean="0"/>
              <a:t>. Talia Argondezzi</a:t>
            </a:r>
            <a:endParaRPr lang="en-US" dirty="0"/>
          </a:p>
        </p:txBody>
      </p:sp>
    </p:spTree>
    <p:extLst>
      <p:ext uri="{BB962C8B-B14F-4D97-AF65-F5344CB8AC3E}">
        <p14:creationId xmlns:p14="http://schemas.microsoft.com/office/powerpoint/2010/main" val="859849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8288" indent="0">
              <a:buNone/>
            </a:pPr>
            <a:r>
              <a:rPr lang="en-US" dirty="0" smtClean="0"/>
              <a:t>Integrate a quotation smoothly.</a:t>
            </a:r>
          </a:p>
          <a:p>
            <a:pPr marL="18288" indent="0">
              <a:buNone/>
            </a:pPr>
            <a:endParaRPr lang="en-US" dirty="0"/>
          </a:p>
          <a:p>
            <a:pPr marL="18288" indent="0">
              <a:buNone/>
            </a:pPr>
            <a:r>
              <a:rPr lang="en-US" dirty="0" smtClean="0"/>
              <a:t>Don’t drop it in as its own sentence!</a:t>
            </a:r>
          </a:p>
        </p:txBody>
      </p:sp>
      <p:sp>
        <p:nvSpPr>
          <p:cNvPr id="3" name="Title 2"/>
          <p:cNvSpPr>
            <a:spLocks noGrp="1"/>
          </p:cNvSpPr>
          <p:nvPr>
            <p:ph type="title"/>
          </p:nvPr>
        </p:nvSpPr>
        <p:spPr/>
        <p:txBody>
          <a:bodyPr/>
          <a:lstStyle/>
          <a:p>
            <a:r>
              <a:rPr lang="en-US" dirty="0" smtClean="0"/>
              <a:t>Integrating Quotations</a:t>
            </a:r>
            <a:endParaRPr lang="en-US" dirty="0"/>
          </a:p>
        </p:txBody>
      </p:sp>
    </p:spTree>
    <p:extLst>
      <p:ext uri="{BB962C8B-B14F-4D97-AF65-F5344CB8AC3E}">
        <p14:creationId xmlns:p14="http://schemas.microsoft.com/office/powerpoint/2010/main" val="40163724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Avoid Dropped-In Quotes</a:t>
            </a:r>
            <a:endParaRPr lang="en-US" dirty="0"/>
          </a:p>
        </p:txBody>
      </p:sp>
      <p:sp>
        <p:nvSpPr>
          <p:cNvPr id="3" name="Content Placeholder 2"/>
          <p:cNvSpPr>
            <a:spLocks noGrp="1"/>
          </p:cNvSpPr>
          <p:nvPr>
            <p:ph sz="quarter" idx="13"/>
          </p:nvPr>
        </p:nvSpPr>
        <p:spPr/>
        <p:txBody>
          <a:bodyPr>
            <a:normAutofit/>
          </a:bodyPr>
          <a:lstStyle/>
          <a:p>
            <a:pPr marL="18288" indent="0">
              <a:buNone/>
            </a:pPr>
            <a:r>
              <a:rPr lang="en-US" dirty="0">
                <a:solidFill>
                  <a:srgbClr val="FF33CC"/>
                </a:solidFill>
                <a:effectLst/>
              </a:rPr>
              <a:t>Paul Bunyan traveled for thirty years with his trusty companion, a blue ox named Babe. “I have seen many things on this journey, and now I understand America” (46).</a:t>
            </a:r>
            <a:endParaRPr lang="en-US" dirty="0">
              <a:solidFill>
                <a:srgbClr val="00FFCC"/>
              </a:solidFill>
              <a:effectLst/>
            </a:endParaRPr>
          </a:p>
        </p:txBody>
      </p:sp>
      <p:sp>
        <p:nvSpPr>
          <p:cNvPr id="4" name="Content Placeholder 3"/>
          <p:cNvSpPr>
            <a:spLocks noGrp="1"/>
          </p:cNvSpPr>
          <p:nvPr>
            <p:ph sz="quarter" idx="14"/>
          </p:nvPr>
        </p:nvSpPr>
        <p:spPr/>
        <p:txBody>
          <a:bodyPr>
            <a:normAutofit/>
          </a:bodyPr>
          <a:lstStyle/>
          <a:p>
            <a:pPr marL="18288" indent="0">
              <a:buNone/>
            </a:pPr>
            <a:r>
              <a:rPr lang="en-US" dirty="0" smtClean="0">
                <a:solidFill>
                  <a:srgbClr val="00FFCC"/>
                </a:solidFill>
                <a:effectLst/>
              </a:rPr>
              <a:t>A </a:t>
            </a:r>
            <a:r>
              <a:rPr lang="en-US" dirty="0">
                <a:solidFill>
                  <a:srgbClr val="00FFCC"/>
                </a:solidFill>
                <a:effectLst/>
              </a:rPr>
              <a:t>2003 </a:t>
            </a:r>
            <a:r>
              <a:rPr lang="en-US" i="1" dirty="0">
                <a:solidFill>
                  <a:srgbClr val="00FFCC"/>
                </a:solidFill>
                <a:effectLst/>
              </a:rPr>
              <a:t>New England Journal of Medicine</a:t>
            </a:r>
            <a:r>
              <a:rPr lang="en-US" dirty="0">
                <a:solidFill>
                  <a:srgbClr val="00FFCC"/>
                </a:solidFill>
                <a:effectLst/>
              </a:rPr>
              <a:t> study of chipmunk metabolism concluded that “the metabolic rates of adult chipmunks decline rapidly over the course of their lifetimes, especially quickly after young adulthood” (358).</a:t>
            </a:r>
          </a:p>
          <a:p>
            <a:pPr marL="18288" indent="0">
              <a:buNone/>
            </a:pPr>
            <a:endParaRPr lang="en-US" dirty="0">
              <a:solidFill>
                <a:srgbClr val="FF33CC"/>
              </a:solidFill>
              <a:effectLst/>
            </a:endParaRPr>
          </a:p>
        </p:txBody>
      </p:sp>
    </p:spTree>
    <p:extLst>
      <p:ext uri="{BB962C8B-B14F-4D97-AF65-F5344CB8AC3E}">
        <p14:creationId xmlns:p14="http://schemas.microsoft.com/office/powerpoint/2010/main" val="16864694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2819400" y="661976"/>
            <a:ext cx="3319272" cy="639762"/>
          </a:xfrm>
        </p:spPr>
        <p:txBody>
          <a:bodyPr/>
          <a:lstStyle/>
          <a:p>
            <a:r>
              <a:rPr lang="en-US" dirty="0" smtClean="0">
                <a:solidFill>
                  <a:srgbClr val="FFFF66"/>
                </a:solidFill>
              </a:rPr>
              <a:t>Dropped In</a:t>
            </a:r>
            <a:endParaRPr lang="en-US" dirty="0">
              <a:solidFill>
                <a:srgbClr val="FFFF66"/>
              </a:solidFill>
            </a:endParaRPr>
          </a:p>
        </p:txBody>
      </p:sp>
      <p:sp>
        <p:nvSpPr>
          <p:cNvPr id="3" name="Content Placeholder 2"/>
          <p:cNvSpPr>
            <a:spLocks noGrp="1"/>
          </p:cNvSpPr>
          <p:nvPr>
            <p:ph sz="half" idx="2"/>
          </p:nvPr>
        </p:nvSpPr>
        <p:spPr>
          <a:xfrm>
            <a:off x="2286000" y="1371600"/>
            <a:ext cx="3858768" cy="4495800"/>
          </a:xfrm>
        </p:spPr>
        <p:txBody>
          <a:bodyPr>
            <a:normAutofit fontScale="92500" lnSpcReduction="10000"/>
          </a:bodyPr>
          <a:lstStyle/>
          <a:p>
            <a:pPr marL="18288" indent="0">
              <a:buNone/>
            </a:pPr>
            <a:r>
              <a:rPr lang="en-US" dirty="0">
                <a:solidFill>
                  <a:srgbClr val="FFFF66"/>
                </a:solidFill>
                <a:effectLst/>
              </a:rPr>
              <a:t>In his short story, “Little Things,” Raymond Carver clearly shows a conflict between the two characters.  A couple is fighting over custody of their baby.  “She would have it, this baby.  She grabbed for the baby’s other arm.  She caught the baby around the wrist and leaned back.  But he would not let go.  He felt the baby slipping out of his hands and he pulled back very hard.”  </a:t>
            </a:r>
          </a:p>
          <a:p>
            <a:endParaRPr lang="en-US" dirty="0"/>
          </a:p>
        </p:txBody>
      </p:sp>
      <p:sp>
        <p:nvSpPr>
          <p:cNvPr id="4" name="Text Placeholder 3"/>
          <p:cNvSpPr>
            <a:spLocks noGrp="1"/>
          </p:cNvSpPr>
          <p:nvPr>
            <p:ph type="body" sz="quarter" idx="3"/>
          </p:nvPr>
        </p:nvSpPr>
        <p:spPr/>
        <p:txBody>
          <a:bodyPr/>
          <a:lstStyle/>
          <a:p>
            <a:r>
              <a:rPr lang="en-US" dirty="0" smtClean="0">
                <a:solidFill>
                  <a:srgbClr val="FF9933"/>
                </a:solidFill>
              </a:rPr>
              <a:t>Better Options</a:t>
            </a:r>
            <a:endParaRPr lang="en-US" dirty="0">
              <a:solidFill>
                <a:srgbClr val="FF9933"/>
              </a:solidFill>
            </a:endParaRPr>
          </a:p>
        </p:txBody>
      </p:sp>
      <p:sp>
        <p:nvSpPr>
          <p:cNvPr id="5" name="Content Placeholder 4"/>
          <p:cNvSpPr>
            <a:spLocks noGrp="1"/>
          </p:cNvSpPr>
          <p:nvPr>
            <p:ph sz="quarter" idx="4"/>
          </p:nvPr>
        </p:nvSpPr>
        <p:spPr>
          <a:xfrm>
            <a:off x="6553200" y="1371600"/>
            <a:ext cx="3352800" cy="4495800"/>
          </a:xfrm>
        </p:spPr>
        <p:txBody>
          <a:bodyPr>
            <a:normAutofit fontScale="85000" lnSpcReduction="20000"/>
          </a:bodyPr>
          <a:lstStyle/>
          <a:p>
            <a:r>
              <a:rPr lang="en-US" dirty="0">
                <a:solidFill>
                  <a:srgbClr val="FF9933"/>
                </a:solidFill>
                <a:effectLst/>
              </a:rPr>
              <a:t>Carver writes, “She would have it, this baby.  She grabbed for the baby’s other arm.  She caught the baby around the wrist and leaned back.  But he would not let go.  He felt the baby slipping out of his hands and he pulled back very hard” (2).  </a:t>
            </a:r>
          </a:p>
          <a:p>
            <a:r>
              <a:rPr lang="en-US" dirty="0">
                <a:solidFill>
                  <a:srgbClr val="FF9933"/>
                </a:solidFill>
                <a:effectLst/>
              </a:rPr>
              <a:t>Carver writes that the mother “grabbed” the baby while the father “pulled back very hard” (2).  </a:t>
            </a:r>
          </a:p>
        </p:txBody>
      </p:sp>
      <p:sp>
        <p:nvSpPr>
          <p:cNvPr id="6" name="Title 5"/>
          <p:cNvSpPr>
            <a:spLocks noGrp="1"/>
          </p:cNvSpPr>
          <p:nvPr>
            <p:ph type="title"/>
          </p:nvPr>
        </p:nvSpPr>
        <p:spPr>
          <a:xfrm flipV="1">
            <a:off x="2301240" y="5791200"/>
            <a:ext cx="7543800" cy="228600"/>
          </a:xfrm>
        </p:spPr>
        <p:txBody>
          <a:bodyPr/>
          <a:lstStyle/>
          <a:p>
            <a:endParaRPr lang="en-US" dirty="0"/>
          </a:p>
        </p:txBody>
      </p:sp>
    </p:spTree>
    <p:extLst>
      <p:ext uri="{BB962C8B-B14F-4D97-AF65-F5344CB8AC3E}">
        <p14:creationId xmlns:p14="http://schemas.microsoft.com/office/powerpoint/2010/main" val="7664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dirty="0" smtClean="0"/>
              <a:t>Pause video to complete it now</a:t>
            </a:r>
            <a:endParaRPr lang="en-US" dirty="0"/>
          </a:p>
        </p:txBody>
      </p:sp>
      <p:sp>
        <p:nvSpPr>
          <p:cNvPr id="3" name="Title 2"/>
          <p:cNvSpPr>
            <a:spLocks noGrp="1"/>
          </p:cNvSpPr>
          <p:nvPr>
            <p:ph type="title"/>
          </p:nvPr>
        </p:nvSpPr>
        <p:spPr/>
        <p:txBody>
          <a:bodyPr/>
          <a:lstStyle/>
          <a:p>
            <a:r>
              <a:rPr lang="en-US" dirty="0" smtClean="0"/>
              <a:t>Exercise 1</a:t>
            </a:r>
            <a:endParaRPr lang="en-US" dirty="0"/>
          </a:p>
        </p:txBody>
      </p:sp>
    </p:spTree>
    <p:extLst>
      <p:ext uri="{BB962C8B-B14F-4D97-AF65-F5344CB8AC3E}">
        <p14:creationId xmlns:p14="http://schemas.microsoft.com/office/powerpoint/2010/main" val="6534402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dirty="0" smtClean="0"/>
              <a:t>And what isn’t it? </a:t>
            </a:r>
            <a:endParaRPr lang="en-US" dirty="0"/>
          </a:p>
        </p:txBody>
      </p:sp>
      <p:sp>
        <p:nvSpPr>
          <p:cNvPr id="3" name="Title 2"/>
          <p:cNvSpPr>
            <a:spLocks noGrp="1"/>
          </p:cNvSpPr>
          <p:nvPr>
            <p:ph type="title"/>
          </p:nvPr>
        </p:nvSpPr>
        <p:spPr/>
        <p:txBody>
          <a:bodyPr/>
          <a:lstStyle/>
          <a:p>
            <a:r>
              <a:rPr lang="en-US" dirty="0" smtClean="0"/>
              <a:t>What Is Analysis?</a:t>
            </a:r>
            <a:endParaRPr lang="en-US" dirty="0"/>
          </a:p>
        </p:txBody>
      </p:sp>
    </p:spTree>
    <p:extLst>
      <p:ext uri="{BB962C8B-B14F-4D97-AF65-F5344CB8AC3E}">
        <p14:creationId xmlns:p14="http://schemas.microsoft.com/office/powerpoint/2010/main" val="7750406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Not Analysis</a:t>
            </a:r>
            <a:endParaRPr lang="en-US" dirty="0"/>
          </a:p>
        </p:txBody>
      </p:sp>
      <p:sp>
        <p:nvSpPr>
          <p:cNvPr id="3" name="Content Placeholder 2"/>
          <p:cNvSpPr>
            <a:spLocks noGrp="1"/>
          </p:cNvSpPr>
          <p:nvPr>
            <p:ph sz="quarter" idx="13"/>
          </p:nvPr>
        </p:nvSpPr>
        <p:spPr>
          <a:xfrm>
            <a:off x="2868168" y="658368"/>
            <a:ext cx="3273552" cy="3685032"/>
          </a:xfrm>
        </p:spPr>
        <p:txBody>
          <a:bodyPr/>
          <a:lstStyle/>
          <a:p>
            <a:pPr marL="18288" indent="0">
              <a:buNone/>
            </a:pPr>
            <a:r>
              <a:rPr lang="en-US" dirty="0" smtClean="0">
                <a:solidFill>
                  <a:srgbClr val="00FFCC"/>
                </a:solidFill>
              </a:rPr>
              <a:t>Restatement</a:t>
            </a:r>
          </a:p>
          <a:p>
            <a:endParaRPr lang="en-US" dirty="0"/>
          </a:p>
          <a:p>
            <a:endParaRPr lang="en-US" dirty="0" smtClean="0"/>
          </a:p>
          <a:p>
            <a:endParaRPr lang="en-US" dirty="0"/>
          </a:p>
          <a:p>
            <a:pPr marL="18288" indent="0">
              <a:buNone/>
            </a:pPr>
            <a:r>
              <a:rPr lang="en-US" dirty="0" smtClean="0">
                <a:solidFill>
                  <a:srgbClr val="FFFF66"/>
                </a:solidFill>
              </a:rPr>
              <a:t>Reduction to cliché </a:t>
            </a:r>
            <a:endParaRPr lang="en-US" dirty="0">
              <a:solidFill>
                <a:srgbClr val="FFFF66"/>
              </a:solidFill>
            </a:endParaRPr>
          </a:p>
        </p:txBody>
      </p:sp>
      <p:sp>
        <p:nvSpPr>
          <p:cNvPr id="4" name="Content Placeholder 3"/>
          <p:cNvSpPr>
            <a:spLocks noGrp="1"/>
          </p:cNvSpPr>
          <p:nvPr>
            <p:ph sz="quarter" idx="14"/>
          </p:nvPr>
        </p:nvSpPr>
        <p:spPr>
          <a:xfrm>
            <a:off x="5943600" y="658368"/>
            <a:ext cx="3883152" cy="4218432"/>
          </a:xfrm>
        </p:spPr>
        <p:txBody>
          <a:bodyPr/>
          <a:lstStyle/>
          <a:p>
            <a:pPr marL="18288" indent="0">
              <a:buNone/>
            </a:pPr>
            <a:r>
              <a:rPr lang="en-US" dirty="0" smtClean="0">
                <a:solidFill>
                  <a:srgbClr val="00FFCC"/>
                </a:solidFill>
              </a:rPr>
              <a:t>What Plato is saying here is that it’s difficult to leave the cave. </a:t>
            </a:r>
          </a:p>
          <a:p>
            <a:endParaRPr lang="en-US" dirty="0"/>
          </a:p>
          <a:p>
            <a:pPr marL="18288" indent="0">
              <a:buNone/>
            </a:pPr>
            <a:r>
              <a:rPr lang="en-US" dirty="0" smtClean="0">
                <a:solidFill>
                  <a:srgbClr val="FFFF66"/>
                </a:solidFill>
                <a:effectLst/>
              </a:rPr>
              <a:t>What Plato is saying here is, home is where the heart is.</a:t>
            </a:r>
            <a:endParaRPr lang="en-US" dirty="0">
              <a:solidFill>
                <a:srgbClr val="FFFF66"/>
              </a:solidFill>
            </a:endParaRPr>
          </a:p>
        </p:txBody>
      </p:sp>
    </p:spTree>
    <p:extLst>
      <p:ext uri="{BB962C8B-B14F-4D97-AF65-F5344CB8AC3E}">
        <p14:creationId xmlns:p14="http://schemas.microsoft.com/office/powerpoint/2010/main" val="5134804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pPr marL="18288" indent="0">
              <a:buNone/>
            </a:pPr>
            <a:r>
              <a:rPr lang="en-US" dirty="0">
                <a:effectLst/>
              </a:rPr>
              <a:t>A</a:t>
            </a:r>
            <a:r>
              <a:rPr lang="en-US" dirty="0" smtClean="0">
                <a:effectLst/>
              </a:rPr>
              <a:t>nalysis </a:t>
            </a:r>
            <a:r>
              <a:rPr lang="en-US" dirty="0">
                <a:effectLst/>
              </a:rPr>
              <a:t>pushes beyond </a:t>
            </a:r>
            <a:r>
              <a:rPr lang="en-US" dirty="0" smtClean="0">
                <a:effectLst/>
              </a:rPr>
              <a:t>clichés and mere restatement. </a:t>
            </a:r>
          </a:p>
          <a:p>
            <a:pPr marL="18288" indent="0">
              <a:buNone/>
            </a:pPr>
            <a:endParaRPr lang="en-US" dirty="0" smtClean="0">
              <a:effectLst/>
            </a:endParaRPr>
          </a:p>
          <a:p>
            <a:pPr marL="18288" indent="0">
              <a:buNone/>
            </a:pPr>
            <a:r>
              <a:rPr lang="en-US" dirty="0" smtClean="0">
                <a:effectLst/>
              </a:rPr>
              <a:t>Analysis points </a:t>
            </a:r>
            <a:r>
              <a:rPr lang="en-US" dirty="0">
                <a:effectLst/>
              </a:rPr>
              <a:t>out something unexpected or interesting. </a:t>
            </a:r>
            <a:endParaRPr lang="en-US" dirty="0" smtClean="0">
              <a:effectLst/>
            </a:endParaRPr>
          </a:p>
          <a:p>
            <a:pPr marL="18288" indent="0">
              <a:buNone/>
            </a:pPr>
            <a:endParaRPr lang="en-US" dirty="0">
              <a:effectLst/>
            </a:endParaRPr>
          </a:p>
          <a:p>
            <a:pPr marL="18288" indent="0">
              <a:buNone/>
            </a:pPr>
            <a:r>
              <a:rPr lang="en-US" dirty="0" smtClean="0">
                <a:effectLst/>
              </a:rPr>
              <a:t>Analysis </a:t>
            </a:r>
            <a:r>
              <a:rPr lang="en-US" dirty="0">
                <a:effectLst/>
              </a:rPr>
              <a:t>uncovers hidden values or shows a unique perspective on the reading.</a:t>
            </a:r>
            <a:endParaRPr lang="en-US" dirty="0"/>
          </a:p>
        </p:txBody>
      </p:sp>
      <p:sp>
        <p:nvSpPr>
          <p:cNvPr id="5" name="Title 4"/>
          <p:cNvSpPr>
            <a:spLocks noGrp="1"/>
          </p:cNvSpPr>
          <p:nvPr>
            <p:ph type="title"/>
          </p:nvPr>
        </p:nvSpPr>
        <p:spPr/>
        <p:txBody>
          <a:bodyPr/>
          <a:lstStyle/>
          <a:p>
            <a:r>
              <a:rPr lang="en-US" dirty="0" smtClean="0"/>
              <a:t>So what is analysis?</a:t>
            </a:r>
            <a:endParaRPr lang="en-US" dirty="0"/>
          </a:p>
        </p:txBody>
      </p:sp>
    </p:spTree>
    <p:extLst>
      <p:ext uri="{BB962C8B-B14F-4D97-AF65-F5344CB8AC3E}">
        <p14:creationId xmlns:p14="http://schemas.microsoft.com/office/powerpoint/2010/main" val="32231813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Analysis Example</a:t>
            </a:r>
            <a:endParaRPr lang="en-US" dirty="0"/>
          </a:p>
        </p:txBody>
      </p:sp>
      <p:sp>
        <p:nvSpPr>
          <p:cNvPr id="3" name="Content Placeholder 2"/>
          <p:cNvSpPr>
            <a:spLocks noGrp="1"/>
          </p:cNvSpPr>
          <p:nvPr>
            <p:ph sz="quarter" idx="13"/>
          </p:nvPr>
        </p:nvSpPr>
        <p:spPr>
          <a:xfrm>
            <a:off x="1981200" y="658368"/>
            <a:ext cx="4160520" cy="3837432"/>
          </a:xfrm>
        </p:spPr>
        <p:txBody>
          <a:bodyPr>
            <a:normAutofit lnSpcReduction="10000"/>
          </a:bodyPr>
          <a:lstStyle/>
          <a:p>
            <a:pPr marL="18288" indent="0">
              <a:buNone/>
            </a:pPr>
            <a:r>
              <a:rPr lang="en-US" dirty="0" smtClean="0">
                <a:solidFill>
                  <a:srgbClr val="FFFF00"/>
                </a:solidFill>
              </a:rPr>
              <a:t>Krishna advises </a:t>
            </a:r>
            <a:r>
              <a:rPr lang="en-US" dirty="0" err="1" smtClean="0">
                <a:solidFill>
                  <a:srgbClr val="FFFF00"/>
                </a:solidFill>
              </a:rPr>
              <a:t>Arjuna</a:t>
            </a:r>
            <a:r>
              <a:rPr lang="en-US" dirty="0" smtClean="0">
                <a:solidFill>
                  <a:srgbClr val="FFFF00"/>
                </a:solidFill>
              </a:rPr>
              <a:t> to “first restrain / your senses, </a:t>
            </a:r>
            <a:r>
              <a:rPr lang="en-US" dirty="0" err="1" smtClean="0">
                <a:solidFill>
                  <a:srgbClr val="FFFF00"/>
                </a:solidFill>
              </a:rPr>
              <a:t>Arjuna</a:t>
            </a:r>
            <a:r>
              <a:rPr lang="en-US" dirty="0" smtClean="0">
                <a:solidFill>
                  <a:srgbClr val="FFFF00"/>
                </a:solidFill>
              </a:rPr>
              <a:t>, / then kill this evil / that ruins knowledge and </a:t>
            </a:r>
            <a:r>
              <a:rPr lang="en-US" dirty="0" err="1" smtClean="0">
                <a:solidFill>
                  <a:srgbClr val="FFFF00"/>
                </a:solidFill>
              </a:rPr>
              <a:t>judgement</a:t>
            </a:r>
            <a:r>
              <a:rPr lang="en-US" dirty="0" smtClean="0">
                <a:solidFill>
                  <a:srgbClr val="FFFF00"/>
                </a:solidFill>
              </a:rPr>
              <a:t>” (49). </a:t>
            </a:r>
            <a:r>
              <a:rPr lang="en-US" dirty="0" smtClean="0">
                <a:solidFill>
                  <a:srgbClr val="66FFCC"/>
                </a:solidFill>
              </a:rPr>
              <a:t>In other words, </a:t>
            </a:r>
            <a:r>
              <a:rPr lang="en-US" dirty="0" err="1" smtClean="0">
                <a:solidFill>
                  <a:srgbClr val="66FFCC"/>
                </a:solidFill>
              </a:rPr>
              <a:t>Arjuna</a:t>
            </a:r>
            <a:r>
              <a:rPr lang="en-US" dirty="0" smtClean="0">
                <a:solidFill>
                  <a:srgbClr val="66FFCC"/>
                </a:solidFill>
              </a:rPr>
              <a:t> should limit the influence his bodily sensations and desire have over his decisions. </a:t>
            </a:r>
            <a:r>
              <a:rPr lang="en-US" dirty="0" smtClean="0">
                <a:solidFill>
                  <a:srgbClr val="FFC000"/>
                </a:solidFill>
              </a:rPr>
              <a:t>Far from suggesting that </a:t>
            </a:r>
            <a:r>
              <a:rPr lang="en-US" dirty="0" err="1" smtClean="0">
                <a:solidFill>
                  <a:srgbClr val="FFC000"/>
                </a:solidFill>
              </a:rPr>
              <a:t>Arjuna</a:t>
            </a:r>
            <a:r>
              <a:rPr lang="en-US" dirty="0" smtClean="0">
                <a:solidFill>
                  <a:srgbClr val="FFC000"/>
                </a:solidFill>
              </a:rPr>
              <a:t> ignore his body altogether, Krishna just urges him to “restrain” or control his senses; the evil that he should “kill” completely is desire.  </a:t>
            </a:r>
            <a:endParaRPr lang="en-US" dirty="0">
              <a:solidFill>
                <a:srgbClr val="FFC000"/>
              </a:solidFill>
            </a:endParaRPr>
          </a:p>
        </p:txBody>
      </p:sp>
      <p:sp>
        <p:nvSpPr>
          <p:cNvPr id="4" name="Content Placeholder 3"/>
          <p:cNvSpPr>
            <a:spLocks noGrp="1"/>
          </p:cNvSpPr>
          <p:nvPr>
            <p:ph sz="quarter" idx="14"/>
          </p:nvPr>
        </p:nvSpPr>
        <p:spPr/>
        <p:txBody>
          <a:bodyPr/>
          <a:lstStyle/>
          <a:p>
            <a:pPr>
              <a:buFont typeface="Wingdings" panose="05000000000000000000" pitchFamily="2" charset="2"/>
              <a:buChar char="ß"/>
            </a:pPr>
            <a:r>
              <a:rPr lang="en-US" dirty="0" smtClean="0">
                <a:solidFill>
                  <a:srgbClr val="FFFF00"/>
                </a:solidFill>
                <a:sym typeface="Wingdings" panose="05000000000000000000" pitchFamily="2" charset="2"/>
              </a:rPr>
              <a:t>Evidence</a:t>
            </a:r>
          </a:p>
          <a:p>
            <a:pPr>
              <a:buFont typeface="Wingdings" panose="05000000000000000000" pitchFamily="2" charset="2"/>
              <a:buChar char="ß"/>
            </a:pPr>
            <a:endParaRPr lang="en-US" dirty="0">
              <a:sym typeface="Wingdings" panose="05000000000000000000" pitchFamily="2" charset="2"/>
            </a:endParaRPr>
          </a:p>
          <a:p>
            <a:pPr marL="18288" indent="0">
              <a:buNone/>
            </a:pPr>
            <a:endParaRPr lang="en-US" dirty="0" smtClean="0">
              <a:sym typeface="Wingdings" panose="05000000000000000000" pitchFamily="2" charset="2"/>
            </a:endParaRPr>
          </a:p>
          <a:p>
            <a:pPr>
              <a:buFont typeface="Wingdings" panose="05000000000000000000" pitchFamily="2" charset="2"/>
              <a:buChar char="ß"/>
            </a:pPr>
            <a:r>
              <a:rPr lang="en-US" dirty="0" smtClean="0">
                <a:solidFill>
                  <a:srgbClr val="00FFCC"/>
                </a:solidFill>
                <a:sym typeface="Wingdings" panose="05000000000000000000" pitchFamily="2" charset="2"/>
              </a:rPr>
              <a:t>Restatement</a:t>
            </a:r>
          </a:p>
          <a:p>
            <a:pPr>
              <a:buFont typeface="Wingdings" panose="05000000000000000000" pitchFamily="2" charset="2"/>
              <a:buChar char="ß"/>
            </a:pPr>
            <a:endParaRPr lang="en-US" dirty="0">
              <a:sym typeface="Wingdings" panose="05000000000000000000" pitchFamily="2" charset="2"/>
            </a:endParaRPr>
          </a:p>
          <a:p>
            <a:pPr marL="18288" indent="0">
              <a:buNone/>
            </a:pPr>
            <a:endParaRPr lang="en-US" dirty="0" smtClean="0">
              <a:sym typeface="Wingdings" panose="05000000000000000000" pitchFamily="2" charset="2"/>
            </a:endParaRPr>
          </a:p>
          <a:p>
            <a:pPr>
              <a:buFont typeface="Wingdings" panose="05000000000000000000" pitchFamily="2" charset="2"/>
              <a:buChar char="ß"/>
            </a:pPr>
            <a:r>
              <a:rPr lang="en-US" dirty="0" smtClean="0">
                <a:solidFill>
                  <a:srgbClr val="FF9933"/>
                </a:solidFill>
                <a:sym typeface="Wingdings" panose="05000000000000000000" pitchFamily="2" charset="2"/>
              </a:rPr>
              <a:t>Actual Analysis</a:t>
            </a:r>
            <a:endParaRPr lang="en-US" dirty="0">
              <a:solidFill>
                <a:srgbClr val="FF9933"/>
              </a:solidFill>
            </a:endParaRPr>
          </a:p>
        </p:txBody>
      </p:sp>
    </p:spTree>
    <p:extLst>
      <p:ext uri="{BB962C8B-B14F-4D97-AF65-F5344CB8AC3E}">
        <p14:creationId xmlns:p14="http://schemas.microsoft.com/office/powerpoint/2010/main" val="30690921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Analysis Example</a:t>
            </a:r>
            <a:endParaRPr lang="en-US" dirty="0"/>
          </a:p>
        </p:txBody>
      </p:sp>
      <p:sp>
        <p:nvSpPr>
          <p:cNvPr id="3" name="Content Placeholder 2"/>
          <p:cNvSpPr>
            <a:spLocks noGrp="1"/>
          </p:cNvSpPr>
          <p:nvPr>
            <p:ph sz="quarter" idx="13"/>
          </p:nvPr>
        </p:nvSpPr>
        <p:spPr>
          <a:xfrm>
            <a:off x="1828800" y="381000"/>
            <a:ext cx="4312920" cy="3706368"/>
          </a:xfrm>
        </p:spPr>
        <p:txBody>
          <a:bodyPr>
            <a:normAutofit/>
          </a:bodyPr>
          <a:lstStyle/>
          <a:p>
            <a:pPr marL="18288" indent="0">
              <a:buNone/>
            </a:pPr>
            <a:r>
              <a:rPr lang="en-US" dirty="0">
                <a:solidFill>
                  <a:srgbClr val="00FFCC"/>
                </a:solidFill>
                <a:effectLst/>
              </a:rPr>
              <a:t>In other words, while our intuition might always lead us to some mistakes, we must remain cognizant of the common pitfalls of intuition. </a:t>
            </a:r>
            <a:r>
              <a:rPr lang="en-US" dirty="0" err="1">
                <a:solidFill>
                  <a:srgbClr val="FF8231"/>
                </a:solidFill>
                <a:effectLst/>
              </a:rPr>
              <a:t>Kahneman</a:t>
            </a:r>
            <a:r>
              <a:rPr lang="en-US" dirty="0">
                <a:solidFill>
                  <a:srgbClr val="FF8231"/>
                </a:solidFill>
                <a:effectLst/>
              </a:rPr>
              <a:t> does not advocate constantly second-guessing oneself, but instead only consulting System 2 thinking in high-priority situations, when a mistake would be particularly damaging. </a:t>
            </a:r>
          </a:p>
        </p:txBody>
      </p:sp>
      <p:sp>
        <p:nvSpPr>
          <p:cNvPr id="4" name="Content Placeholder 3"/>
          <p:cNvSpPr>
            <a:spLocks noGrp="1"/>
          </p:cNvSpPr>
          <p:nvPr>
            <p:ph sz="quarter" idx="14"/>
          </p:nvPr>
        </p:nvSpPr>
        <p:spPr/>
        <p:txBody>
          <a:bodyPr/>
          <a:lstStyle/>
          <a:p>
            <a:pPr>
              <a:buFont typeface="Wingdings"/>
              <a:buChar char="ß"/>
            </a:pPr>
            <a:r>
              <a:rPr lang="en-US" dirty="0" smtClean="0">
                <a:solidFill>
                  <a:srgbClr val="00FFCC"/>
                </a:solidFill>
                <a:sym typeface="Wingdings" panose="05000000000000000000" pitchFamily="2" charset="2"/>
              </a:rPr>
              <a:t>Mere restatement</a:t>
            </a:r>
          </a:p>
          <a:p>
            <a:pPr>
              <a:buFont typeface="Wingdings"/>
              <a:buChar char="ß"/>
            </a:pPr>
            <a:endParaRPr lang="en-US" dirty="0">
              <a:sym typeface="Wingdings" panose="05000000000000000000" pitchFamily="2" charset="2"/>
            </a:endParaRPr>
          </a:p>
          <a:p>
            <a:pPr>
              <a:buFont typeface="Wingdings"/>
              <a:buChar char="ß"/>
            </a:pPr>
            <a:endParaRPr lang="en-US" dirty="0" smtClean="0">
              <a:sym typeface="Wingdings" panose="05000000000000000000" pitchFamily="2" charset="2"/>
            </a:endParaRPr>
          </a:p>
          <a:p>
            <a:pPr>
              <a:buFont typeface="Wingdings"/>
              <a:buChar char="ß"/>
            </a:pPr>
            <a:endParaRPr lang="en-US" dirty="0">
              <a:sym typeface="Wingdings" panose="05000000000000000000" pitchFamily="2" charset="2"/>
            </a:endParaRPr>
          </a:p>
          <a:p>
            <a:pPr>
              <a:buFont typeface="Wingdings"/>
              <a:buChar char="ß"/>
            </a:pPr>
            <a:r>
              <a:rPr lang="en-US" dirty="0" smtClean="0">
                <a:solidFill>
                  <a:srgbClr val="FF8231"/>
                </a:solidFill>
                <a:sym typeface="Wingdings" panose="05000000000000000000" pitchFamily="2" charset="2"/>
              </a:rPr>
              <a:t>Actual Analysis (points out something unexpected)</a:t>
            </a:r>
            <a:endParaRPr lang="en-US" dirty="0" smtClean="0">
              <a:solidFill>
                <a:srgbClr val="FF8231"/>
              </a:solidFill>
            </a:endParaRPr>
          </a:p>
        </p:txBody>
      </p:sp>
    </p:spTree>
    <p:extLst>
      <p:ext uri="{BB962C8B-B14F-4D97-AF65-F5344CB8AC3E}">
        <p14:creationId xmlns:p14="http://schemas.microsoft.com/office/powerpoint/2010/main" val="2772599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en-US" dirty="0">
                <a:effectLst/>
              </a:rPr>
              <a:t>Poor </a:t>
            </a:r>
            <a:r>
              <a:rPr lang="en-US" dirty="0" smtClean="0">
                <a:effectLst/>
              </a:rPr>
              <a:t>analysis: You </a:t>
            </a:r>
            <a:r>
              <a:rPr lang="en-US" dirty="0">
                <a:effectLst/>
              </a:rPr>
              <a:t>just have to follow your heart in situations like this</a:t>
            </a:r>
            <a:r>
              <a:rPr lang="en-US" dirty="0" smtClean="0">
                <a:effectLst/>
              </a:rPr>
              <a:t>. </a:t>
            </a:r>
            <a:r>
              <a:rPr lang="en-US" dirty="0">
                <a:effectLst/>
              </a:rPr>
              <a:t>(</a:t>
            </a:r>
            <a:r>
              <a:rPr lang="en-US" i="1" dirty="0">
                <a:effectLst/>
              </a:rPr>
              <a:t>too cliché</a:t>
            </a:r>
            <a:r>
              <a:rPr lang="en-US" dirty="0" smtClean="0">
                <a:effectLst/>
              </a:rPr>
              <a:t>)</a:t>
            </a:r>
            <a:endParaRPr lang="en-US" dirty="0">
              <a:effectLst/>
            </a:endParaRPr>
          </a:p>
          <a:p>
            <a:r>
              <a:rPr lang="en-US" dirty="0">
                <a:effectLst/>
              </a:rPr>
              <a:t>Better </a:t>
            </a:r>
            <a:r>
              <a:rPr lang="en-US" dirty="0" smtClean="0">
                <a:effectLst/>
              </a:rPr>
              <a:t>analysis: Maybe </a:t>
            </a:r>
            <a:r>
              <a:rPr lang="en-US" dirty="0">
                <a:effectLst/>
              </a:rPr>
              <a:t>you always date bossy, controlling men because you’re not confident enough </a:t>
            </a:r>
            <a:r>
              <a:rPr lang="en-US" dirty="0" smtClean="0">
                <a:effectLst/>
              </a:rPr>
              <a:t>to make decisions </a:t>
            </a:r>
            <a:r>
              <a:rPr lang="en-US" dirty="0">
                <a:effectLst/>
              </a:rPr>
              <a:t>for yourself. (</a:t>
            </a:r>
            <a:r>
              <a:rPr lang="en-US" i="1" dirty="0">
                <a:effectLst/>
              </a:rPr>
              <a:t>observes a trend and suggests a reason for it</a:t>
            </a:r>
            <a:r>
              <a:rPr lang="en-US" dirty="0" smtClean="0">
                <a:effectLst/>
              </a:rPr>
              <a:t>)</a:t>
            </a:r>
            <a:endParaRPr lang="en-US" dirty="0">
              <a:effectLst/>
            </a:endParaRPr>
          </a:p>
        </p:txBody>
      </p:sp>
      <p:sp>
        <p:nvSpPr>
          <p:cNvPr id="2" name="Title 1"/>
          <p:cNvSpPr>
            <a:spLocks noGrp="1"/>
          </p:cNvSpPr>
          <p:nvPr>
            <p:ph type="title"/>
          </p:nvPr>
        </p:nvSpPr>
        <p:spPr>
          <a:xfrm>
            <a:off x="1036319" y="4876800"/>
            <a:ext cx="10271331" cy="914400"/>
          </a:xfrm>
        </p:spPr>
        <p:txBody>
          <a:bodyPr/>
          <a:lstStyle/>
          <a:p>
            <a:r>
              <a:rPr lang="en-US" dirty="0">
                <a:effectLst/>
              </a:rPr>
              <a:t>Analysis </a:t>
            </a:r>
            <a:r>
              <a:rPr lang="en-US" dirty="0" smtClean="0">
                <a:effectLst/>
              </a:rPr>
              <a:t>Example: Romance Advice</a:t>
            </a:r>
            <a:endParaRPr lang="en-US" dirty="0"/>
          </a:p>
        </p:txBody>
      </p:sp>
    </p:spTree>
    <p:extLst>
      <p:ext uri="{BB962C8B-B14F-4D97-AF65-F5344CB8AC3E}">
        <p14:creationId xmlns:p14="http://schemas.microsoft.com/office/powerpoint/2010/main" val="2539683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40158" y="386366"/>
            <a:ext cx="10154562" cy="4185634"/>
          </a:xfrm>
        </p:spPr>
        <p:txBody>
          <a:bodyPr>
            <a:normAutofit/>
          </a:bodyPr>
          <a:lstStyle/>
          <a:p>
            <a:r>
              <a:rPr lang="en-US" dirty="0">
                <a:effectLst/>
              </a:rPr>
              <a:t>Poor </a:t>
            </a:r>
            <a:r>
              <a:rPr lang="en-US" dirty="0" smtClean="0">
                <a:effectLst/>
              </a:rPr>
              <a:t>analysis: This </a:t>
            </a:r>
            <a:r>
              <a:rPr lang="en-US" dirty="0">
                <a:effectLst/>
              </a:rPr>
              <a:t>kid plays with a lot of heart</a:t>
            </a:r>
            <a:r>
              <a:rPr lang="en-US" dirty="0" smtClean="0">
                <a:effectLst/>
              </a:rPr>
              <a:t>. </a:t>
            </a:r>
            <a:r>
              <a:rPr lang="en-US" dirty="0">
                <a:effectLst/>
              </a:rPr>
              <a:t>(</a:t>
            </a:r>
            <a:r>
              <a:rPr lang="en-US" i="1" dirty="0">
                <a:effectLst/>
              </a:rPr>
              <a:t>too cliché</a:t>
            </a:r>
            <a:r>
              <a:rPr lang="en-US" dirty="0" smtClean="0">
                <a:effectLst/>
              </a:rPr>
              <a:t>)</a:t>
            </a:r>
            <a:endParaRPr lang="en-US" dirty="0">
              <a:effectLst/>
            </a:endParaRPr>
          </a:p>
          <a:p>
            <a:r>
              <a:rPr lang="en-US" dirty="0">
                <a:effectLst/>
              </a:rPr>
              <a:t>Poor </a:t>
            </a:r>
            <a:r>
              <a:rPr lang="en-US" dirty="0" smtClean="0">
                <a:effectLst/>
              </a:rPr>
              <a:t>analysis: The </a:t>
            </a:r>
            <a:r>
              <a:rPr lang="en-US" dirty="0">
                <a:effectLst/>
              </a:rPr>
              <a:t>Eagles have not scored any touchdowns in this game. They need to get some points on the board</a:t>
            </a:r>
            <a:r>
              <a:rPr lang="en-US" dirty="0" smtClean="0">
                <a:effectLst/>
              </a:rPr>
              <a:t>. </a:t>
            </a:r>
            <a:r>
              <a:rPr lang="en-US" dirty="0">
                <a:effectLst/>
              </a:rPr>
              <a:t>(</a:t>
            </a:r>
            <a:r>
              <a:rPr lang="en-US" i="1" dirty="0">
                <a:effectLst/>
              </a:rPr>
              <a:t>mere observation, restatement of what’s happening</a:t>
            </a:r>
            <a:r>
              <a:rPr lang="en-US" dirty="0" smtClean="0">
                <a:effectLst/>
              </a:rPr>
              <a:t>)</a:t>
            </a:r>
            <a:endParaRPr lang="en-US" dirty="0">
              <a:effectLst/>
            </a:endParaRPr>
          </a:p>
          <a:p>
            <a:r>
              <a:rPr lang="en-US" dirty="0">
                <a:effectLst/>
              </a:rPr>
              <a:t>Better </a:t>
            </a:r>
            <a:r>
              <a:rPr lang="en-US" dirty="0" smtClean="0">
                <a:effectLst/>
              </a:rPr>
              <a:t>analysis: </a:t>
            </a:r>
            <a:r>
              <a:rPr lang="en-US" dirty="0">
                <a:effectLst/>
              </a:rPr>
              <a:t>The Eagles have not scored any touchdowns in this game because they’ve been unable to convert in the red zone. (</a:t>
            </a:r>
            <a:r>
              <a:rPr lang="en-US" i="1" dirty="0">
                <a:effectLst/>
              </a:rPr>
              <a:t>points something out that may not have been noticeable to a casual observer</a:t>
            </a:r>
            <a:r>
              <a:rPr lang="en-US" dirty="0">
                <a:effectLst/>
              </a:rPr>
              <a:t>)</a:t>
            </a:r>
          </a:p>
          <a:p>
            <a:r>
              <a:rPr lang="en-US" dirty="0">
                <a:effectLst/>
              </a:rPr>
              <a:t>Even better </a:t>
            </a:r>
            <a:r>
              <a:rPr lang="en-US" dirty="0" smtClean="0">
                <a:effectLst/>
              </a:rPr>
              <a:t>analysis: </a:t>
            </a:r>
            <a:r>
              <a:rPr lang="en-US" dirty="0">
                <a:effectLst/>
              </a:rPr>
              <a:t>You can’t criticize the quarterback for an unsuccessful passing game if he doesn’t have support from the backfield. If there’s no threat of a running game, the defense can easily stop any pass attempts</a:t>
            </a:r>
            <a:r>
              <a:rPr lang="en-US" dirty="0" smtClean="0">
                <a:effectLst/>
              </a:rPr>
              <a:t>. </a:t>
            </a:r>
            <a:r>
              <a:rPr lang="en-US" dirty="0">
                <a:effectLst/>
              </a:rPr>
              <a:t>(</a:t>
            </a:r>
            <a:r>
              <a:rPr lang="en-US" i="1" dirty="0">
                <a:effectLst/>
              </a:rPr>
              <a:t>points out an underlying cause; overturns an expected interpretation</a:t>
            </a:r>
            <a:r>
              <a:rPr lang="en-US" dirty="0">
                <a:effectLst/>
              </a:rPr>
              <a:t>)</a:t>
            </a:r>
            <a:endParaRPr lang="en-US" dirty="0"/>
          </a:p>
        </p:txBody>
      </p:sp>
      <p:sp>
        <p:nvSpPr>
          <p:cNvPr id="3" name="Title 2"/>
          <p:cNvSpPr>
            <a:spLocks noGrp="1"/>
          </p:cNvSpPr>
          <p:nvPr>
            <p:ph type="title"/>
          </p:nvPr>
        </p:nvSpPr>
        <p:spPr/>
        <p:txBody>
          <a:bodyPr/>
          <a:lstStyle/>
          <a:p>
            <a:r>
              <a:rPr lang="en-US" dirty="0" smtClean="0"/>
              <a:t>Analysis Examples: Sports</a:t>
            </a:r>
            <a:endParaRPr lang="en-US" dirty="0"/>
          </a:p>
        </p:txBody>
      </p:sp>
    </p:spTree>
    <p:extLst>
      <p:ext uri="{BB962C8B-B14F-4D97-AF65-F5344CB8AC3E}">
        <p14:creationId xmlns:p14="http://schemas.microsoft.com/office/powerpoint/2010/main" val="3740655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584101" y="685802"/>
            <a:ext cx="9388699" cy="3657599"/>
          </a:xfrm>
        </p:spPr>
        <p:txBody>
          <a:bodyPr>
            <a:normAutofit/>
          </a:bodyPr>
          <a:lstStyle/>
          <a:p>
            <a:pPr marL="18288" indent="0">
              <a:buNone/>
            </a:pPr>
            <a:r>
              <a:rPr lang="en-US" dirty="0" smtClean="0"/>
              <a:t>After you choose a relevant passage from the text, ask yourself the following questions: </a:t>
            </a:r>
          </a:p>
          <a:p>
            <a:r>
              <a:rPr lang="en-US" dirty="0">
                <a:effectLst/>
              </a:rPr>
              <a:t>What does this </a:t>
            </a:r>
            <a:r>
              <a:rPr lang="en-US" dirty="0" smtClean="0">
                <a:effectLst/>
              </a:rPr>
              <a:t>passage mean</a:t>
            </a:r>
            <a:r>
              <a:rPr lang="en-US" dirty="0">
                <a:effectLst/>
              </a:rPr>
              <a:t>? </a:t>
            </a:r>
            <a:endParaRPr lang="en-US" dirty="0" smtClean="0">
              <a:effectLst/>
            </a:endParaRPr>
          </a:p>
          <a:p>
            <a:r>
              <a:rPr lang="en-US" dirty="0" smtClean="0">
                <a:effectLst/>
              </a:rPr>
              <a:t>Why </a:t>
            </a:r>
            <a:r>
              <a:rPr lang="en-US" dirty="0">
                <a:effectLst/>
              </a:rPr>
              <a:t>does it matter? </a:t>
            </a:r>
            <a:endParaRPr lang="en-US" dirty="0" smtClean="0">
              <a:effectLst/>
            </a:endParaRPr>
          </a:p>
          <a:p>
            <a:r>
              <a:rPr lang="en-US" dirty="0" smtClean="0">
                <a:effectLst/>
              </a:rPr>
              <a:t>How </a:t>
            </a:r>
            <a:r>
              <a:rPr lang="en-US" dirty="0">
                <a:effectLst/>
              </a:rPr>
              <a:t>does it relate to </a:t>
            </a:r>
            <a:r>
              <a:rPr lang="en-US" dirty="0" smtClean="0">
                <a:effectLst/>
              </a:rPr>
              <a:t>the author’s other </a:t>
            </a:r>
            <a:r>
              <a:rPr lang="en-US" dirty="0">
                <a:effectLst/>
              </a:rPr>
              <a:t>ideas? </a:t>
            </a:r>
            <a:endParaRPr lang="en-US" dirty="0" smtClean="0">
              <a:effectLst/>
            </a:endParaRPr>
          </a:p>
          <a:p>
            <a:r>
              <a:rPr lang="en-US" dirty="0" smtClean="0">
                <a:effectLst/>
              </a:rPr>
              <a:t>How </a:t>
            </a:r>
            <a:r>
              <a:rPr lang="en-US" dirty="0">
                <a:effectLst/>
              </a:rPr>
              <a:t>does it relate to the CIE questions? </a:t>
            </a:r>
            <a:endParaRPr lang="en-US" dirty="0" smtClean="0">
              <a:effectLst/>
            </a:endParaRPr>
          </a:p>
          <a:p>
            <a:r>
              <a:rPr lang="en-US" dirty="0" smtClean="0">
                <a:effectLst/>
              </a:rPr>
              <a:t>How does it relate to other readings from CIE, or other ideas I’ve heard of?</a:t>
            </a:r>
          </a:p>
          <a:p>
            <a:r>
              <a:rPr lang="en-US" dirty="0" smtClean="0">
                <a:effectLst/>
              </a:rPr>
              <a:t>What </a:t>
            </a:r>
            <a:r>
              <a:rPr lang="en-US" dirty="0">
                <a:effectLst/>
              </a:rPr>
              <a:t>is unexpected or interesting about this? </a:t>
            </a:r>
            <a:endParaRPr lang="en-US" dirty="0" smtClean="0">
              <a:effectLst/>
            </a:endParaRPr>
          </a:p>
          <a:p>
            <a:r>
              <a:rPr lang="en-US" dirty="0" smtClean="0">
                <a:effectLst/>
              </a:rPr>
              <a:t>What </a:t>
            </a:r>
            <a:r>
              <a:rPr lang="en-US" dirty="0">
                <a:effectLst/>
              </a:rPr>
              <a:t>words from the </a:t>
            </a:r>
            <a:r>
              <a:rPr lang="en-US" dirty="0" smtClean="0">
                <a:effectLst/>
              </a:rPr>
              <a:t>passage are </a:t>
            </a:r>
            <a:r>
              <a:rPr lang="en-US" dirty="0">
                <a:effectLst/>
              </a:rPr>
              <a:t>particularly significant, and why?</a:t>
            </a:r>
            <a:endParaRPr lang="en-US" dirty="0"/>
          </a:p>
        </p:txBody>
      </p:sp>
      <p:sp>
        <p:nvSpPr>
          <p:cNvPr id="2" name="Title 1"/>
          <p:cNvSpPr>
            <a:spLocks noGrp="1"/>
          </p:cNvSpPr>
          <p:nvPr>
            <p:ph type="title"/>
          </p:nvPr>
        </p:nvSpPr>
        <p:spPr/>
        <p:txBody>
          <a:bodyPr/>
          <a:lstStyle/>
          <a:p>
            <a:r>
              <a:rPr lang="en-US" dirty="0" smtClean="0"/>
              <a:t>How can you generate good analysis? </a:t>
            </a:r>
            <a:endParaRPr lang="en-US" dirty="0"/>
          </a:p>
        </p:txBody>
      </p:sp>
    </p:spTree>
    <p:extLst>
      <p:ext uri="{BB962C8B-B14F-4D97-AF65-F5344CB8AC3E}">
        <p14:creationId xmlns:p14="http://schemas.microsoft.com/office/powerpoint/2010/main" val="22718426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dirty="0" smtClean="0"/>
              <a:t>Pause video to complete it now.</a:t>
            </a:r>
            <a:endParaRPr lang="en-US" dirty="0"/>
          </a:p>
        </p:txBody>
      </p:sp>
      <p:sp>
        <p:nvSpPr>
          <p:cNvPr id="3" name="Title 2"/>
          <p:cNvSpPr>
            <a:spLocks noGrp="1"/>
          </p:cNvSpPr>
          <p:nvPr>
            <p:ph type="title"/>
          </p:nvPr>
        </p:nvSpPr>
        <p:spPr/>
        <p:txBody>
          <a:bodyPr/>
          <a:lstStyle/>
          <a:p>
            <a:r>
              <a:rPr lang="en-US" dirty="0" smtClean="0"/>
              <a:t>Exercise 2</a:t>
            </a:r>
            <a:endParaRPr lang="en-US" dirty="0"/>
          </a:p>
        </p:txBody>
      </p:sp>
    </p:spTree>
    <p:extLst>
      <p:ext uri="{BB962C8B-B14F-4D97-AF65-F5344CB8AC3E}">
        <p14:creationId xmlns:p14="http://schemas.microsoft.com/office/powerpoint/2010/main" val="26495310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3716" indent="0">
              <a:buNone/>
            </a:pPr>
            <a:r>
              <a:rPr lang="en-US" dirty="0" smtClean="0">
                <a:effectLst/>
              </a:rPr>
              <a:t>The Raymond Carver quotation example comes from the </a:t>
            </a:r>
            <a:r>
              <a:rPr lang="en-US" dirty="0" smtClean="0"/>
              <a:t>Port </a:t>
            </a:r>
            <a:r>
              <a:rPr lang="en-US" dirty="0"/>
              <a:t>Washington Unified School District </a:t>
            </a:r>
            <a:r>
              <a:rPr lang="en-US" dirty="0" smtClean="0"/>
              <a:t>Website. </a:t>
            </a:r>
            <a:endParaRPr lang="en-US" dirty="0">
              <a:effectLst/>
            </a:endParaRPr>
          </a:p>
        </p:txBody>
      </p:sp>
      <p:sp>
        <p:nvSpPr>
          <p:cNvPr id="3" name="Title 2"/>
          <p:cNvSpPr>
            <a:spLocks noGrp="1"/>
          </p:cNvSpPr>
          <p:nvPr>
            <p:ph type="title"/>
          </p:nvPr>
        </p:nvSpPr>
        <p:spPr/>
        <p:txBody>
          <a:bodyPr/>
          <a:lstStyle/>
          <a:p>
            <a:r>
              <a:rPr lang="en-US" dirty="0" smtClean="0"/>
              <a:t>Acknowledgements</a:t>
            </a:r>
            <a:endParaRPr lang="en-US" dirty="0"/>
          </a:p>
        </p:txBody>
      </p:sp>
    </p:spTree>
    <p:extLst>
      <p:ext uri="{BB962C8B-B14F-4D97-AF65-F5344CB8AC3E}">
        <p14:creationId xmlns:p14="http://schemas.microsoft.com/office/powerpoint/2010/main" val="31552397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The Center for Writing and Speaking:</a:t>
            </a:r>
          </a:p>
          <a:p>
            <a:pPr marL="18288" indent="0">
              <a:buNone/>
            </a:pPr>
            <a:r>
              <a:rPr lang="en-US" dirty="0">
                <a:hlinkClick r:id="rId2"/>
              </a:rPr>
              <a:t>https://www.ursinus.edu/offices/center-for-writing-and-speaking</a:t>
            </a:r>
            <a:r>
              <a:rPr lang="en-US" dirty="0" smtClean="0">
                <a:hlinkClick r:id="rId2"/>
              </a:rPr>
              <a:t>/</a:t>
            </a:r>
            <a:r>
              <a:rPr lang="en-US" dirty="0" smtClean="0"/>
              <a:t> </a:t>
            </a:r>
            <a:endParaRPr lang="en-US" dirty="0"/>
          </a:p>
        </p:txBody>
      </p:sp>
      <p:sp>
        <p:nvSpPr>
          <p:cNvPr id="3" name="Title 2"/>
          <p:cNvSpPr>
            <a:spLocks noGrp="1"/>
          </p:cNvSpPr>
          <p:nvPr>
            <p:ph type="title"/>
          </p:nvPr>
        </p:nvSpPr>
        <p:spPr/>
        <p:txBody>
          <a:bodyPr/>
          <a:lstStyle/>
          <a:p>
            <a:r>
              <a:rPr lang="en-US" dirty="0" smtClean="0"/>
              <a:t>Resources at </a:t>
            </a:r>
            <a:r>
              <a:rPr lang="en-US" dirty="0" err="1" smtClean="0"/>
              <a:t>Ursinus</a:t>
            </a:r>
            <a:endParaRPr lang="en-US" dirty="0"/>
          </a:p>
        </p:txBody>
      </p:sp>
    </p:spTree>
    <p:extLst>
      <p:ext uri="{BB962C8B-B14F-4D97-AF65-F5344CB8AC3E}">
        <p14:creationId xmlns:p14="http://schemas.microsoft.com/office/powerpoint/2010/main" val="406788290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lemental">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8087</TotalTime>
  <Words>845</Words>
  <Application>Microsoft Office PowerPoint</Application>
  <PresentationFormat>Widescreen</PresentationFormat>
  <Paragraphs>78</Paragraphs>
  <Slides>16</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Calibri</vt:lpstr>
      <vt:lpstr>Palatino Linotype</vt:lpstr>
      <vt:lpstr>Wingdings</vt:lpstr>
      <vt:lpstr>Elemental</vt:lpstr>
      <vt:lpstr>Working with Sources</vt:lpstr>
      <vt:lpstr>Integrating Quotations</vt:lpstr>
      <vt:lpstr>Avoid Dropped-In Quotes</vt:lpstr>
      <vt:lpstr>PowerPoint Presentation</vt:lpstr>
      <vt:lpstr>Exercise 1</vt:lpstr>
      <vt:lpstr>What Is Analysis?</vt:lpstr>
      <vt:lpstr>Not Analysis</vt:lpstr>
      <vt:lpstr>So what is analysis?</vt:lpstr>
      <vt:lpstr>Analysis Example</vt:lpstr>
      <vt:lpstr>Analysis Example</vt:lpstr>
      <vt:lpstr>Analysis Example: Romance Advice</vt:lpstr>
      <vt:lpstr>Analysis Examples: Sports</vt:lpstr>
      <vt:lpstr>How can you generate good analysis? </vt:lpstr>
      <vt:lpstr>Exercise 2</vt:lpstr>
      <vt:lpstr>Acknowledgements</vt:lpstr>
      <vt:lpstr>Resources at Ursinus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Working with Sources</dc:title>
  <dc:creator>Argondezzi, Talia</dc:creator>
  <cp:lastModifiedBy>Argondezzi, Talia</cp:lastModifiedBy>
  <cp:revision>8</cp:revision>
  <dcterms:created xsi:type="dcterms:W3CDTF">2016-01-08T19:02:01Z</dcterms:created>
  <dcterms:modified xsi:type="dcterms:W3CDTF">2016-01-14T16:49:25Z</dcterms:modified>
</cp:coreProperties>
</file>