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7" r:id="rId2"/>
    <p:sldId id="258" r:id="rId3"/>
    <p:sldId id="259" r:id="rId4"/>
    <p:sldId id="262" r:id="rId5"/>
    <p:sldId id="260" r:id="rId6"/>
    <p:sldId id="263" r:id="rId7"/>
    <p:sldId id="264" r:id="rId8"/>
    <p:sldId id="265" r:id="rId9"/>
    <p:sldId id="266" r:id="rId10"/>
    <p:sldId id="280" r:id="rId11"/>
    <p:sldId id="267" r:id="rId12"/>
    <p:sldId id="268" r:id="rId13"/>
    <p:sldId id="269" r:id="rId14"/>
    <p:sldId id="270" r:id="rId15"/>
    <p:sldId id="271" r:id="rId16"/>
    <p:sldId id="272" r:id="rId17"/>
    <p:sldId id="273" r:id="rId18"/>
    <p:sldId id="274" r:id="rId19"/>
    <p:sldId id="276" r:id="rId20"/>
    <p:sldId id="277" r:id="rId21"/>
    <p:sldId id="278" r:id="rId22"/>
    <p:sldId id="279" r:id="rId23"/>
    <p:sldId id="281"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1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A66574-E594-43DE-BAD6-56442348F647}" type="datetimeFigureOut">
              <a:rPr lang="en-US" smtClean="0"/>
              <a:t>1/8/2016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AB380D-AD04-4F29-95E8-E839DEDF5FD3}" type="slidenum">
              <a:rPr lang="en-US" smtClean="0"/>
              <a:t>‹#›</a:t>
            </a:fld>
            <a:endParaRPr lang="en-US"/>
          </a:p>
        </p:txBody>
      </p:sp>
    </p:spTree>
    <p:extLst>
      <p:ext uri="{BB962C8B-B14F-4D97-AF65-F5344CB8AC3E}">
        <p14:creationId xmlns:p14="http://schemas.microsoft.com/office/powerpoint/2010/main" val="2537098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Olin </a:t>
            </a:r>
            <a:r>
              <a:rPr lang="en-US" dirty="0" err="1" smtClean="0"/>
              <a:t>Aud</a:t>
            </a:r>
            <a:r>
              <a:rPr lang="en-US" smtClean="0"/>
              <a:t> code: 4612</a:t>
            </a:r>
            <a:endParaRPr lang="en-US"/>
          </a:p>
        </p:txBody>
      </p:sp>
      <p:sp>
        <p:nvSpPr>
          <p:cNvPr id="4" name="Slide Number Placeholder 3"/>
          <p:cNvSpPr>
            <a:spLocks noGrp="1"/>
          </p:cNvSpPr>
          <p:nvPr>
            <p:ph type="sldNum" sz="quarter" idx="10"/>
          </p:nvPr>
        </p:nvSpPr>
        <p:spPr/>
        <p:txBody>
          <a:bodyPr/>
          <a:lstStyle/>
          <a:p>
            <a:fld id="{271AE270-7EFC-4D06-AEBD-5B2ECB4C4CEC}"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15468645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extBox 7"/>
          <p:cNvSpPr txBox="1"/>
          <p:nvPr/>
        </p:nvSpPr>
        <p:spPr>
          <a:xfrm>
            <a:off x="2438400" y="3159761"/>
            <a:ext cx="609600" cy="1034129"/>
          </a:xfrm>
          <a:prstGeom prst="rect">
            <a:avLst/>
          </a:prstGeom>
          <a:noFill/>
        </p:spPr>
        <p:txBody>
          <a:bodyPr wrap="square" lIns="0" tIns="9144" rIns="0" bIns="9144" rtlCol="0" anchor="ctr" anchorCtr="0">
            <a:spAutoFit/>
          </a:bodyPr>
          <a:lstStyle/>
          <a:p>
            <a:r>
              <a:rPr lang="en-US" sz="6600" dirty="0">
                <a:solidFill>
                  <a:prstClr val="white"/>
                </a:solidFill>
                <a:effectLst>
                  <a:outerShdw blurRad="38100" dist="38100" dir="2700000" algn="tl">
                    <a:srgbClr val="000000">
                      <a:alpha val="43137"/>
                    </a:srgbClr>
                  </a:outerShdw>
                </a:effectLst>
              </a:rPr>
              <a:t>{</a:t>
            </a:r>
          </a:p>
        </p:txBody>
      </p:sp>
      <p:sp>
        <p:nvSpPr>
          <p:cNvPr id="2" name="Title 1"/>
          <p:cNvSpPr>
            <a:spLocks noGrp="1"/>
          </p:cNvSpPr>
          <p:nvPr>
            <p:ph type="ctrTitle"/>
          </p:nvPr>
        </p:nvSpPr>
        <p:spPr>
          <a:xfrm>
            <a:off x="1036320" y="1219200"/>
            <a:ext cx="10058400" cy="2152650"/>
          </a:xfrm>
        </p:spPr>
        <p:txBody>
          <a:bodyPr>
            <a:noAutofit/>
          </a:bodyPr>
          <a:lstStyle>
            <a:lvl1pPr>
              <a:defRPr sz="600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844800" y="3375491"/>
            <a:ext cx="82296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5" name="Date Placeholder 14"/>
          <p:cNvSpPr>
            <a:spLocks noGrp="1"/>
          </p:cNvSpPr>
          <p:nvPr>
            <p:ph type="dt" sz="half" idx="10"/>
          </p:nvPr>
        </p:nvSpPr>
        <p:spPr/>
        <p:txBody>
          <a:bodyPr/>
          <a:lstStyle/>
          <a:p>
            <a:fld id="{B2E4E466-B6F8-4C5E-AABD-71BB3320AADB}" type="datetimeFigureOut">
              <a:rPr lang="en-US" smtClean="0">
                <a:solidFill>
                  <a:prstClr val="white">
                    <a:alpha val="60000"/>
                  </a:prstClr>
                </a:solidFill>
              </a:rPr>
              <a:pPr/>
              <a:t>1/8/2016</a:t>
            </a:fld>
            <a:endParaRPr lang="en-US">
              <a:solidFill>
                <a:prstClr val="white">
                  <a:alpha val="60000"/>
                </a:prstClr>
              </a:solidFill>
            </a:endParaRPr>
          </a:p>
        </p:txBody>
      </p:sp>
      <p:sp>
        <p:nvSpPr>
          <p:cNvPr id="16" name="Slide Number Placeholder 15"/>
          <p:cNvSpPr>
            <a:spLocks noGrp="1"/>
          </p:cNvSpPr>
          <p:nvPr>
            <p:ph type="sldNum" sz="quarter" idx="11"/>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
        <p:nvSpPr>
          <p:cNvPr id="17" name="Footer Placeholder 16"/>
          <p:cNvSpPr>
            <a:spLocks noGrp="1"/>
          </p:cNvSpPr>
          <p:nvPr>
            <p:ph type="ftr" sz="quarter" idx="12"/>
          </p:nvPr>
        </p:nvSpPr>
        <p:spPr/>
        <p:txBody>
          <a:bodyPr/>
          <a:lstStyle/>
          <a:p>
            <a:endParaRPr lang="en-US">
              <a:solidFill>
                <a:prstClr val="white">
                  <a:alpha val="60000"/>
                </a:prstClr>
              </a:solidFill>
            </a:endParaRPr>
          </a:p>
        </p:txBody>
      </p:sp>
    </p:spTree>
    <p:extLst>
      <p:ext uri="{BB962C8B-B14F-4D97-AF65-F5344CB8AC3E}">
        <p14:creationId xmlns:p14="http://schemas.microsoft.com/office/powerpoint/2010/main" val="20449585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Title 12"/>
          <p:cNvSpPr>
            <a:spLocks noGrp="1"/>
          </p:cNvSpPr>
          <p:nvPr>
            <p:ph type="title"/>
          </p:nvPr>
        </p:nvSpPr>
        <p:spPr/>
        <p:txBody>
          <a:bodyPr/>
          <a:lstStyle/>
          <a:p>
            <a:r>
              <a:rPr lang="en-US" smtClean="0"/>
              <a:t>Click to edit Master title style</a:t>
            </a:r>
            <a:endParaRPr lang="en-US"/>
          </a:p>
        </p:txBody>
      </p:sp>
      <p:sp>
        <p:nvSpPr>
          <p:cNvPr id="14" name="Date Placeholder 13"/>
          <p:cNvSpPr>
            <a:spLocks noGrp="1"/>
          </p:cNvSpPr>
          <p:nvPr>
            <p:ph type="dt" sz="half" idx="10"/>
          </p:nvPr>
        </p:nvSpPr>
        <p:spPr/>
        <p:txBody>
          <a:bodyPr/>
          <a:lstStyle/>
          <a:p>
            <a:fld id="{B2E4E466-B6F8-4C5E-AABD-71BB3320AADB}" type="datetimeFigureOut">
              <a:rPr lang="en-US" smtClean="0">
                <a:solidFill>
                  <a:prstClr val="white">
                    <a:alpha val="60000"/>
                  </a:prstClr>
                </a:solidFill>
              </a:rPr>
              <a:pPr/>
              <a:t>1/8/2016</a:t>
            </a:fld>
            <a:endParaRPr lang="en-US">
              <a:solidFill>
                <a:prstClr val="white">
                  <a:alpha val="60000"/>
                </a:prstClr>
              </a:solidFill>
            </a:endParaRPr>
          </a:p>
        </p:txBody>
      </p:sp>
      <p:sp>
        <p:nvSpPr>
          <p:cNvPr id="15" name="Slide Number Placeholder 14"/>
          <p:cNvSpPr>
            <a:spLocks noGrp="1"/>
          </p:cNvSpPr>
          <p:nvPr>
            <p:ph type="sldNum" sz="quarter" idx="11"/>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
        <p:nvSpPr>
          <p:cNvPr id="16" name="Footer Placeholder 15"/>
          <p:cNvSpPr>
            <a:spLocks noGrp="1"/>
          </p:cNvSpPr>
          <p:nvPr>
            <p:ph type="ftr" sz="quarter" idx="12"/>
          </p:nvPr>
        </p:nvSpPr>
        <p:spPr/>
        <p:txBody>
          <a:bodyPr/>
          <a:lstStyle/>
          <a:p>
            <a:endParaRPr lang="en-US">
              <a:solidFill>
                <a:prstClr val="white">
                  <a:alpha val="60000"/>
                </a:prstClr>
              </a:solidFill>
            </a:endParaRPr>
          </a:p>
        </p:txBody>
      </p:sp>
    </p:spTree>
    <p:extLst>
      <p:ext uri="{BB962C8B-B14F-4D97-AF65-F5344CB8AC3E}">
        <p14:creationId xmlns:p14="http://schemas.microsoft.com/office/powerpoint/2010/main" val="3072277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TextBox 7"/>
          <p:cNvSpPr txBox="1"/>
          <p:nvPr/>
        </p:nvSpPr>
        <p:spPr>
          <a:xfrm>
            <a:off x="5689600" y="4074498"/>
            <a:ext cx="609600" cy="1015663"/>
          </a:xfrm>
          <a:prstGeom prst="rect">
            <a:avLst/>
          </a:prstGeom>
          <a:noFill/>
        </p:spPr>
        <p:txBody>
          <a:bodyPr wrap="square" lIns="0" tIns="0" rIns="0" bIns="0" rtlCol="0" anchor="t" anchorCtr="0">
            <a:spAutoFit/>
          </a:bodyPr>
          <a:lstStyle/>
          <a:p>
            <a:r>
              <a:rPr lang="en-US" sz="6600" dirty="0">
                <a:solidFill>
                  <a:prstClr val="white"/>
                </a:solidFill>
                <a:effectLst>
                  <a:outerShdw blurRad="38100" dist="38100" dir="2700000" algn="tl">
                    <a:srgbClr val="000000">
                      <a:alpha val="43137"/>
                    </a:srgbClr>
                  </a:outerShdw>
                </a:effectLst>
              </a:rPr>
              <a:t>{</a:t>
            </a:r>
          </a:p>
        </p:txBody>
      </p:sp>
      <p:sp>
        <p:nvSpPr>
          <p:cNvPr id="3" name="Text Placeholder 2"/>
          <p:cNvSpPr>
            <a:spLocks noGrp="1"/>
          </p:cNvSpPr>
          <p:nvPr>
            <p:ph type="body" idx="1"/>
          </p:nvPr>
        </p:nvSpPr>
        <p:spPr>
          <a:xfrm>
            <a:off x="6096000" y="4267368"/>
            <a:ext cx="49784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2" name="Date Placeholder 11"/>
          <p:cNvSpPr>
            <a:spLocks noGrp="1"/>
          </p:cNvSpPr>
          <p:nvPr>
            <p:ph type="dt" sz="half" idx="10"/>
          </p:nvPr>
        </p:nvSpPr>
        <p:spPr/>
        <p:txBody>
          <a:bodyPr/>
          <a:lstStyle/>
          <a:p>
            <a:fld id="{B2E4E466-B6F8-4C5E-AABD-71BB3320AADB}" type="datetimeFigureOut">
              <a:rPr lang="en-US" smtClean="0">
                <a:solidFill>
                  <a:prstClr val="white">
                    <a:alpha val="60000"/>
                  </a:prstClr>
                </a:solidFill>
              </a:rPr>
              <a:pPr/>
              <a:t>1/8/2016</a:t>
            </a:fld>
            <a:endParaRPr lang="en-US">
              <a:solidFill>
                <a:prstClr val="white">
                  <a:alpha val="60000"/>
                </a:prstClr>
              </a:solidFill>
            </a:endParaRPr>
          </a:p>
        </p:txBody>
      </p:sp>
      <p:sp>
        <p:nvSpPr>
          <p:cNvPr id="13" name="Slide Number Placeholder 12"/>
          <p:cNvSpPr>
            <a:spLocks noGrp="1"/>
          </p:cNvSpPr>
          <p:nvPr>
            <p:ph type="sldNum" sz="quarter" idx="11"/>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
        <p:nvSpPr>
          <p:cNvPr id="14" name="Footer Placeholder 13"/>
          <p:cNvSpPr>
            <a:spLocks noGrp="1"/>
          </p:cNvSpPr>
          <p:nvPr>
            <p:ph type="ftr" sz="quarter" idx="12"/>
          </p:nvPr>
        </p:nvSpPr>
        <p:spPr/>
        <p:txBody>
          <a:bodyPr/>
          <a:lstStyle/>
          <a:p>
            <a:endParaRPr lang="en-US">
              <a:solidFill>
                <a:prstClr val="white">
                  <a:alpha val="60000"/>
                </a:prstClr>
              </a:solidFill>
            </a:endParaRPr>
          </a:p>
        </p:txBody>
      </p:sp>
      <p:sp>
        <p:nvSpPr>
          <p:cNvPr id="4" name="Title 3"/>
          <p:cNvSpPr>
            <a:spLocks noGrp="1"/>
          </p:cNvSpPr>
          <p:nvPr>
            <p:ph type="title"/>
          </p:nvPr>
        </p:nvSpPr>
        <p:spPr>
          <a:xfrm>
            <a:off x="3048000" y="1905000"/>
            <a:ext cx="804672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en-US" smtClean="0"/>
              <a:t>Click to edit Master title style</a:t>
            </a:r>
            <a:endParaRPr lang="en-US" dirty="0"/>
          </a:p>
        </p:txBody>
      </p:sp>
    </p:spTree>
    <p:extLst>
      <p:ext uri="{BB962C8B-B14F-4D97-AF65-F5344CB8AC3E}">
        <p14:creationId xmlns:p14="http://schemas.microsoft.com/office/powerpoint/2010/main" val="1982371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B2E4E466-B6F8-4C5E-AABD-71BB3320AADB}" type="datetimeFigureOut">
              <a:rPr lang="en-US" smtClean="0">
                <a:solidFill>
                  <a:prstClr val="white">
                    <a:alpha val="60000"/>
                  </a:prstClr>
                </a:solidFill>
              </a:rPr>
              <a:pPr/>
              <a:t>1/8/2016</a:t>
            </a:fld>
            <a:endParaRPr lang="en-US">
              <a:solidFill>
                <a:prstClr val="white">
                  <a:alpha val="60000"/>
                </a:prstClr>
              </a:solidFill>
            </a:endParaRPr>
          </a:p>
        </p:txBody>
      </p:sp>
      <p:sp>
        <p:nvSpPr>
          <p:cNvPr id="9" name="Slide Number Placeholder 8"/>
          <p:cNvSpPr>
            <a:spLocks noGrp="1"/>
          </p:cNvSpPr>
          <p:nvPr>
            <p:ph type="sldNum" sz="quarter" idx="11"/>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
        <p:nvSpPr>
          <p:cNvPr id="10" name="Footer Placeholder 9"/>
          <p:cNvSpPr>
            <a:spLocks noGrp="1"/>
          </p:cNvSpPr>
          <p:nvPr>
            <p:ph type="ftr" sz="quarter" idx="12"/>
          </p:nvPr>
        </p:nvSpPr>
        <p:spPr/>
        <p:txBody>
          <a:bodyPr/>
          <a:lstStyle/>
          <a:p>
            <a:endParaRPr lang="en-US">
              <a:solidFill>
                <a:prstClr val="white">
                  <a:alpha val="60000"/>
                </a:prstClr>
              </a:solidFill>
            </a:endParaRPr>
          </a:p>
        </p:txBody>
      </p:sp>
      <p:sp>
        <p:nvSpPr>
          <p:cNvPr id="11" name="Title 10"/>
          <p:cNvSpPr>
            <a:spLocks noGrp="1"/>
          </p:cNvSpPr>
          <p:nvPr>
            <p:ph type="title"/>
          </p:nvPr>
        </p:nvSpPr>
        <p:spPr/>
        <p:txBody>
          <a:bodyPr/>
          <a:lstStyle/>
          <a:p>
            <a:r>
              <a:rPr lang="en-US" smtClean="0"/>
              <a:t>Click to edit Master title style</a:t>
            </a:r>
            <a:endParaRPr lang="en-US" dirty="0"/>
          </a:p>
        </p:txBody>
      </p:sp>
      <p:sp>
        <p:nvSpPr>
          <p:cNvPr id="5" name="Content Placeholder 4"/>
          <p:cNvSpPr>
            <a:spLocks noGrp="1"/>
          </p:cNvSpPr>
          <p:nvPr>
            <p:ph sz="quarter" idx="13"/>
          </p:nvPr>
        </p:nvSpPr>
        <p:spPr>
          <a:xfrm>
            <a:off x="1792224" y="658368"/>
            <a:ext cx="4364736" cy="3429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Content Placeholder 6"/>
          <p:cNvSpPr>
            <a:spLocks noGrp="1"/>
          </p:cNvSpPr>
          <p:nvPr>
            <p:ph sz="quarter" idx="14"/>
          </p:nvPr>
        </p:nvSpPr>
        <p:spPr>
          <a:xfrm>
            <a:off x="6705600" y="658369"/>
            <a:ext cx="4364736" cy="34321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09426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788160" y="661976"/>
            <a:ext cx="4364736"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792224" y="1371600"/>
            <a:ext cx="43688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705600" y="661976"/>
            <a:ext cx="4364736"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705600" y="1371600"/>
            <a:ext cx="4364736"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TextBox 12"/>
          <p:cNvSpPr txBox="1"/>
          <p:nvPr/>
        </p:nvSpPr>
        <p:spPr>
          <a:xfrm>
            <a:off x="1408853" y="520192"/>
            <a:ext cx="609600" cy="923330"/>
          </a:xfrm>
          <a:prstGeom prst="rect">
            <a:avLst/>
          </a:prstGeom>
          <a:noFill/>
        </p:spPr>
        <p:txBody>
          <a:bodyPr wrap="square" lIns="0" tIns="0" rIns="0" bIns="0" rtlCol="0" anchor="t" anchorCtr="0">
            <a:spAutoFit/>
          </a:bodyPr>
          <a:lstStyle/>
          <a:p>
            <a:r>
              <a:rPr lang="en-US" sz="6000" dirty="0">
                <a:solidFill>
                  <a:prstClr val="white"/>
                </a:solidFill>
                <a:effectLst>
                  <a:outerShdw blurRad="38100" dist="38100" dir="2700000" algn="tl">
                    <a:srgbClr val="000000">
                      <a:alpha val="43137"/>
                    </a:srgbClr>
                  </a:outerShdw>
                </a:effectLst>
              </a:rPr>
              <a:t>{</a:t>
            </a:r>
          </a:p>
        </p:txBody>
      </p:sp>
      <p:sp>
        <p:nvSpPr>
          <p:cNvPr id="18" name="TextBox 17"/>
          <p:cNvSpPr txBox="1"/>
          <p:nvPr/>
        </p:nvSpPr>
        <p:spPr>
          <a:xfrm>
            <a:off x="6373707" y="520192"/>
            <a:ext cx="609600" cy="923330"/>
          </a:xfrm>
          <a:prstGeom prst="rect">
            <a:avLst/>
          </a:prstGeom>
          <a:noFill/>
        </p:spPr>
        <p:txBody>
          <a:bodyPr wrap="square" lIns="0" tIns="0" rIns="0" bIns="0" rtlCol="0" anchor="t" anchorCtr="0">
            <a:spAutoFit/>
          </a:bodyPr>
          <a:lstStyle/>
          <a:p>
            <a:r>
              <a:rPr lang="en-US" sz="6000" dirty="0">
                <a:solidFill>
                  <a:prstClr val="white"/>
                </a:solidFill>
                <a:effectLst>
                  <a:outerShdw blurRad="38100" dist="38100" dir="2700000" algn="tl">
                    <a:srgbClr val="000000">
                      <a:alpha val="43137"/>
                    </a:srgbClr>
                  </a:outerShdw>
                </a:effectLst>
              </a:rPr>
              <a:t>{</a:t>
            </a:r>
          </a:p>
        </p:txBody>
      </p:sp>
      <p:sp>
        <p:nvSpPr>
          <p:cNvPr id="12" name="Title 11"/>
          <p:cNvSpPr>
            <a:spLocks noGrp="1"/>
          </p:cNvSpPr>
          <p:nvPr>
            <p:ph type="title"/>
          </p:nvPr>
        </p:nvSpPr>
        <p:spPr/>
        <p:txBody>
          <a:bodyPr/>
          <a:lstStyle/>
          <a:p>
            <a:r>
              <a:rPr lang="en-US" smtClean="0"/>
              <a:t>Click to edit Master title style</a:t>
            </a:r>
            <a:endParaRPr lang="en-US" dirty="0"/>
          </a:p>
        </p:txBody>
      </p:sp>
      <p:sp>
        <p:nvSpPr>
          <p:cNvPr id="14" name="Date Placeholder 13"/>
          <p:cNvSpPr>
            <a:spLocks noGrp="1"/>
          </p:cNvSpPr>
          <p:nvPr>
            <p:ph type="dt" sz="half" idx="10"/>
          </p:nvPr>
        </p:nvSpPr>
        <p:spPr/>
        <p:txBody>
          <a:bodyPr/>
          <a:lstStyle/>
          <a:p>
            <a:fld id="{B2E4E466-B6F8-4C5E-AABD-71BB3320AADB}" type="datetimeFigureOut">
              <a:rPr lang="en-US" smtClean="0">
                <a:solidFill>
                  <a:prstClr val="white">
                    <a:alpha val="60000"/>
                  </a:prstClr>
                </a:solidFill>
              </a:rPr>
              <a:pPr/>
              <a:t>1/8/2016</a:t>
            </a:fld>
            <a:endParaRPr lang="en-US">
              <a:solidFill>
                <a:prstClr val="white">
                  <a:alpha val="60000"/>
                </a:prstClr>
              </a:solidFill>
            </a:endParaRPr>
          </a:p>
        </p:txBody>
      </p:sp>
      <p:sp>
        <p:nvSpPr>
          <p:cNvPr id="15" name="Slide Number Placeholder 14"/>
          <p:cNvSpPr>
            <a:spLocks noGrp="1"/>
          </p:cNvSpPr>
          <p:nvPr>
            <p:ph type="sldNum" sz="quarter" idx="11"/>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
        <p:nvSpPr>
          <p:cNvPr id="16" name="Footer Placeholder 15"/>
          <p:cNvSpPr>
            <a:spLocks noGrp="1"/>
          </p:cNvSpPr>
          <p:nvPr>
            <p:ph type="ftr" sz="quarter" idx="12"/>
          </p:nvPr>
        </p:nvSpPr>
        <p:spPr/>
        <p:txBody>
          <a:bodyPr/>
          <a:lstStyle/>
          <a:p>
            <a:endParaRPr lang="en-US">
              <a:solidFill>
                <a:prstClr val="white">
                  <a:alpha val="60000"/>
                </a:prstClr>
              </a:solidFill>
            </a:endParaRPr>
          </a:p>
        </p:txBody>
      </p:sp>
    </p:spTree>
    <p:extLst>
      <p:ext uri="{BB962C8B-B14F-4D97-AF65-F5344CB8AC3E}">
        <p14:creationId xmlns:p14="http://schemas.microsoft.com/office/powerpoint/2010/main" val="3242761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a:p>
        </p:txBody>
      </p:sp>
      <p:sp>
        <p:nvSpPr>
          <p:cNvPr id="7" name="Date Placeholder 6"/>
          <p:cNvSpPr>
            <a:spLocks noGrp="1"/>
          </p:cNvSpPr>
          <p:nvPr>
            <p:ph type="dt" sz="half" idx="10"/>
          </p:nvPr>
        </p:nvSpPr>
        <p:spPr/>
        <p:txBody>
          <a:bodyPr/>
          <a:lstStyle/>
          <a:p>
            <a:fld id="{B2E4E466-B6F8-4C5E-AABD-71BB3320AADB}" type="datetimeFigureOut">
              <a:rPr lang="en-US" smtClean="0">
                <a:solidFill>
                  <a:prstClr val="white">
                    <a:alpha val="60000"/>
                  </a:prstClr>
                </a:solidFill>
              </a:rPr>
              <a:pPr/>
              <a:t>1/8/2016</a:t>
            </a:fld>
            <a:endParaRPr lang="en-US">
              <a:solidFill>
                <a:prstClr val="white">
                  <a:alpha val="60000"/>
                </a:prstClr>
              </a:solidFill>
            </a:endParaRPr>
          </a:p>
        </p:txBody>
      </p:sp>
      <p:sp>
        <p:nvSpPr>
          <p:cNvPr id="8" name="Slide Number Placeholder 7"/>
          <p:cNvSpPr>
            <a:spLocks noGrp="1"/>
          </p:cNvSpPr>
          <p:nvPr>
            <p:ph type="sldNum" sz="quarter" idx="11"/>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
        <p:nvSpPr>
          <p:cNvPr id="9" name="Footer Placeholder 8"/>
          <p:cNvSpPr>
            <a:spLocks noGrp="1"/>
          </p:cNvSpPr>
          <p:nvPr>
            <p:ph type="ftr" sz="quarter" idx="12"/>
          </p:nvPr>
        </p:nvSpPr>
        <p:spPr/>
        <p:txBody>
          <a:bodyPr/>
          <a:lstStyle/>
          <a:p>
            <a:endParaRPr lang="en-US">
              <a:solidFill>
                <a:prstClr val="white">
                  <a:alpha val="60000"/>
                </a:prstClr>
              </a:solidFill>
            </a:endParaRPr>
          </a:p>
        </p:txBody>
      </p:sp>
    </p:spTree>
    <p:extLst>
      <p:ext uri="{BB962C8B-B14F-4D97-AF65-F5344CB8AC3E}">
        <p14:creationId xmlns:p14="http://schemas.microsoft.com/office/powerpoint/2010/main" val="29013853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2E4E466-B6F8-4C5E-AABD-71BB3320AADB}" type="datetimeFigureOut">
              <a:rPr lang="en-US" smtClean="0">
                <a:solidFill>
                  <a:prstClr val="white">
                    <a:alpha val="60000"/>
                  </a:prstClr>
                </a:solidFill>
              </a:rPr>
              <a:pPr/>
              <a:t>1/8/2016</a:t>
            </a:fld>
            <a:endParaRPr lang="en-US">
              <a:solidFill>
                <a:prstClr val="white">
                  <a:alpha val="60000"/>
                </a:prstClr>
              </a:solidFill>
            </a:endParaRPr>
          </a:p>
        </p:txBody>
      </p:sp>
      <p:sp>
        <p:nvSpPr>
          <p:cNvPr id="6" name="Slide Number Placeholder 5"/>
          <p:cNvSpPr>
            <a:spLocks noGrp="1"/>
          </p:cNvSpPr>
          <p:nvPr>
            <p:ph type="sldNum" sz="quarter" idx="11"/>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
        <p:nvSpPr>
          <p:cNvPr id="7" name="Footer Placeholder 6"/>
          <p:cNvSpPr>
            <a:spLocks noGrp="1"/>
          </p:cNvSpPr>
          <p:nvPr>
            <p:ph type="ftr" sz="quarter" idx="12"/>
          </p:nvPr>
        </p:nvSpPr>
        <p:spPr/>
        <p:txBody>
          <a:bodyPr/>
          <a:lstStyle/>
          <a:p>
            <a:endParaRPr lang="en-US">
              <a:solidFill>
                <a:prstClr val="white">
                  <a:alpha val="60000"/>
                </a:prstClr>
              </a:solidFill>
            </a:endParaRPr>
          </a:p>
        </p:txBody>
      </p:sp>
    </p:spTree>
    <p:extLst>
      <p:ext uri="{BB962C8B-B14F-4D97-AF65-F5344CB8AC3E}">
        <p14:creationId xmlns:p14="http://schemas.microsoft.com/office/powerpoint/2010/main" val="1837945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TextBox 8"/>
          <p:cNvSpPr txBox="1"/>
          <p:nvPr/>
        </p:nvSpPr>
        <p:spPr>
          <a:xfrm>
            <a:off x="7105227" y="1774588"/>
            <a:ext cx="609600" cy="1231106"/>
          </a:xfrm>
          <a:prstGeom prst="rect">
            <a:avLst/>
          </a:prstGeom>
          <a:noFill/>
        </p:spPr>
        <p:txBody>
          <a:bodyPr wrap="square" lIns="0" tIns="0" rIns="0" bIns="0" rtlCol="0" anchor="t" anchorCtr="0">
            <a:spAutoFit/>
          </a:bodyPr>
          <a:lstStyle/>
          <a:p>
            <a:r>
              <a:rPr lang="en-US" sz="8000" dirty="0">
                <a:solidFill>
                  <a:prstClr val="white"/>
                </a:solidFill>
                <a:effectLst>
                  <a:outerShdw blurRad="38100" dist="38100" dir="2700000" algn="tl">
                    <a:srgbClr val="000000">
                      <a:alpha val="43137"/>
                    </a:srgbClr>
                  </a:outerShdw>
                </a:effectLst>
              </a:rPr>
              <a:t>{</a:t>
            </a:r>
          </a:p>
        </p:txBody>
      </p:sp>
      <p:sp>
        <p:nvSpPr>
          <p:cNvPr id="3" name="Content Placeholder 2"/>
          <p:cNvSpPr>
            <a:spLocks noGrp="1"/>
          </p:cNvSpPr>
          <p:nvPr>
            <p:ph idx="1"/>
          </p:nvPr>
        </p:nvSpPr>
        <p:spPr>
          <a:xfrm>
            <a:off x="1117600" y="685801"/>
            <a:ext cx="57912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20000" y="685801"/>
            <a:ext cx="34544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14"/>
          <p:cNvSpPr>
            <a:spLocks noGrp="1"/>
          </p:cNvSpPr>
          <p:nvPr>
            <p:ph type="dt" sz="half" idx="10"/>
          </p:nvPr>
        </p:nvSpPr>
        <p:spPr/>
        <p:txBody>
          <a:bodyPr/>
          <a:lstStyle/>
          <a:p>
            <a:fld id="{B2E4E466-B6F8-4C5E-AABD-71BB3320AADB}" type="datetimeFigureOut">
              <a:rPr lang="en-US" smtClean="0">
                <a:solidFill>
                  <a:prstClr val="white">
                    <a:alpha val="60000"/>
                  </a:prstClr>
                </a:solidFill>
              </a:rPr>
              <a:pPr/>
              <a:t>1/8/2016</a:t>
            </a:fld>
            <a:endParaRPr lang="en-US">
              <a:solidFill>
                <a:prstClr val="white">
                  <a:alpha val="60000"/>
                </a:prstClr>
              </a:solidFill>
            </a:endParaRPr>
          </a:p>
        </p:txBody>
      </p:sp>
      <p:sp>
        <p:nvSpPr>
          <p:cNvPr id="16" name="Slide Number Placeholder 15"/>
          <p:cNvSpPr>
            <a:spLocks noGrp="1"/>
          </p:cNvSpPr>
          <p:nvPr>
            <p:ph type="sldNum" sz="quarter" idx="11"/>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
        <p:nvSpPr>
          <p:cNvPr id="17" name="Footer Placeholder 16"/>
          <p:cNvSpPr>
            <a:spLocks noGrp="1"/>
          </p:cNvSpPr>
          <p:nvPr>
            <p:ph type="ftr" sz="quarter" idx="12"/>
          </p:nvPr>
        </p:nvSpPr>
        <p:spPr/>
        <p:txBody>
          <a:bodyPr/>
          <a:lstStyle/>
          <a:p>
            <a:endParaRPr lang="en-US">
              <a:solidFill>
                <a:prstClr val="white">
                  <a:alpha val="60000"/>
                </a:prstClr>
              </a:solidFill>
            </a:endParaRPr>
          </a:p>
        </p:txBody>
      </p:sp>
      <p:sp>
        <p:nvSpPr>
          <p:cNvPr id="18" name="Title 17"/>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2277744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625600" y="612776"/>
            <a:ext cx="89408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3657600" y="3453047"/>
            <a:ext cx="67056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Box 8"/>
          <p:cNvSpPr txBox="1"/>
          <p:nvPr/>
        </p:nvSpPr>
        <p:spPr>
          <a:xfrm>
            <a:off x="3247136" y="3331464"/>
            <a:ext cx="609600" cy="923330"/>
          </a:xfrm>
          <a:prstGeom prst="rect">
            <a:avLst/>
          </a:prstGeom>
          <a:noFill/>
        </p:spPr>
        <p:txBody>
          <a:bodyPr wrap="square" lIns="0" tIns="0" rIns="0" bIns="0" rtlCol="0" anchor="t" anchorCtr="0">
            <a:spAutoFit/>
          </a:bodyPr>
          <a:lstStyle/>
          <a:p>
            <a:r>
              <a:rPr lang="en-US" sz="6000" dirty="0">
                <a:solidFill>
                  <a:prstClr val="white"/>
                </a:solidFill>
                <a:effectLst>
                  <a:outerShdw blurRad="38100" dist="38100" dir="2700000" algn="tl">
                    <a:srgbClr val="000000">
                      <a:alpha val="43137"/>
                    </a:srgbClr>
                  </a:outerShdw>
                </a:effectLst>
              </a:rPr>
              <a:t>{</a:t>
            </a:r>
          </a:p>
        </p:txBody>
      </p:sp>
      <p:sp>
        <p:nvSpPr>
          <p:cNvPr id="11" name="Title 10"/>
          <p:cNvSpPr>
            <a:spLocks noGrp="1"/>
          </p:cNvSpPr>
          <p:nvPr>
            <p:ph type="title"/>
          </p:nvPr>
        </p:nvSpPr>
        <p:spPr/>
        <p:txBody>
          <a:bodyPr/>
          <a:lstStyle/>
          <a:p>
            <a:r>
              <a:rPr lang="en-US" smtClean="0"/>
              <a:t>Click to edit Master title style</a:t>
            </a:r>
            <a:endParaRPr lang="en-US"/>
          </a:p>
        </p:txBody>
      </p:sp>
      <p:sp>
        <p:nvSpPr>
          <p:cNvPr id="13" name="Date Placeholder 12"/>
          <p:cNvSpPr>
            <a:spLocks noGrp="1"/>
          </p:cNvSpPr>
          <p:nvPr>
            <p:ph type="dt" sz="half" idx="10"/>
          </p:nvPr>
        </p:nvSpPr>
        <p:spPr/>
        <p:txBody>
          <a:bodyPr/>
          <a:lstStyle/>
          <a:p>
            <a:fld id="{B2E4E466-B6F8-4C5E-AABD-71BB3320AADB}" type="datetimeFigureOut">
              <a:rPr lang="en-US" smtClean="0">
                <a:solidFill>
                  <a:prstClr val="white">
                    <a:alpha val="60000"/>
                  </a:prstClr>
                </a:solidFill>
              </a:rPr>
              <a:pPr/>
              <a:t>1/8/2016</a:t>
            </a:fld>
            <a:endParaRPr lang="en-US">
              <a:solidFill>
                <a:prstClr val="white">
                  <a:alpha val="60000"/>
                </a:prstClr>
              </a:solidFill>
            </a:endParaRPr>
          </a:p>
        </p:txBody>
      </p:sp>
      <p:sp>
        <p:nvSpPr>
          <p:cNvPr id="14" name="Slide Number Placeholder 13"/>
          <p:cNvSpPr>
            <a:spLocks noGrp="1"/>
          </p:cNvSpPr>
          <p:nvPr>
            <p:ph type="sldNum" sz="quarter" idx="11"/>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
        <p:nvSpPr>
          <p:cNvPr id="15" name="Footer Placeholder 14"/>
          <p:cNvSpPr>
            <a:spLocks noGrp="1"/>
          </p:cNvSpPr>
          <p:nvPr>
            <p:ph type="ftr" sz="quarter" idx="12"/>
          </p:nvPr>
        </p:nvSpPr>
        <p:spPr/>
        <p:txBody>
          <a:bodyPr/>
          <a:lstStyle/>
          <a:p>
            <a:endParaRPr lang="en-US">
              <a:solidFill>
                <a:prstClr val="white">
                  <a:alpha val="60000"/>
                </a:prstClr>
              </a:solidFill>
            </a:endParaRPr>
          </a:p>
        </p:txBody>
      </p:sp>
    </p:spTree>
    <p:extLst>
      <p:ext uri="{BB962C8B-B14F-4D97-AF65-F5344CB8AC3E}">
        <p14:creationId xmlns:p14="http://schemas.microsoft.com/office/powerpoint/2010/main" val="2094572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844800" y="685802"/>
            <a:ext cx="7721600" cy="3505199"/>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2E4E466-B6F8-4C5E-AABD-71BB3320AADB}" type="datetimeFigureOut">
              <a:rPr lang="en-US" smtClean="0">
                <a:solidFill>
                  <a:prstClr val="white">
                    <a:alpha val="60000"/>
                  </a:prstClr>
                </a:solidFill>
              </a:rPr>
              <a:pPr/>
              <a:t>1/8/2016</a:t>
            </a:fld>
            <a:endParaRPr lang="en-US">
              <a:solidFill>
                <a:prstClr val="white">
                  <a:alpha val="60000"/>
                </a:prstClr>
              </a:solidFill>
            </a:endParaRPr>
          </a:p>
        </p:txBody>
      </p:sp>
      <p:sp>
        <p:nvSpPr>
          <p:cNvPr id="5" name="Footer Placeholder 4"/>
          <p:cNvSpPr>
            <a:spLocks noGrp="1"/>
          </p:cNvSpPr>
          <p:nvPr>
            <p:ph type="ftr" sz="quarter" idx="11"/>
          </p:nvPr>
        </p:nvSpPr>
        <p:spPr/>
        <p:txBody>
          <a:bodyPr/>
          <a:lstStyle/>
          <a:p>
            <a:endParaRPr lang="en-US">
              <a:solidFill>
                <a:prstClr val="white">
                  <a:alpha val="60000"/>
                </a:prstClr>
              </a:solidFill>
            </a:endParaRPr>
          </a:p>
        </p:txBody>
      </p:sp>
      <p:sp>
        <p:nvSpPr>
          <p:cNvPr id="6" name="Slide Number Placeholder 5"/>
          <p:cNvSpPr>
            <a:spLocks noGrp="1"/>
          </p:cNvSpPr>
          <p:nvPr>
            <p:ph type="sldNum" sz="quarter" idx="12"/>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Tree>
    <p:extLst>
      <p:ext uri="{BB962C8B-B14F-4D97-AF65-F5344CB8AC3E}">
        <p14:creationId xmlns:p14="http://schemas.microsoft.com/office/powerpoint/2010/main" val="12512784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12800" y="609601"/>
            <a:ext cx="2844800" cy="51816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860800" y="685801"/>
            <a:ext cx="6705600" cy="45720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2E4E466-B6F8-4C5E-AABD-71BB3320AADB}" type="datetimeFigureOut">
              <a:rPr lang="en-US" smtClean="0">
                <a:solidFill>
                  <a:prstClr val="white">
                    <a:alpha val="60000"/>
                  </a:prstClr>
                </a:solidFill>
              </a:rPr>
              <a:pPr/>
              <a:t>1/8/2016</a:t>
            </a:fld>
            <a:endParaRPr lang="en-US">
              <a:solidFill>
                <a:prstClr val="white">
                  <a:alpha val="60000"/>
                </a:prstClr>
              </a:solidFill>
            </a:endParaRPr>
          </a:p>
        </p:txBody>
      </p:sp>
      <p:sp>
        <p:nvSpPr>
          <p:cNvPr id="5" name="Footer Placeholder 4"/>
          <p:cNvSpPr>
            <a:spLocks noGrp="1"/>
          </p:cNvSpPr>
          <p:nvPr>
            <p:ph type="ftr" sz="quarter" idx="11"/>
          </p:nvPr>
        </p:nvSpPr>
        <p:spPr/>
        <p:txBody>
          <a:bodyPr/>
          <a:lstStyle/>
          <a:p>
            <a:endParaRPr lang="en-US">
              <a:solidFill>
                <a:prstClr val="white">
                  <a:alpha val="60000"/>
                </a:prstClr>
              </a:solidFill>
            </a:endParaRPr>
          </a:p>
        </p:txBody>
      </p:sp>
      <p:sp>
        <p:nvSpPr>
          <p:cNvPr id="6" name="Slide Number Placeholder 5"/>
          <p:cNvSpPr>
            <a:spLocks noGrp="1"/>
          </p:cNvSpPr>
          <p:nvPr>
            <p:ph type="sldNum" sz="quarter" idx="12"/>
          </p:nvPr>
        </p:nvSpPr>
        <p:spPr/>
        <p:txBody>
          <a:body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Tree>
    <p:extLst>
      <p:ext uri="{BB962C8B-B14F-4D97-AF65-F5344CB8AC3E}">
        <p14:creationId xmlns:p14="http://schemas.microsoft.com/office/powerpoint/2010/main" val="34922543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Oval 7"/>
          <p:cNvSpPr/>
          <p:nvPr/>
        </p:nvSpPr>
        <p:spPr>
          <a:xfrm rot="19724275">
            <a:off x="1830961" y="1038441"/>
            <a:ext cx="965416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9" name="Oval 8"/>
          <p:cNvSpPr/>
          <p:nvPr/>
        </p:nvSpPr>
        <p:spPr>
          <a:xfrm rot="17656910">
            <a:off x="557464" y="419133"/>
            <a:ext cx="5538472" cy="5973945"/>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Oval 9"/>
          <p:cNvSpPr/>
          <p:nvPr/>
        </p:nvSpPr>
        <p:spPr>
          <a:xfrm rot="19724275">
            <a:off x="4370607" y="116855"/>
            <a:ext cx="8639149"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Placeholder 1"/>
          <p:cNvSpPr>
            <a:spLocks noGrp="1"/>
          </p:cNvSpPr>
          <p:nvPr>
            <p:ph type="title"/>
          </p:nvPr>
        </p:nvSpPr>
        <p:spPr>
          <a:xfrm>
            <a:off x="1036320" y="4876800"/>
            <a:ext cx="10058400" cy="9144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844800" y="685802"/>
            <a:ext cx="8128000" cy="3657599"/>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00" y="6154739"/>
            <a:ext cx="28448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B2E4E466-B6F8-4C5E-AABD-71BB3320AADB}" type="datetimeFigureOut">
              <a:rPr lang="en-US" smtClean="0">
                <a:solidFill>
                  <a:prstClr val="white">
                    <a:alpha val="60000"/>
                  </a:prstClr>
                </a:solidFill>
              </a:rPr>
              <a:pPr/>
              <a:t>1/8/2016</a:t>
            </a:fld>
            <a:endParaRPr lang="en-US">
              <a:solidFill>
                <a:prstClr val="white">
                  <a:alpha val="60000"/>
                </a:prstClr>
              </a:solidFill>
            </a:endParaRPr>
          </a:p>
        </p:txBody>
      </p:sp>
      <p:sp>
        <p:nvSpPr>
          <p:cNvPr id="5" name="Footer Placeholder 4"/>
          <p:cNvSpPr>
            <a:spLocks noGrp="1"/>
          </p:cNvSpPr>
          <p:nvPr>
            <p:ph type="ftr" sz="quarter" idx="3"/>
          </p:nvPr>
        </p:nvSpPr>
        <p:spPr>
          <a:xfrm>
            <a:off x="1097280" y="6154739"/>
            <a:ext cx="6096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en-US">
              <a:solidFill>
                <a:prstClr val="white">
                  <a:alpha val="60000"/>
                </a:prstClr>
              </a:solidFill>
            </a:endParaRPr>
          </a:p>
        </p:txBody>
      </p:sp>
      <p:sp>
        <p:nvSpPr>
          <p:cNvPr id="6" name="Slide Number Placeholder 5"/>
          <p:cNvSpPr>
            <a:spLocks noGrp="1"/>
          </p:cNvSpPr>
          <p:nvPr>
            <p:ph type="sldNum" sz="quarter" idx="4"/>
          </p:nvPr>
        </p:nvSpPr>
        <p:spPr>
          <a:xfrm>
            <a:off x="1097280" y="5842000"/>
            <a:ext cx="28448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2A4D9C2B-23AB-47D6-925C-53572C8B3793}" type="slidenum">
              <a:rPr lang="en-US" smtClean="0">
                <a:solidFill>
                  <a:prstClr val="white">
                    <a:alpha val="60000"/>
                  </a:prstClr>
                </a:solidFill>
              </a:rPr>
              <a:pPr/>
              <a:t>‹#›</a:t>
            </a:fld>
            <a:endParaRPr lang="en-US">
              <a:solidFill>
                <a:prstClr val="white">
                  <a:alpha val="60000"/>
                </a:prstClr>
              </a:solidFill>
            </a:endParaRPr>
          </a:p>
        </p:txBody>
      </p:sp>
    </p:spTree>
    <p:extLst>
      <p:ext uri="{BB962C8B-B14F-4D97-AF65-F5344CB8AC3E}">
        <p14:creationId xmlns:p14="http://schemas.microsoft.com/office/powerpoint/2010/main" val="1192849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mailto:cws@ursinus.edu" TargetMode="External"/><Relationship Id="rId2" Type="http://schemas.openxmlformats.org/officeDocument/2006/relationships/hyperlink" Target="https://www.ursinus.edu/offices/center-for-writing-and-speakin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Working with Sources</a:t>
            </a:r>
            <a:endParaRPr lang="en-US" dirty="0"/>
          </a:p>
        </p:txBody>
      </p:sp>
      <p:sp>
        <p:nvSpPr>
          <p:cNvPr id="3" name="Subtitle 2"/>
          <p:cNvSpPr>
            <a:spLocks noGrp="1"/>
          </p:cNvSpPr>
          <p:nvPr>
            <p:ph type="subTitle" idx="1"/>
          </p:nvPr>
        </p:nvSpPr>
        <p:spPr/>
        <p:txBody>
          <a:bodyPr>
            <a:normAutofit/>
          </a:bodyPr>
          <a:lstStyle/>
          <a:p>
            <a:r>
              <a:rPr lang="en-US" dirty="0" smtClean="0"/>
              <a:t>Dr. Talia Argondezzi</a:t>
            </a:r>
          </a:p>
        </p:txBody>
      </p:sp>
    </p:spTree>
    <p:extLst>
      <p:ext uri="{BB962C8B-B14F-4D97-AF65-F5344CB8AC3E}">
        <p14:creationId xmlns:p14="http://schemas.microsoft.com/office/powerpoint/2010/main" val="6283322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marL="18288" indent="0">
              <a:buNone/>
            </a:pPr>
            <a:r>
              <a:rPr lang="en-US" sz="5200" dirty="0">
                <a:solidFill>
                  <a:srgbClr val="FF97FF"/>
                </a:solidFill>
                <a:effectLst/>
              </a:rPr>
              <a:t>M</a:t>
            </a:r>
            <a:r>
              <a:rPr lang="en-US" dirty="0">
                <a:solidFill>
                  <a:srgbClr val="FF97FF"/>
                </a:solidFill>
                <a:effectLst/>
              </a:rPr>
              <a:t>ain </a:t>
            </a:r>
            <a:r>
              <a:rPr lang="en-US" dirty="0" smtClean="0">
                <a:solidFill>
                  <a:srgbClr val="FF97FF"/>
                </a:solidFill>
                <a:effectLst/>
              </a:rPr>
              <a:t>idea: What </a:t>
            </a:r>
            <a:r>
              <a:rPr lang="en-US" dirty="0">
                <a:solidFill>
                  <a:srgbClr val="FF97FF"/>
                </a:solidFill>
                <a:effectLst/>
              </a:rPr>
              <a:t>claim are you making in this paragraph?</a:t>
            </a:r>
          </a:p>
          <a:p>
            <a:pPr marL="18288" indent="0">
              <a:buNone/>
            </a:pPr>
            <a:r>
              <a:rPr lang="en-US" sz="5200" dirty="0">
                <a:solidFill>
                  <a:srgbClr val="00FFCC"/>
                </a:solidFill>
                <a:effectLst/>
              </a:rPr>
              <a:t>E</a:t>
            </a:r>
            <a:r>
              <a:rPr lang="en-US" dirty="0" smtClean="0">
                <a:solidFill>
                  <a:srgbClr val="00FFCC"/>
                </a:solidFill>
                <a:effectLst/>
              </a:rPr>
              <a:t>vidence: What </a:t>
            </a:r>
            <a:r>
              <a:rPr lang="en-US" dirty="0">
                <a:solidFill>
                  <a:srgbClr val="00FFCC"/>
                </a:solidFill>
                <a:effectLst/>
              </a:rPr>
              <a:t>sources do you have that </a:t>
            </a:r>
            <a:r>
              <a:rPr lang="en-US" dirty="0" smtClean="0">
                <a:solidFill>
                  <a:srgbClr val="00FFCC"/>
                </a:solidFill>
                <a:effectLst/>
              </a:rPr>
              <a:t>support, refute, or complicate your main idea</a:t>
            </a:r>
            <a:r>
              <a:rPr lang="en-US" dirty="0" smtClean="0">
                <a:solidFill>
                  <a:srgbClr val="00FFCC"/>
                </a:solidFill>
                <a:effectLst/>
              </a:rPr>
              <a:t>? </a:t>
            </a:r>
            <a:endParaRPr lang="en-US" dirty="0">
              <a:solidFill>
                <a:srgbClr val="00FFCC"/>
              </a:solidFill>
              <a:effectLst/>
            </a:endParaRPr>
          </a:p>
          <a:p>
            <a:pPr marL="18288" indent="0">
              <a:buNone/>
            </a:pPr>
            <a:r>
              <a:rPr lang="en-US" sz="5200" dirty="0">
                <a:solidFill>
                  <a:srgbClr val="FFFF66"/>
                </a:solidFill>
                <a:effectLst/>
              </a:rPr>
              <a:t>A</a:t>
            </a:r>
            <a:r>
              <a:rPr lang="en-US" dirty="0" smtClean="0">
                <a:solidFill>
                  <a:srgbClr val="FFFF66"/>
                </a:solidFill>
                <a:effectLst/>
              </a:rPr>
              <a:t>nalysis: </a:t>
            </a:r>
            <a:r>
              <a:rPr lang="en-US" dirty="0">
                <a:solidFill>
                  <a:srgbClr val="FFFF66"/>
                </a:solidFill>
                <a:effectLst/>
              </a:rPr>
              <a:t>What does your evidence </a:t>
            </a:r>
            <a:r>
              <a:rPr lang="en-US" dirty="0" smtClean="0">
                <a:solidFill>
                  <a:srgbClr val="FFFF66"/>
                </a:solidFill>
                <a:effectLst/>
              </a:rPr>
              <a:t>mean? What </a:t>
            </a:r>
            <a:r>
              <a:rPr lang="en-US" dirty="0">
                <a:solidFill>
                  <a:srgbClr val="FFFF66"/>
                </a:solidFill>
                <a:effectLst/>
              </a:rPr>
              <a:t>is interesting or noteworthy about your evidence? </a:t>
            </a:r>
            <a:endParaRPr lang="en-US" dirty="0" smtClean="0">
              <a:solidFill>
                <a:srgbClr val="FFFF66"/>
              </a:solidFill>
              <a:effectLst/>
            </a:endParaRPr>
          </a:p>
          <a:p>
            <a:pPr marL="18288" indent="0">
              <a:buNone/>
            </a:pPr>
            <a:r>
              <a:rPr lang="en-US" sz="5700" dirty="0">
                <a:solidFill>
                  <a:srgbClr val="FF9933"/>
                </a:solidFill>
                <a:effectLst/>
              </a:rPr>
              <a:t>L</a:t>
            </a:r>
            <a:r>
              <a:rPr lang="en-US" dirty="0" smtClean="0">
                <a:solidFill>
                  <a:srgbClr val="FF9933"/>
                </a:solidFill>
                <a:effectLst/>
              </a:rPr>
              <a:t>ink: How </a:t>
            </a:r>
            <a:r>
              <a:rPr lang="en-US" dirty="0">
                <a:solidFill>
                  <a:srgbClr val="FF9933"/>
                </a:solidFill>
                <a:effectLst/>
              </a:rPr>
              <a:t>does this relate to the overall main idea of your essay? How does this relate to other ideas in your essay</a:t>
            </a:r>
            <a:r>
              <a:rPr lang="en-US" dirty="0" smtClean="0">
                <a:solidFill>
                  <a:srgbClr val="FF9933"/>
                </a:solidFill>
                <a:effectLst/>
              </a:rPr>
              <a:t>?</a:t>
            </a:r>
            <a:endParaRPr lang="en-US" dirty="0">
              <a:solidFill>
                <a:srgbClr val="FF9933"/>
              </a:solidFill>
              <a:effectLst/>
            </a:endParaRPr>
          </a:p>
        </p:txBody>
      </p:sp>
      <p:sp>
        <p:nvSpPr>
          <p:cNvPr id="3" name="Title 2"/>
          <p:cNvSpPr>
            <a:spLocks noGrp="1"/>
          </p:cNvSpPr>
          <p:nvPr>
            <p:ph type="title"/>
          </p:nvPr>
        </p:nvSpPr>
        <p:spPr/>
        <p:txBody>
          <a:bodyPr/>
          <a:lstStyle/>
          <a:p>
            <a:r>
              <a:rPr lang="en-US" dirty="0" smtClean="0"/>
              <a:t>Exercise 1: The </a:t>
            </a:r>
            <a:r>
              <a:rPr lang="en-US" dirty="0" smtClean="0"/>
              <a:t>MEAL Plan</a:t>
            </a:r>
            <a:endParaRPr lang="en-US" dirty="0"/>
          </a:p>
        </p:txBody>
      </p:sp>
    </p:spTree>
    <p:extLst>
      <p:ext uri="{BB962C8B-B14F-4D97-AF65-F5344CB8AC3E}">
        <p14:creationId xmlns:p14="http://schemas.microsoft.com/office/powerpoint/2010/main" val="3910628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00400" y="304801"/>
            <a:ext cx="6781800" cy="4343399"/>
          </a:xfrm>
        </p:spPr>
        <p:txBody>
          <a:bodyPr>
            <a:normAutofit/>
          </a:bodyPr>
          <a:lstStyle/>
          <a:p>
            <a:pPr marL="18288" indent="0">
              <a:buNone/>
            </a:pPr>
            <a:r>
              <a:rPr lang="en-US" sz="2000" dirty="0">
                <a:solidFill>
                  <a:srgbClr val="FF97FF"/>
                </a:solidFill>
              </a:rPr>
              <a:t>The rules of St. John’s High School are very fair, with the exception of the rule requiring students to not chew gum on property</a:t>
            </a:r>
            <a:r>
              <a:rPr lang="en-US" sz="2000" dirty="0">
                <a:solidFill>
                  <a:srgbClr val="FF33CC"/>
                </a:solidFill>
              </a:rPr>
              <a:t>. </a:t>
            </a:r>
            <a:r>
              <a:rPr lang="en-US" sz="2000" dirty="0">
                <a:solidFill>
                  <a:srgbClr val="66FFFF"/>
                </a:solidFill>
              </a:rPr>
              <a:t>The handbook states, “students found in violation of this rule may receive an administrative detention” (24). </a:t>
            </a:r>
            <a:r>
              <a:rPr lang="en-US" sz="2000" dirty="0">
                <a:solidFill>
                  <a:srgbClr val="FFFF1D"/>
                </a:solidFill>
              </a:rPr>
              <a:t>An administrative detention is too severe for something as insignificant as chewing gum. Teachers should simply remind students to not chew gum rather than force them to have detention when they have more important things to do. </a:t>
            </a:r>
            <a:r>
              <a:rPr lang="en-US" sz="2000" dirty="0"/>
              <a:t> </a:t>
            </a:r>
            <a:r>
              <a:rPr lang="en-US" sz="2000" dirty="0">
                <a:solidFill>
                  <a:srgbClr val="FF9933"/>
                </a:solidFill>
              </a:rPr>
              <a:t>If this rule were to be amended, St. John’s would become a more positive learning environment for teachers and students alike.</a:t>
            </a:r>
          </a:p>
        </p:txBody>
      </p:sp>
      <p:sp>
        <p:nvSpPr>
          <p:cNvPr id="3" name="Title 2"/>
          <p:cNvSpPr>
            <a:spLocks noGrp="1"/>
          </p:cNvSpPr>
          <p:nvPr>
            <p:ph type="title"/>
          </p:nvPr>
        </p:nvSpPr>
        <p:spPr/>
        <p:txBody>
          <a:bodyPr/>
          <a:lstStyle/>
          <a:p>
            <a:r>
              <a:rPr lang="en-US" dirty="0" smtClean="0"/>
              <a:t>Sample Paragraph</a:t>
            </a:r>
            <a:endParaRPr lang="en-US" dirty="0"/>
          </a:p>
        </p:txBody>
      </p:sp>
    </p:spTree>
    <p:extLst>
      <p:ext uri="{BB962C8B-B14F-4D97-AF65-F5344CB8AC3E}">
        <p14:creationId xmlns:p14="http://schemas.microsoft.com/office/powerpoint/2010/main" val="212780004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33600" y="304801"/>
            <a:ext cx="8153400" cy="6096000"/>
          </a:xfrm>
        </p:spPr>
        <p:txBody>
          <a:bodyPr>
            <a:normAutofit lnSpcReduction="10000"/>
          </a:bodyPr>
          <a:lstStyle/>
          <a:p>
            <a:pPr marL="18288" indent="0">
              <a:buNone/>
            </a:pPr>
            <a:r>
              <a:rPr lang="en-US" dirty="0">
                <a:solidFill>
                  <a:srgbClr val="FF9933"/>
                </a:solidFill>
                <a:effectLst/>
              </a:rPr>
              <a:t>With these trends in mind, </a:t>
            </a:r>
            <a:r>
              <a:rPr lang="en-US" dirty="0" smtClean="0">
                <a:solidFill>
                  <a:srgbClr val="FF97FF"/>
                </a:solidFill>
                <a:effectLst/>
              </a:rPr>
              <a:t>one </a:t>
            </a:r>
            <a:r>
              <a:rPr lang="en-US" dirty="0">
                <a:solidFill>
                  <a:srgbClr val="FF97FF"/>
                </a:solidFill>
                <a:effectLst/>
              </a:rPr>
              <a:t>may foresee a new union between Church and State: the complete eradication of all forms of traditional religion from government, to be replaced by the Worship of Government itself. </a:t>
            </a:r>
            <a:r>
              <a:rPr lang="en-US" dirty="0">
                <a:solidFill>
                  <a:srgbClr val="FF9933"/>
                </a:solidFill>
                <a:effectLst/>
              </a:rPr>
              <a:t>This seemingly farfetched idea finds its historical roots in an obvious and powerful reality: the ancient Roman Empire. </a:t>
            </a:r>
            <a:r>
              <a:rPr lang="en-US" dirty="0">
                <a:solidFill>
                  <a:srgbClr val="00FFCC"/>
                </a:solidFill>
                <a:effectLst/>
              </a:rPr>
              <a:t>According to early twentieth-century historian Louis Sweet, the “Worship of Roma” was indeed quite common in the Roman Empire. This worship, which Sweet refers to as the “</a:t>
            </a:r>
            <a:r>
              <a:rPr lang="en-US" dirty="0" err="1">
                <a:solidFill>
                  <a:srgbClr val="00FFCC"/>
                </a:solidFill>
                <a:effectLst/>
              </a:rPr>
              <a:t>Romacult</a:t>
            </a:r>
            <a:r>
              <a:rPr lang="en-US" dirty="0">
                <a:solidFill>
                  <a:srgbClr val="00FFCC"/>
                </a:solidFill>
                <a:effectLst/>
              </a:rPr>
              <a:t>,” started most clearly “immediately after the entrance of the Romans into Asiatic affairs.” </a:t>
            </a:r>
            <a:r>
              <a:rPr lang="en-US" dirty="0">
                <a:solidFill>
                  <a:srgbClr val="FFFF66"/>
                </a:solidFill>
                <a:effectLst/>
              </a:rPr>
              <a:t>The similarities between such ancient, pagan patriotic worship and the current American situation cannot be overlooked. Just as Rome developed nation worship after its conquest of Asian lands, so the United States seems to be entering a similar stage of paganism during its conquest of the Middle East. </a:t>
            </a:r>
            <a:r>
              <a:rPr lang="en-US" dirty="0">
                <a:solidFill>
                  <a:srgbClr val="00FFCC"/>
                </a:solidFill>
                <a:effectLst/>
              </a:rPr>
              <a:t>“The </a:t>
            </a:r>
            <a:r>
              <a:rPr lang="en-US" dirty="0" err="1">
                <a:solidFill>
                  <a:srgbClr val="00FFCC"/>
                </a:solidFill>
                <a:effectLst/>
              </a:rPr>
              <a:t>Romacult</a:t>
            </a:r>
            <a:r>
              <a:rPr lang="en-US" dirty="0">
                <a:solidFill>
                  <a:srgbClr val="00FFCC"/>
                </a:solidFill>
                <a:effectLst/>
              </a:rPr>
              <a:t> is interlocked from the beginning with the imperial,” Sweet reminds his readers. </a:t>
            </a:r>
            <a:r>
              <a:rPr lang="en-US" dirty="0">
                <a:solidFill>
                  <a:srgbClr val="FF9933"/>
                </a:solidFill>
                <a:effectLst/>
              </a:rPr>
              <a:t>Will the vague patriotic monotheism of America, stripped of traditional religion, become her vague patriotic paganism as she continues on her imperialistic crusade</a:t>
            </a:r>
            <a:r>
              <a:rPr lang="en-US" dirty="0" smtClean="0">
                <a:solidFill>
                  <a:srgbClr val="FF9933"/>
                </a:solidFill>
                <a:effectLst/>
              </a:rPr>
              <a:t>?</a:t>
            </a:r>
            <a:endParaRPr lang="en-US" dirty="0">
              <a:solidFill>
                <a:srgbClr val="FF9933"/>
              </a:solidFill>
              <a:effectLst/>
            </a:endParaRPr>
          </a:p>
        </p:txBody>
      </p:sp>
      <p:sp>
        <p:nvSpPr>
          <p:cNvPr id="3" name="Title 2"/>
          <p:cNvSpPr>
            <a:spLocks noGrp="1"/>
          </p:cNvSpPr>
          <p:nvPr>
            <p:ph type="title"/>
          </p:nvPr>
        </p:nvSpPr>
        <p:spPr/>
        <p:txBody>
          <a:bodyPr/>
          <a:lstStyle/>
          <a:p>
            <a:endParaRPr lang="en-US"/>
          </a:p>
        </p:txBody>
      </p:sp>
    </p:spTree>
    <p:extLst>
      <p:ext uri="{BB962C8B-B14F-4D97-AF65-F5344CB8AC3E}">
        <p14:creationId xmlns:p14="http://schemas.microsoft.com/office/powerpoint/2010/main" val="15113169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70456" y="167425"/>
            <a:ext cx="11500834" cy="5782613"/>
          </a:xfrm>
        </p:spPr>
        <p:txBody>
          <a:bodyPr>
            <a:normAutofit/>
          </a:bodyPr>
          <a:lstStyle/>
          <a:p>
            <a:pPr marL="18288" indent="0">
              <a:buNone/>
            </a:pPr>
            <a:r>
              <a:rPr lang="en-US" dirty="0">
                <a:effectLst/>
              </a:rPr>
              <a:t>The norms of a society dictate what is acceptable in that state, inspire its rules and laws, and can often lead to prejudice and discrimination against minority groups like homosexuals. In the government Locke describes, the only valid origin of a political society is “the consent of freemen capable of majority, to unite and incorporate into such a society” (Locke 20). The government rules for the free people who have entered into this society, and creates laws based on their needs, rights and desires. In order to represent the will of the people, “the majority have a right to act and conclude the rest” (Locke 19</a:t>
            </a:r>
            <a:r>
              <a:rPr lang="en-US" dirty="0" smtClean="0">
                <a:effectLst/>
              </a:rPr>
              <a:t>). While </a:t>
            </a:r>
            <a:r>
              <a:rPr lang="en-US" dirty="0">
                <a:effectLst/>
              </a:rPr>
              <a:t>majority rule works well for the people in the majority, people in the minority who have opinions and views less represented in a given society are often subject to the enforcement of policies they do not agree with.  These smaller populations and minorities, especially those that the majority of the population or mainstream society discriminates against, like the gay community, have to fight against social and political pressure to reject the rule of the majority. As a result their rights can be more easily infringed upon, as Alison and Bruce </a:t>
            </a:r>
            <a:r>
              <a:rPr lang="en-US" dirty="0" err="1">
                <a:effectLst/>
              </a:rPr>
              <a:t>Bechdel</a:t>
            </a:r>
            <a:r>
              <a:rPr lang="en-US" dirty="0">
                <a:effectLst/>
              </a:rPr>
              <a:t> experience in </a:t>
            </a:r>
            <a:r>
              <a:rPr lang="en-US" i="1" dirty="0">
                <a:effectLst/>
              </a:rPr>
              <a:t>Fun Home.</a:t>
            </a:r>
            <a:r>
              <a:rPr lang="en-US" dirty="0">
                <a:effectLst/>
              </a:rPr>
              <a:t> </a:t>
            </a:r>
            <a:endParaRPr lang="en-US" dirty="0"/>
          </a:p>
        </p:txBody>
      </p:sp>
      <p:sp>
        <p:nvSpPr>
          <p:cNvPr id="3" name="Title 2"/>
          <p:cNvSpPr>
            <a:spLocks noGrp="1"/>
          </p:cNvSpPr>
          <p:nvPr>
            <p:ph type="title"/>
          </p:nvPr>
        </p:nvSpPr>
        <p:spPr>
          <a:xfrm>
            <a:off x="914400" y="5675290"/>
            <a:ext cx="10058400" cy="914400"/>
          </a:xfrm>
        </p:spPr>
        <p:txBody>
          <a:bodyPr/>
          <a:lstStyle/>
          <a:p>
            <a:r>
              <a:rPr lang="en-US" dirty="0" smtClean="0"/>
              <a:t>Exercise 2: Elements of MEAL Plan</a:t>
            </a:r>
            <a:endParaRPr lang="en-US" dirty="0"/>
          </a:p>
        </p:txBody>
      </p:sp>
    </p:spTree>
    <p:extLst>
      <p:ext uri="{BB962C8B-B14F-4D97-AF65-F5344CB8AC3E}">
        <p14:creationId xmlns:p14="http://schemas.microsoft.com/office/powerpoint/2010/main" val="10349251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normAutofit fontScale="85000" lnSpcReduction="20000"/>
          </a:bodyPr>
          <a:lstStyle/>
          <a:p>
            <a:pPr marL="285750" indent="-285750">
              <a:buFont typeface="Arial" panose="020B0604020202020204" pitchFamily="34" charset="0"/>
              <a:buChar char="•"/>
            </a:pPr>
            <a:r>
              <a:rPr lang="en-US" dirty="0" smtClean="0"/>
              <a:t>Invention</a:t>
            </a:r>
          </a:p>
          <a:p>
            <a:pPr marL="285750" indent="-285750">
              <a:buFont typeface="Arial" panose="020B0604020202020204" pitchFamily="34" charset="0"/>
              <a:buChar char="•"/>
            </a:pPr>
            <a:r>
              <a:rPr lang="en-US" dirty="0" smtClean="0"/>
              <a:t>Macro Organization</a:t>
            </a:r>
          </a:p>
          <a:p>
            <a:pPr marL="285750" indent="-285750">
              <a:buFont typeface="Arial" panose="020B0604020202020204" pitchFamily="34" charset="0"/>
              <a:buChar char="•"/>
            </a:pPr>
            <a:r>
              <a:rPr lang="en-US" dirty="0" smtClean="0"/>
              <a:t>Revision</a:t>
            </a:r>
            <a:endParaRPr lang="en-US" dirty="0"/>
          </a:p>
        </p:txBody>
      </p:sp>
      <p:sp>
        <p:nvSpPr>
          <p:cNvPr id="3" name="Title 2"/>
          <p:cNvSpPr>
            <a:spLocks noGrp="1"/>
          </p:cNvSpPr>
          <p:nvPr>
            <p:ph type="title"/>
          </p:nvPr>
        </p:nvSpPr>
        <p:spPr/>
        <p:txBody>
          <a:bodyPr/>
          <a:lstStyle/>
          <a:p>
            <a:r>
              <a:rPr lang="en-US" dirty="0" smtClean="0"/>
              <a:t>Using the MEAL Plan</a:t>
            </a:r>
            <a:endParaRPr lang="en-US" dirty="0"/>
          </a:p>
        </p:txBody>
      </p:sp>
    </p:spTree>
    <p:extLst>
      <p:ext uri="{BB962C8B-B14F-4D97-AF65-F5344CB8AC3E}">
        <p14:creationId xmlns:p14="http://schemas.microsoft.com/office/powerpoint/2010/main" val="2879825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dirty="0" smtClean="0"/>
              <a:t>On a blank sheet of paper, write a provisional thesis statement in the middle of the page. Draw a circle or box around it.</a:t>
            </a:r>
          </a:p>
          <a:p>
            <a:r>
              <a:rPr lang="en-US" dirty="0" smtClean="0"/>
              <a:t>Around your thesis statement, brainstorm supporting materials that might become your body paragraphs.</a:t>
            </a:r>
          </a:p>
          <a:p>
            <a:pPr lvl="1"/>
            <a:r>
              <a:rPr lang="en-US" dirty="0" smtClean="0"/>
              <a:t>At least two of your supporting ideas should be </a:t>
            </a:r>
            <a:r>
              <a:rPr lang="en-US" dirty="0" smtClean="0"/>
              <a:t>quotations or ideas </a:t>
            </a:r>
            <a:r>
              <a:rPr lang="en-US" dirty="0" smtClean="0"/>
              <a:t>from </a:t>
            </a:r>
            <a:r>
              <a:rPr lang="en-US" dirty="0" smtClean="0"/>
              <a:t>a text or from your experience. </a:t>
            </a:r>
            <a:r>
              <a:rPr lang="en-US" dirty="0" smtClean="0"/>
              <a:t>(EVIDENCE)</a:t>
            </a:r>
          </a:p>
          <a:p>
            <a:pPr lvl="1"/>
            <a:r>
              <a:rPr lang="en-US" dirty="0" smtClean="0"/>
              <a:t>At least two of your supporting ideas should be observations </a:t>
            </a:r>
            <a:r>
              <a:rPr lang="en-US" dirty="0" smtClean="0"/>
              <a:t>about the CIE texts or the world in general. </a:t>
            </a:r>
            <a:r>
              <a:rPr lang="en-US" dirty="0" smtClean="0"/>
              <a:t>(MAIN IDEA)</a:t>
            </a:r>
          </a:p>
          <a:p>
            <a:r>
              <a:rPr lang="en-US" dirty="0" smtClean="0"/>
              <a:t>Around each supporting material (M or E), brainstorm the remaining elements of the MEAL plan. </a:t>
            </a:r>
          </a:p>
        </p:txBody>
      </p:sp>
      <p:sp>
        <p:nvSpPr>
          <p:cNvPr id="3" name="Title 2"/>
          <p:cNvSpPr>
            <a:spLocks noGrp="1"/>
          </p:cNvSpPr>
          <p:nvPr>
            <p:ph type="title"/>
          </p:nvPr>
        </p:nvSpPr>
        <p:spPr/>
        <p:txBody>
          <a:bodyPr/>
          <a:lstStyle/>
          <a:p>
            <a:r>
              <a:rPr lang="en-US" dirty="0" smtClean="0"/>
              <a:t>Invention Exercise</a:t>
            </a:r>
            <a:endParaRPr lang="en-US" dirty="0"/>
          </a:p>
        </p:txBody>
      </p:sp>
    </p:spTree>
    <p:extLst>
      <p:ext uri="{BB962C8B-B14F-4D97-AF65-F5344CB8AC3E}">
        <p14:creationId xmlns:p14="http://schemas.microsoft.com/office/powerpoint/2010/main" val="4202147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a:effectLst/>
              </a:rPr>
              <a:t>Label each sentence in the paragraph according to the MEAL Plan. Is it the main idea? Evidence? Analysis? A link? </a:t>
            </a:r>
            <a:endParaRPr lang="en-US" dirty="0" smtClean="0">
              <a:effectLst/>
            </a:endParaRPr>
          </a:p>
          <a:p>
            <a:pPr marL="18288" indent="0">
              <a:buNone/>
            </a:pPr>
            <a:endParaRPr lang="en-US" dirty="0" smtClean="0">
              <a:effectLst/>
            </a:endParaRPr>
          </a:p>
          <a:p>
            <a:r>
              <a:rPr lang="en-US" dirty="0" smtClean="0">
                <a:effectLst/>
              </a:rPr>
              <a:t>If </a:t>
            </a:r>
            <a:r>
              <a:rPr lang="en-US" dirty="0">
                <a:effectLst/>
              </a:rPr>
              <a:t>some sentences don’t perform any of those functions, consider whether they are essential; consider cutting them. </a:t>
            </a:r>
            <a:endParaRPr lang="en-US" dirty="0" smtClean="0">
              <a:effectLst/>
            </a:endParaRPr>
          </a:p>
          <a:p>
            <a:pPr marL="18288" indent="0">
              <a:buNone/>
            </a:pPr>
            <a:endParaRPr lang="en-US" dirty="0" smtClean="0">
              <a:effectLst/>
            </a:endParaRPr>
          </a:p>
          <a:p>
            <a:r>
              <a:rPr lang="en-US" dirty="0" smtClean="0">
                <a:effectLst/>
              </a:rPr>
              <a:t>If </a:t>
            </a:r>
            <a:r>
              <a:rPr lang="en-US" dirty="0">
                <a:effectLst/>
              </a:rPr>
              <a:t>a paragraph is missing one or more element of the MEAL plan, revise that paragraph to make it </a:t>
            </a:r>
            <a:r>
              <a:rPr lang="en-US" dirty="0" smtClean="0">
                <a:effectLst/>
              </a:rPr>
              <a:t>fuller </a:t>
            </a:r>
            <a:r>
              <a:rPr lang="en-US" dirty="0">
                <a:effectLst/>
              </a:rPr>
              <a:t>and </a:t>
            </a:r>
            <a:r>
              <a:rPr lang="en-US" dirty="0" smtClean="0">
                <a:effectLst/>
              </a:rPr>
              <a:t>richer.</a:t>
            </a:r>
            <a:endParaRPr lang="en-US" dirty="0">
              <a:effectLst/>
            </a:endParaRPr>
          </a:p>
          <a:p>
            <a:pPr marL="18288" indent="0">
              <a:buNone/>
            </a:pPr>
            <a:endParaRPr lang="en-US" dirty="0"/>
          </a:p>
        </p:txBody>
      </p:sp>
      <p:sp>
        <p:nvSpPr>
          <p:cNvPr id="3" name="Title 2"/>
          <p:cNvSpPr>
            <a:spLocks noGrp="1"/>
          </p:cNvSpPr>
          <p:nvPr>
            <p:ph type="title"/>
          </p:nvPr>
        </p:nvSpPr>
        <p:spPr/>
        <p:txBody>
          <a:bodyPr/>
          <a:lstStyle/>
          <a:p>
            <a:r>
              <a:rPr lang="en-US" dirty="0" smtClean="0"/>
              <a:t>Revision Exercise: </a:t>
            </a:r>
            <a:br>
              <a:rPr lang="en-US" dirty="0" smtClean="0"/>
            </a:br>
            <a:r>
              <a:rPr lang="en-US" dirty="0" smtClean="0"/>
              <a:t>Complete MEALs</a:t>
            </a:r>
            <a:endParaRPr lang="en-US" dirty="0"/>
          </a:p>
        </p:txBody>
      </p:sp>
    </p:spTree>
    <p:extLst>
      <p:ext uri="{BB962C8B-B14F-4D97-AF65-F5344CB8AC3E}">
        <p14:creationId xmlns:p14="http://schemas.microsoft.com/office/powerpoint/2010/main" val="188824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8288" indent="0">
              <a:buNone/>
            </a:pPr>
            <a:r>
              <a:rPr lang="en-US" sz="2800" dirty="0" smtClean="0"/>
              <a:t>Before you hand in your essay:</a:t>
            </a:r>
          </a:p>
          <a:p>
            <a:pPr marL="18288" indent="0">
              <a:buNone/>
            </a:pPr>
            <a:r>
              <a:rPr lang="en-US" sz="2800" dirty="0" smtClean="0"/>
              <a:t>Write all your main idea sentences in order.</a:t>
            </a:r>
          </a:p>
          <a:p>
            <a:r>
              <a:rPr lang="en-US" dirty="0" smtClean="0"/>
              <a:t>Do they flow logically from one to the next? </a:t>
            </a:r>
          </a:p>
          <a:p>
            <a:r>
              <a:rPr lang="en-US" dirty="0" smtClean="0"/>
              <a:t>Does each new main idea build on the ideas of the last?</a:t>
            </a:r>
          </a:p>
          <a:p>
            <a:r>
              <a:rPr lang="en-US" dirty="0" smtClean="0"/>
              <a:t>Could you swap the order of some without changing the impact of the paper? If yes, revision is needed!</a:t>
            </a:r>
          </a:p>
        </p:txBody>
      </p:sp>
      <p:sp>
        <p:nvSpPr>
          <p:cNvPr id="3" name="Title 2"/>
          <p:cNvSpPr>
            <a:spLocks noGrp="1"/>
          </p:cNvSpPr>
          <p:nvPr>
            <p:ph type="title"/>
          </p:nvPr>
        </p:nvSpPr>
        <p:spPr/>
        <p:txBody>
          <a:bodyPr/>
          <a:lstStyle/>
          <a:p>
            <a:r>
              <a:rPr lang="en-US" dirty="0" smtClean="0"/>
              <a:t>Revision Exercise: Using the “M” in MEAL for Macro Organization</a:t>
            </a:r>
            <a:endParaRPr lang="en-US" dirty="0"/>
          </a:p>
        </p:txBody>
      </p:sp>
    </p:spTree>
    <p:extLst>
      <p:ext uri="{BB962C8B-B14F-4D97-AF65-F5344CB8AC3E}">
        <p14:creationId xmlns:p14="http://schemas.microsoft.com/office/powerpoint/2010/main" val="3358041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dirty="0" smtClean="0"/>
              <a:t>Pause video</a:t>
            </a:r>
            <a:endParaRPr lang="en-US" dirty="0"/>
          </a:p>
        </p:txBody>
      </p:sp>
      <p:sp>
        <p:nvSpPr>
          <p:cNvPr id="3" name="Title 2"/>
          <p:cNvSpPr>
            <a:spLocks noGrp="1"/>
          </p:cNvSpPr>
          <p:nvPr>
            <p:ph type="title"/>
          </p:nvPr>
        </p:nvSpPr>
        <p:spPr/>
        <p:txBody>
          <a:bodyPr/>
          <a:lstStyle/>
          <a:p>
            <a:r>
              <a:rPr lang="en-US" dirty="0" smtClean="0"/>
              <a:t>Exercise 3</a:t>
            </a:r>
            <a:endParaRPr lang="en-US" dirty="0"/>
          </a:p>
        </p:txBody>
      </p:sp>
    </p:spTree>
    <p:extLst>
      <p:ext uri="{BB962C8B-B14F-4D97-AF65-F5344CB8AC3E}">
        <p14:creationId xmlns:p14="http://schemas.microsoft.com/office/powerpoint/2010/main" val="5224006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lstStyle/>
          <a:p>
            <a:r>
              <a:rPr lang="en-US" dirty="0"/>
              <a:t>Selecting and Perfecting</a:t>
            </a:r>
          </a:p>
        </p:txBody>
      </p:sp>
      <p:sp>
        <p:nvSpPr>
          <p:cNvPr id="3" name="Title 2"/>
          <p:cNvSpPr>
            <a:spLocks noGrp="1"/>
          </p:cNvSpPr>
          <p:nvPr>
            <p:ph type="title"/>
          </p:nvPr>
        </p:nvSpPr>
        <p:spPr/>
        <p:txBody>
          <a:bodyPr/>
          <a:lstStyle/>
          <a:p>
            <a:r>
              <a:rPr lang="en-US" dirty="0" smtClean="0"/>
              <a:t>Evidence</a:t>
            </a:r>
            <a:endParaRPr lang="en-US" dirty="0"/>
          </a:p>
        </p:txBody>
      </p:sp>
    </p:spTree>
    <p:extLst>
      <p:ext uri="{BB962C8B-B14F-4D97-AF65-F5344CB8AC3E}">
        <p14:creationId xmlns:p14="http://schemas.microsoft.com/office/powerpoint/2010/main" val="11392314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2800" dirty="0"/>
              <a:t>Quotations</a:t>
            </a:r>
          </a:p>
          <a:p>
            <a:pPr marL="18288" indent="0">
              <a:buNone/>
            </a:pPr>
            <a:endParaRPr lang="en-US" sz="2800" dirty="0"/>
          </a:p>
          <a:p>
            <a:r>
              <a:rPr lang="en-US" sz="2800" dirty="0"/>
              <a:t>Paraphrases</a:t>
            </a:r>
          </a:p>
          <a:p>
            <a:pPr marL="18288" indent="0">
              <a:buNone/>
            </a:pPr>
            <a:endParaRPr lang="en-US" sz="2800" dirty="0"/>
          </a:p>
          <a:p>
            <a:r>
              <a:rPr lang="en-US" sz="2800" dirty="0"/>
              <a:t>Anecdotes/Observations</a:t>
            </a:r>
          </a:p>
        </p:txBody>
      </p:sp>
      <p:sp>
        <p:nvSpPr>
          <p:cNvPr id="3" name="Title 2"/>
          <p:cNvSpPr>
            <a:spLocks noGrp="1"/>
          </p:cNvSpPr>
          <p:nvPr>
            <p:ph type="title"/>
          </p:nvPr>
        </p:nvSpPr>
        <p:spPr/>
        <p:txBody>
          <a:bodyPr/>
          <a:lstStyle/>
          <a:p>
            <a:r>
              <a:rPr lang="en-US" dirty="0" smtClean="0"/>
              <a:t>Kinds of Evidence</a:t>
            </a:r>
            <a:endParaRPr lang="en-US" dirty="0"/>
          </a:p>
        </p:txBody>
      </p:sp>
    </p:spTree>
    <p:extLst>
      <p:ext uri="{BB962C8B-B14F-4D97-AF65-F5344CB8AC3E}">
        <p14:creationId xmlns:p14="http://schemas.microsoft.com/office/powerpoint/2010/main" val="4834263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lvl="1"/>
            <a:r>
              <a:rPr lang="en-US" sz="2800" dirty="0"/>
              <a:t>well-chosen to make your point</a:t>
            </a:r>
          </a:p>
          <a:p>
            <a:pPr lvl="1"/>
            <a:r>
              <a:rPr lang="en-US" sz="2800" dirty="0"/>
              <a:t>minimal text is quoted</a:t>
            </a:r>
          </a:p>
          <a:p>
            <a:pPr lvl="2"/>
            <a:r>
              <a:rPr lang="en-US" sz="2400" dirty="0"/>
              <a:t>words and phrases that cannot be rephrased</a:t>
            </a:r>
          </a:p>
          <a:p>
            <a:pPr lvl="2"/>
            <a:r>
              <a:rPr lang="en-US" sz="2400" dirty="0"/>
              <a:t>words and phrases that justify further discussion</a:t>
            </a:r>
          </a:p>
        </p:txBody>
      </p:sp>
      <p:sp>
        <p:nvSpPr>
          <p:cNvPr id="3" name="Title 2"/>
          <p:cNvSpPr>
            <a:spLocks noGrp="1"/>
          </p:cNvSpPr>
          <p:nvPr>
            <p:ph type="title"/>
          </p:nvPr>
        </p:nvSpPr>
        <p:spPr/>
        <p:txBody>
          <a:bodyPr/>
          <a:lstStyle/>
          <a:p>
            <a:r>
              <a:rPr lang="en-US" dirty="0" smtClean="0"/>
              <a:t>Quoting: What and Why? </a:t>
            </a:r>
            <a:endParaRPr lang="en-US" dirty="0"/>
          </a:p>
        </p:txBody>
      </p:sp>
    </p:spTree>
    <p:extLst>
      <p:ext uri="{BB962C8B-B14F-4D97-AF65-F5344CB8AC3E}">
        <p14:creationId xmlns:p14="http://schemas.microsoft.com/office/powerpoint/2010/main" val="5439119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dirty="0" smtClean="0"/>
              <a:t>Find out which formatting style your professor prefers (e.g., MLA, APA, Chicago, ACS, </a:t>
            </a:r>
            <a:r>
              <a:rPr lang="en-US" dirty="0" err="1" smtClean="0"/>
              <a:t>etc</a:t>
            </a:r>
            <a:r>
              <a:rPr lang="en-US" dirty="0" smtClean="0"/>
              <a:t>). </a:t>
            </a:r>
          </a:p>
          <a:p>
            <a:r>
              <a:rPr lang="en-US" dirty="0" smtClean="0"/>
              <a:t>Follow it.</a:t>
            </a:r>
          </a:p>
          <a:p>
            <a:r>
              <a:rPr lang="en-US" dirty="0" smtClean="0"/>
              <a:t>In MLA, the formatting follows one of two patterns, depending on whether you name your author within your sentence:</a:t>
            </a:r>
          </a:p>
          <a:p>
            <a:pPr marL="18288" indent="0">
              <a:buNone/>
            </a:pPr>
            <a:endParaRPr lang="en-US" dirty="0" smtClean="0"/>
          </a:p>
          <a:p>
            <a:pPr marL="18288" indent="0">
              <a:buNone/>
            </a:pPr>
            <a:r>
              <a:rPr lang="en-US" dirty="0" smtClean="0"/>
              <a:t>Smith explains, “Quotation” (13). </a:t>
            </a:r>
          </a:p>
          <a:p>
            <a:pPr marL="18288" indent="0">
              <a:buNone/>
            </a:pPr>
            <a:r>
              <a:rPr lang="en-US" dirty="0" smtClean="0"/>
              <a:t>         OR</a:t>
            </a:r>
          </a:p>
          <a:p>
            <a:pPr marL="18288" indent="0">
              <a:buNone/>
            </a:pPr>
            <a:r>
              <a:rPr lang="en-US" dirty="0" smtClean="0"/>
              <a:t>One theory on how the economy works is that “quotation” (Smith 13). </a:t>
            </a:r>
            <a:endParaRPr lang="en-US" dirty="0"/>
          </a:p>
        </p:txBody>
      </p:sp>
      <p:sp>
        <p:nvSpPr>
          <p:cNvPr id="3" name="Title 2"/>
          <p:cNvSpPr>
            <a:spLocks noGrp="1"/>
          </p:cNvSpPr>
          <p:nvPr>
            <p:ph type="title"/>
          </p:nvPr>
        </p:nvSpPr>
        <p:spPr/>
        <p:txBody>
          <a:bodyPr/>
          <a:lstStyle/>
          <a:p>
            <a:r>
              <a:rPr lang="en-US" dirty="0" smtClean="0"/>
              <a:t>Formatting a Quotation</a:t>
            </a:r>
            <a:endParaRPr lang="en-US" dirty="0"/>
          </a:p>
        </p:txBody>
      </p:sp>
    </p:spTree>
    <p:extLst>
      <p:ext uri="{BB962C8B-B14F-4D97-AF65-F5344CB8AC3E}">
        <p14:creationId xmlns:p14="http://schemas.microsoft.com/office/powerpoint/2010/main" val="14734572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a:bodyPr>
          <a:lstStyle/>
          <a:p>
            <a:pPr marL="18288" indent="0">
              <a:buNone/>
            </a:pPr>
            <a:r>
              <a:rPr lang="en-US" dirty="0" smtClean="0"/>
              <a:t>Job feels his friends are mistreating him. He says, “How long will you keep on tormenting me, </a:t>
            </a:r>
            <a:r>
              <a:rPr lang="en-US" dirty="0" smtClean="0"/>
              <a:t>/crushing </a:t>
            </a:r>
            <a:r>
              <a:rPr lang="en-US" dirty="0" smtClean="0"/>
              <a:t>me with your words? /</a:t>
            </a:r>
            <a:br>
              <a:rPr lang="en-US" dirty="0" smtClean="0"/>
            </a:br>
            <a:r>
              <a:rPr lang="en-US" dirty="0" smtClean="0"/>
              <a:t>Ten times now, you have insulted me, </a:t>
            </a:r>
            <a:r>
              <a:rPr lang="en-US" dirty="0" smtClean="0"/>
              <a:t>/ treated </a:t>
            </a:r>
            <a:r>
              <a:rPr lang="en-US" dirty="0" smtClean="0"/>
              <a:t>me coldly, shamelessly. </a:t>
            </a:r>
            <a:r>
              <a:rPr lang="en-US" dirty="0" smtClean="0"/>
              <a:t>/ But </a:t>
            </a:r>
            <a:r>
              <a:rPr lang="en-US" dirty="0" smtClean="0"/>
              <a:t>if I have really been at fault, </a:t>
            </a:r>
            <a:r>
              <a:rPr lang="en-US" dirty="0" smtClean="0"/>
              <a:t>/ does </a:t>
            </a:r>
            <a:r>
              <a:rPr lang="en-US" dirty="0" smtClean="0"/>
              <a:t>my fault wholly lie with me? </a:t>
            </a:r>
            <a:r>
              <a:rPr lang="en-US" dirty="0" smtClean="0"/>
              <a:t>/ If </a:t>
            </a:r>
            <a:r>
              <a:rPr lang="en-US" dirty="0" smtClean="0"/>
              <a:t>you wish to act as my superiors /</a:t>
            </a:r>
            <a:br>
              <a:rPr lang="en-US" dirty="0" smtClean="0"/>
            </a:br>
            <a:r>
              <a:rPr lang="en-US" dirty="0" smtClean="0"/>
              <a:t>and scold me for my own disgrace, </a:t>
            </a:r>
            <a:r>
              <a:rPr lang="en-US" dirty="0" smtClean="0"/>
              <a:t>/ just </a:t>
            </a:r>
            <a:r>
              <a:rPr lang="en-US" dirty="0" smtClean="0"/>
              <a:t>know that a god behaving crookedly / got his net around me” (19:1-6). He emphasizes how badly everyone is treating him and that it’s not his fault. </a:t>
            </a:r>
            <a:endParaRPr lang="en-US" dirty="0"/>
          </a:p>
        </p:txBody>
      </p:sp>
      <p:sp>
        <p:nvSpPr>
          <p:cNvPr id="4" name="Title 3"/>
          <p:cNvSpPr>
            <a:spLocks noGrp="1"/>
          </p:cNvSpPr>
          <p:nvPr>
            <p:ph type="title"/>
          </p:nvPr>
        </p:nvSpPr>
        <p:spPr/>
        <p:txBody>
          <a:bodyPr/>
          <a:lstStyle/>
          <a:p>
            <a:r>
              <a:rPr lang="en-US" dirty="0" smtClean="0"/>
              <a:t>Exercise 4: Choosing </a:t>
            </a:r>
            <a:r>
              <a:rPr lang="en-US" dirty="0" smtClean="0"/>
              <a:t>Quotations Carefully</a:t>
            </a:r>
            <a:endParaRPr lang="en-US" dirty="0"/>
          </a:p>
        </p:txBody>
      </p:sp>
    </p:spTree>
    <p:extLst>
      <p:ext uri="{BB962C8B-B14F-4D97-AF65-F5344CB8AC3E}">
        <p14:creationId xmlns:p14="http://schemas.microsoft.com/office/powerpoint/2010/main" val="29559452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lvl="1"/>
            <a:r>
              <a:rPr lang="en-US" sz="3600" dirty="0"/>
              <a:t>carefully, accurately reflect the source’s meaning and intentions</a:t>
            </a:r>
          </a:p>
          <a:p>
            <a:pPr lvl="1"/>
            <a:r>
              <a:rPr lang="en-US" sz="3600" dirty="0"/>
              <a:t>in your own words</a:t>
            </a:r>
          </a:p>
        </p:txBody>
      </p:sp>
      <p:sp>
        <p:nvSpPr>
          <p:cNvPr id="3" name="Title 2"/>
          <p:cNvSpPr>
            <a:spLocks noGrp="1"/>
          </p:cNvSpPr>
          <p:nvPr>
            <p:ph type="title"/>
          </p:nvPr>
        </p:nvSpPr>
        <p:spPr/>
        <p:txBody>
          <a:bodyPr/>
          <a:lstStyle/>
          <a:p>
            <a:r>
              <a:rPr lang="en-US" dirty="0" smtClean="0"/>
              <a:t>Good Paraphrasing</a:t>
            </a:r>
            <a:endParaRPr lang="en-US" dirty="0"/>
          </a:p>
        </p:txBody>
      </p:sp>
    </p:spTree>
    <p:extLst>
      <p:ext uri="{BB962C8B-B14F-4D97-AF65-F5344CB8AC3E}">
        <p14:creationId xmlns:p14="http://schemas.microsoft.com/office/powerpoint/2010/main" val="392247652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You have to include a citation every time you refer to an author’s ideas, </a:t>
            </a:r>
            <a:r>
              <a:rPr lang="en-US" i="1" dirty="0" smtClean="0"/>
              <a:t>even if you don’t quote directly</a:t>
            </a:r>
            <a:r>
              <a:rPr lang="en-US" dirty="0" smtClean="0"/>
              <a:t>. </a:t>
            </a:r>
          </a:p>
          <a:p>
            <a:r>
              <a:rPr lang="en-US" dirty="0" smtClean="0"/>
              <a:t>Example:</a:t>
            </a:r>
          </a:p>
          <a:p>
            <a:pPr marL="18288" indent="0">
              <a:buNone/>
            </a:pPr>
            <a:endParaRPr lang="en-US" dirty="0" smtClean="0"/>
          </a:p>
          <a:p>
            <a:pPr marL="18288" indent="0">
              <a:buNone/>
            </a:pPr>
            <a:r>
              <a:rPr lang="en-US" dirty="0" smtClean="0"/>
              <a:t>Smith believes that regulations redirect capital, rather than producing it, and that markets are able to regulate themselves (32-33).</a:t>
            </a:r>
          </a:p>
        </p:txBody>
      </p:sp>
      <p:sp>
        <p:nvSpPr>
          <p:cNvPr id="3" name="Title 2"/>
          <p:cNvSpPr>
            <a:spLocks noGrp="1"/>
          </p:cNvSpPr>
          <p:nvPr>
            <p:ph type="title"/>
          </p:nvPr>
        </p:nvSpPr>
        <p:spPr/>
        <p:txBody>
          <a:bodyPr/>
          <a:lstStyle/>
          <a:p>
            <a:r>
              <a:rPr lang="en-US" dirty="0" smtClean="0"/>
              <a:t>Formatting a Paraphrase</a:t>
            </a:r>
            <a:endParaRPr lang="en-US" dirty="0"/>
          </a:p>
        </p:txBody>
      </p:sp>
    </p:spTree>
    <p:extLst>
      <p:ext uri="{BB962C8B-B14F-4D97-AF65-F5344CB8AC3E}">
        <p14:creationId xmlns:p14="http://schemas.microsoft.com/office/powerpoint/2010/main" val="18792172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8288" indent="0">
              <a:buNone/>
            </a:pPr>
            <a:r>
              <a:rPr lang="en-US" dirty="0" smtClean="0"/>
              <a:t>“My friend, you have again forgotten,” I said, “that it’s not the concern of the law that anyone class in the city fare exceptionally well, but it contrives to bring this about for the whole city, harmonizing the citizens by persuasion and compulsion, making them share with one another the benefit that each class is able to bring to the commonwealth. And it produces such men in the city not in order to let them turn whichever way each wants, but in order that it may use them in binding the city together.” </a:t>
            </a:r>
          </a:p>
          <a:p>
            <a:pPr marL="18288" indent="0">
              <a:buNone/>
            </a:pPr>
            <a:r>
              <a:rPr lang="en-US" dirty="0" smtClean="0"/>
              <a:t>(Plato 519e-520a)</a:t>
            </a:r>
            <a:endParaRPr lang="en-US" dirty="0"/>
          </a:p>
        </p:txBody>
      </p:sp>
      <p:sp>
        <p:nvSpPr>
          <p:cNvPr id="3" name="Title 2"/>
          <p:cNvSpPr>
            <a:spLocks noGrp="1"/>
          </p:cNvSpPr>
          <p:nvPr>
            <p:ph type="title"/>
          </p:nvPr>
        </p:nvSpPr>
        <p:spPr/>
        <p:txBody>
          <a:bodyPr/>
          <a:lstStyle/>
          <a:p>
            <a:r>
              <a:rPr lang="en-US" dirty="0" smtClean="0"/>
              <a:t>Exercise 5: Paraphrasing</a:t>
            </a:r>
            <a:endParaRPr lang="en-US" dirty="0"/>
          </a:p>
        </p:txBody>
      </p:sp>
    </p:spTree>
    <p:extLst>
      <p:ext uri="{BB962C8B-B14F-4D97-AF65-F5344CB8AC3E}">
        <p14:creationId xmlns:p14="http://schemas.microsoft.com/office/powerpoint/2010/main" val="338768557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US" sz="3200" dirty="0" smtClean="0"/>
              <a:t>Show vs. Tell</a:t>
            </a:r>
          </a:p>
          <a:p>
            <a:pPr lvl="1"/>
            <a:r>
              <a:rPr lang="en-US" sz="2800" dirty="0" smtClean="0"/>
              <a:t>He was angry.</a:t>
            </a:r>
          </a:p>
          <a:p>
            <a:pPr lvl="1"/>
            <a:r>
              <a:rPr lang="en-US" sz="2800" dirty="0" smtClean="0"/>
              <a:t>He stomped out of the room with his brow furrowed. At the door, he turned to me and shouted, “I’ll never return!” </a:t>
            </a:r>
          </a:p>
          <a:p>
            <a:r>
              <a:rPr lang="en-US" sz="3200" dirty="0" smtClean="0"/>
              <a:t>Imagery</a:t>
            </a:r>
            <a:endParaRPr lang="en-US" sz="3200" dirty="0"/>
          </a:p>
        </p:txBody>
      </p:sp>
      <p:sp>
        <p:nvSpPr>
          <p:cNvPr id="3" name="Title 2"/>
          <p:cNvSpPr>
            <a:spLocks noGrp="1"/>
          </p:cNvSpPr>
          <p:nvPr>
            <p:ph type="title"/>
          </p:nvPr>
        </p:nvSpPr>
        <p:spPr/>
        <p:txBody>
          <a:bodyPr/>
          <a:lstStyle/>
          <a:p>
            <a:r>
              <a:rPr lang="en-US" dirty="0" smtClean="0"/>
              <a:t>Vivid Anecdotes</a:t>
            </a:r>
            <a:endParaRPr lang="en-US" dirty="0"/>
          </a:p>
        </p:txBody>
      </p:sp>
    </p:spTree>
    <p:extLst>
      <p:ext uri="{BB962C8B-B14F-4D97-AF65-F5344CB8AC3E}">
        <p14:creationId xmlns:p14="http://schemas.microsoft.com/office/powerpoint/2010/main" val="14851527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57400" y="304801"/>
            <a:ext cx="8458200" cy="4876799"/>
          </a:xfrm>
        </p:spPr>
        <p:txBody>
          <a:bodyPr>
            <a:normAutofit/>
          </a:bodyPr>
          <a:lstStyle/>
          <a:p>
            <a:pPr marL="18288" indent="0">
              <a:buNone/>
            </a:pPr>
            <a:r>
              <a:rPr lang="en-US" dirty="0" smtClean="0"/>
              <a:t>According to Locke, “Complete sentence quotation” (page#).</a:t>
            </a:r>
          </a:p>
          <a:p>
            <a:pPr marL="18288" indent="0">
              <a:buNone/>
            </a:pPr>
            <a:endParaRPr lang="en-US" dirty="0" smtClean="0"/>
          </a:p>
          <a:p>
            <a:pPr marL="18288" indent="0">
              <a:buNone/>
            </a:pPr>
            <a:r>
              <a:rPr lang="en-US" dirty="0" smtClean="0"/>
              <a:t>As Locke explains, “Complete sentence quotation” (page#).</a:t>
            </a:r>
          </a:p>
          <a:p>
            <a:pPr marL="18288" indent="0">
              <a:buNone/>
            </a:pPr>
            <a:endParaRPr lang="en-US" dirty="0" smtClean="0"/>
          </a:p>
          <a:p>
            <a:pPr marL="18288" indent="0">
              <a:buNone/>
            </a:pPr>
            <a:r>
              <a:rPr lang="en-US" dirty="0" smtClean="0"/>
              <a:t>Locke says, “Complete sentence quotation” (page#).</a:t>
            </a:r>
          </a:p>
          <a:p>
            <a:pPr marL="18288" indent="0">
              <a:buNone/>
            </a:pPr>
            <a:endParaRPr lang="en-US" dirty="0" smtClean="0"/>
          </a:p>
          <a:p>
            <a:pPr marL="18288" indent="0">
              <a:buNone/>
            </a:pPr>
            <a:r>
              <a:rPr lang="en-US" dirty="0" smtClean="0"/>
              <a:t>Locke says that “complete sentence quotation” (page#).</a:t>
            </a:r>
          </a:p>
          <a:p>
            <a:pPr marL="18288" indent="0">
              <a:buNone/>
            </a:pPr>
            <a:endParaRPr lang="en-US" dirty="0"/>
          </a:p>
          <a:p>
            <a:pPr marL="18288" indent="0">
              <a:buNone/>
            </a:pPr>
            <a:r>
              <a:rPr lang="en-US" dirty="0" smtClean="0"/>
              <a:t>Or… </a:t>
            </a:r>
            <a:r>
              <a:rPr lang="en-US" b="1" dirty="0" smtClean="0"/>
              <a:t>complete integration (preferred)</a:t>
            </a:r>
            <a:r>
              <a:rPr lang="en-US" dirty="0" smtClean="0"/>
              <a:t>:</a:t>
            </a:r>
          </a:p>
          <a:p>
            <a:pPr marL="18288" indent="0">
              <a:buNone/>
            </a:pPr>
            <a:endParaRPr lang="en-US" dirty="0"/>
          </a:p>
          <a:p>
            <a:pPr marL="18288" indent="0">
              <a:buNone/>
            </a:pPr>
            <a:r>
              <a:rPr lang="en-US" dirty="0" smtClean="0"/>
              <a:t>Locke describes “political power” as the “right of making laws,” among other functions (5).</a:t>
            </a:r>
            <a:endParaRPr lang="en-US" dirty="0"/>
          </a:p>
        </p:txBody>
      </p:sp>
      <p:sp>
        <p:nvSpPr>
          <p:cNvPr id="2" name="Title 1"/>
          <p:cNvSpPr>
            <a:spLocks noGrp="1"/>
          </p:cNvSpPr>
          <p:nvPr>
            <p:ph type="title"/>
          </p:nvPr>
        </p:nvSpPr>
        <p:spPr/>
        <p:txBody>
          <a:bodyPr/>
          <a:lstStyle/>
          <a:p>
            <a:r>
              <a:rPr lang="en-US" dirty="0" smtClean="0"/>
              <a:t>Quotations: Syntax Options</a:t>
            </a:r>
            <a:endParaRPr lang="en-US" dirty="0"/>
          </a:p>
        </p:txBody>
      </p:sp>
    </p:spTree>
    <p:extLst>
      <p:ext uri="{BB962C8B-B14F-4D97-AF65-F5344CB8AC3E}">
        <p14:creationId xmlns:p14="http://schemas.microsoft.com/office/powerpoint/2010/main" val="17041213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2362200" y="304801"/>
            <a:ext cx="7848600" cy="4419599"/>
          </a:xfrm>
        </p:spPr>
        <p:txBody>
          <a:bodyPr>
            <a:normAutofit lnSpcReduction="10000"/>
          </a:bodyPr>
          <a:lstStyle/>
          <a:p>
            <a:pPr marL="18288" indent="0">
              <a:buNone/>
            </a:pPr>
            <a:r>
              <a:rPr lang="en-US" dirty="0"/>
              <a:t>a</a:t>
            </a:r>
            <a:r>
              <a:rPr lang="en-US" smtClean="0"/>
              <a:t>cknowledges</a:t>
            </a:r>
            <a:r>
              <a:rPr lang="en-US" dirty="0" smtClean="0"/>
              <a:t>	 	adds 		admits 		affirms	 </a:t>
            </a:r>
            <a:r>
              <a:rPr lang="en-US" dirty="0"/>
              <a:t>agrees </a:t>
            </a:r>
            <a:r>
              <a:rPr lang="en-US" dirty="0" smtClean="0"/>
              <a:t>			answers 	argues 		asks asserts	 		attacks 		believes 	calls </a:t>
            </a:r>
            <a:r>
              <a:rPr lang="en-US" dirty="0"/>
              <a:t>claims </a:t>
            </a:r>
            <a:r>
              <a:rPr lang="en-US" dirty="0" smtClean="0"/>
              <a:t>			comments 	compares 	concedes </a:t>
            </a:r>
            <a:r>
              <a:rPr lang="en-US" dirty="0"/>
              <a:t>confirms </a:t>
            </a:r>
            <a:r>
              <a:rPr lang="en-US" dirty="0" smtClean="0"/>
              <a:t>		contends 	counters 	declares </a:t>
            </a:r>
            <a:r>
              <a:rPr lang="en-US" dirty="0"/>
              <a:t>defines </a:t>
            </a:r>
            <a:r>
              <a:rPr lang="en-US" dirty="0" smtClean="0"/>
              <a:t>		denies 		disputes 	echoes </a:t>
            </a:r>
            <a:r>
              <a:rPr lang="en-US" dirty="0"/>
              <a:t>emphasizes </a:t>
            </a:r>
            <a:r>
              <a:rPr lang="en-US" dirty="0" smtClean="0"/>
              <a:t>		endorses 	estimates 	finds </a:t>
            </a:r>
            <a:r>
              <a:rPr lang="en-US" dirty="0"/>
              <a:t>grants </a:t>
            </a:r>
            <a:r>
              <a:rPr lang="en-US" dirty="0" smtClean="0"/>
              <a:t>			illustrates 	implies 	insinuates </a:t>
            </a:r>
            <a:r>
              <a:rPr lang="en-US" dirty="0"/>
              <a:t>insists </a:t>
            </a:r>
            <a:r>
              <a:rPr lang="en-US" dirty="0" smtClean="0"/>
              <a:t>			labels 		mentions 	notes </a:t>
            </a:r>
            <a:r>
              <a:rPr lang="en-US" dirty="0"/>
              <a:t>observes </a:t>
            </a:r>
            <a:r>
              <a:rPr lang="en-US" dirty="0" smtClean="0"/>
              <a:t>		points </a:t>
            </a:r>
            <a:r>
              <a:rPr lang="en-US" dirty="0"/>
              <a:t>out </a:t>
            </a:r>
            <a:r>
              <a:rPr lang="en-US" dirty="0" smtClean="0"/>
              <a:t>	predicts 	proposes </a:t>
            </a:r>
            <a:r>
              <a:rPr lang="en-US" dirty="0"/>
              <a:t>reasons </a:t>
            </a:r>
            <a:r>
              <a:rPr lang="en-US" dirty="0" smtClean="0"/>
              <a:t>		recognizes 	recommends 	refutes </a:t>
            </a:r>
            <a:r>
              <a:rPr lang="en-US" dirty="0"/>
              <a:t>rejects </a:t>
            </a:r>
            <a:r>
              <a:rPr lang="en-US" dirty="0" smtClean="0"/>
              <a:t>			reports 		responds 	retorts </a:t>
            </a:r>
            <a:r>
              <a:rPr lang="en-US" dirty="0"/>
              <a:t>reveals </a:t>
            </a:r>
            <a:r>
              <a:rPr lang="en-US" dirty="0" smtClean="0"/>
              <a:t>			says 		speculates 	states </a:t>
            </a:r>
            <a:r>
              <a:rPr lang="en-US" dirty="0"/>
              <a:t>suggests </a:t>
            </a:r>
            <a:r>
              <a:rPr lang="en-US" dirty="0" smtClean="0"/>
              <a:t>		surmises 	tells 		thinks </a:t>
            </a:r>
            <a:r>
              <a:rPr lang="en-US" dirty="0"/>
              <a:t>warns </a:t>
            </a:r>
            <a:r>
              <a:rPr lang="en-US" dirty="0" smtClean="0"/>
              <a:t>			writes</a:t>
            </a:r>
            <a:endParaRPr lang="en-US" dirty="0"/>
          </a:p>
        </p:txBody>
      </p:sp>
      <p:sp>
        <p:nvSpPr>
          <p:cNvPr id="6" name="Title 5"/>
          <p:cNvSpPr>
            <a:spLocks noGrp="1"/>
          </p:cNvSpPr>
          <p:nvPr>
            <p:ph type="title"/>
          </p:nvPr>
        </p:nvSpPr>
        <p:spPr/>
        <p:txBody>
          <a:bodyPr/>
          <a:lstStyle/>
          <a:p>
            <a:r>
              <a:rPr lang="en-US" dirty="0" smtClean="0"/>
              <a:t>Introductory Verb Options</a:t>
            </a:r>
            <a:endParaRPr lang="en-US" dirty="0"/>
          </a:p>
        </p:txBody>
      </p:sp>
    </p:spTree>
    <p:extLst>
      <p:ext uri="{BB962C8B-B14F-4D97-AF65-F5344CB8AC3E}">
        <p14:creationId xmlns:p14="http://schemas.microsoft.com/office/powerpoint/2010/main" val="22824398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8288" indent="0">
              <a:buNone/>
            </a:pPr>
            <a:r>
              <a:rPr lang="en-US" dirty="0"/>
              <a:t>Gum-chewing/</a:t>
            </a:r>
            <a:r>
              <a:rPr lang="en-US" dirty="0" err="1"/>
              <a:t>dentention</a:t>
            </a:r>
            <a:r>
              <a:rPr lang="en-US" dirty="0"/>
              <a:t> paragraph: the St. John’s College High School English department.</a:t>
            </a:r>
            <a:endParaRPr lang="en-US" dirty="0">
              <a:effectLst/>
            </a:endParaRPr>
          </a:p>
          <a:p>
            <a:pPr marL="18288" indent="0">
              <a:buNone/>
            </a:pPr>
            <a:endParaRPr lang="en-US" dirty="0">
              <a:effectLst/>
            </a:endParaRPr>
          </a:p>
          <a:p>
            <a:pPr marL="18288" indent="0">
              <a:buNone/>
            </a:pPr>
            <a:r>
              <a:rPr lang="en-US" dirty="0">
                <a:effectLst/>
              </a:rPr>
              <a:t>MEAL Plan and the worship of government paragraph: </a:t>
            </a:r>
          </a:p>
          <a:p>
            <a:pPr marL="18288" indent="0">
              <a:buNone/>
            </a:pPr>
            <a:r>
              <a:rPr lang="en-US" dirty="0">
                <a:effectLst/>
              </a:rPr>
              <a:t>Danielson, Donald Kyle. “Imperium Dei: America’s New Religion.” </a:t>
            </a:r>
            <a:r>
              <a:rPr lang="en-US" i="1" dirty="0">
                <a:effectLst/>
              </a:rPr>
              <a:t>Deliberations: A Journal of</a:t>
            </a:r>
            <a:r>
              <a:rPr lang="en-US" dirty="0">
                <a:effectLst/>
              </a:rPr>
              <a:t> </a:t>
            </a:r>
            <a:r>
              <a:rPr lang="en-US" i="1" dirty="0">
                <a:effectLst/>
              </a:rPr>
              <a:t>First Year Writing at Duke University</a:t>
            </a:r>
            <a:r>
              <a:rPr lang="en-US" dirty="0">
                <a:effectLst/>
              </a:rPr>
              <a:t>. Fall 2006: 1016. </a:t>
            </a:r>
          </a:p>
          <a:p>
            <a:pPr marL="18288" indent="0">
              <a:buNone/>
            </a:pPr>
            <a:endParaRPr lang="en-US" dirty="0">
              <a:effectLst/>
            </a:endParaRPr>
          </a:p>
          <a:p>
            <a:pPr marL="18288" indent="0">
              <a:buNone/>
            </a:pPr>
            <a:r>
              <a:rPr lang="en-US" dirty="0">
                <a:effectLst/>
              </a:rPr>
              <a:t>https://</a:t>
            </a:r>
            <a:r>
              <a:rPr lang="en-US" dirty="0" smtClean="0">
                <a:effectLst/>
              </a:rPr>
              <a:t>twp.duke.edu/uploads/assets/meal_plan.pdf</a:t>
            </a:r>
            <a:endParaRPr lang="en-US" dirty="0">
              <a:effectLst/>
            </a:endParaRPr>
          </a:p>
        </p:txBody>
      </p:sp>
      <p:sp>
        <p:nvSpPr>
          <p:cNvPr id="3" name="Title 2"/>
          <p:cNvSpPr>
            <a:spLocks noGrp="1"/>
          </p:cNvSpPr>
          <p:nvPr>
            <p:ph type="title"/>
          </p:nvPr>
        </p:nvSpPr>
        <p:spPr/>
        <p:txBody>
          <a:bodyPr/>
          <a:lstStyle/>
          <a:p>
            <a:r>
              <a:rPr lang="en-US" dirty="0" smtClean="0"/>
              <a:t>Acknowledgements</a:t>
            </a:r>
            <a:endParaRPr lang="en-US" dirty="0"/>
          </a:p>
        </p:txBody>
      </p:sp>
    </p:spTree>
    <p:extLst>
      <p:ext uri="{BB962C8B-B14F-4D97-AF65-F5344CB8AC3E}">
        <p14:creationId xmlns:p14="http://schemas.microsoft.com/office/powerpoint/2010/main" val="145677698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The Center for Writing </a:t>
            </a:r>
            <a:r>
              <a:rPr lang="en-US" dirty="0"/>
              <a:t>and Speaking: </a:t>
            </a:r>
            <a:r>
              <a:rPr lang="en-US" dirty="0">
                <a:solidFill>
                  <a:schemeClr val="accent6">
                    <a:lumMod val="20000"/>
                    <a:lumOff val="80000"/>
                  </a:schemeClr>
                </a:solidFill>
                <a:hlinkClick r:id="rId2"/>
              </a:rPr>
              <a:t>https://www.ursinus.edu/offices/center-for-writing-and-speaking</a:t>
            </a:r>
            <a:r>
              <a:rPr lang="en-US" dirty="0" smtClean="0">
                <a:solidFill>
                  <a:schemeClr val="accent6">
                    <a:lumMod val="20000"/>
                    <a:lumOff val="80000"/>
                  </a:schemeClr>
                </a:solidFill>
                <a:hlinkClick r:id="rId2"/>
              </a:rPr>
              <a:t>/</a:t>
            </a:r>
            <a:endParaRPr lang="en-US" dirty="0" smtClean="0">
              <a:solidFill>
                <a:schemeClr val="accent6">
                  <a:lumMod val="20000"/>
                  <a:lumOff val="80000"/>
                </a:schemeClr>
              </a:solidFill>
            </a:endParaRPr>
          </a:p>
          <a:p>
            <a:r>
              <a:rPr lang="en-US" dirty="0" smtClean="0"/>
              <a:t>Email: </a:t>
            </a:r>
            <a:r>
              <a:rPr lang="en-US" dirty="0" smtClean="0">
                <a:hlinkClick r:id="rId3"/>
              </a:rPr>
              <a:t>cws@ursinus.edu</a:t>
            </a:r>
            <a:r>
              <a:rPr lang="en-US" dirty="0" smtClean="0"/>
              <a:t> </a:t>
            </a:r>
          </a:p>
        </p:txBody>
      </p:sp>
      <p:sp>
        <p:nvSpPr>
          <p:cNvPr id="3" name="Title 2"/>
          <p:cNvSpPr>
            <a:spLocks noGrp="1"/>
          </p:cNvSpPr>
          <p:nvPr>
            <p:ph type="title"/>
          </p:nvPr>
        </p:nvSpPr>
        <p:spPr/>
        <p:txBody>
          <a:bodyPr/>
          <a:lstStyle/>
          <a:p>
            <a:r>
              <a:rPr lang="en-US" dirty="0" smtClean="0"/>
              <a:t>Resources at </a:t>
            </a:r>
            <a:r>
              <a:rPr lang="en-US" dirty="0" err="1" smtClean="0"/>
              <a:t>Ursinus</a:t>
            </a:r>
            <a:endParaRPr lang="en-US" dirty="0"/>
          </a:p>
        </p:txBody>
      </p:sp>
    </p:spTree>
    <p:extLst>
      <p:ext uri="{BB962C8B-B14F-4D97-AF65-F5344CB8AC3E}">
        <p14:creationId xmlns:p14="http://schemas.microsoft.com/office/powerpoint/2010/main" val="142516906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lemental">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TotalTime>
  <Words>1429</Words>
  <Application>Microsoft Office PowerPoint</Application>
  <PresentationFormat>Widescreen</PresentationFormat>
  <Paragraphs>101</Paragraphs>
  <Slides>23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Palatino Linotype</vt:lpstr>
      <vt:lpstr>Wingdings</vt:lpstr>
      <vt:lpstr>Elemental</vt:lpstr>
      <vt:lpstr>Working with Sources</vt:lpstr>
      <vt:lpstr>Exercise 1: The MEAL Plan</vt:lpstr>
      <vt:lpstr>Sample Paragraph</vt:lpstr>
      <vt:lpstr>PowerPoint Presentation</vt:lpstr>
      <vt:lpstr>Exercise 2: Elements of MEAL Plan</vt:lpstr>
      <vt:lpstr>Using the MEAL Plan</vt:lpstr>
      <vt:lpstr>Invention Exercise</vt:lpstr>
      <vt:lpstr>Revision Exercise:  Complete MEALs</vt:lpstr>
      <vt:lpstr>Revision Exercise: Using the “M” in MEAL for Macro Organization</vt:lpstr>
      <vt:lpstr>Exercise 3</vt:lpstr>
      <vt:lpstr>Evidence</vt:lpstr>
      <vt:lpstr>Kinds of Evidence</vt:lpstr>
      <vt:lpstr>Quoting: What and Why? </vt:lpstr>
      <vt:lpstr>Formatting a Quotation</vt:lpstr>
      <vt:lpstr>Exercise 4: Choosing Quotations Carefully</vt:lpstr>
      <vt:lpstr>Good Paraphrasing</vt:lpstr>
      <vt:lpstr>Formatting a Paraphrase</vt:lpstr>
      <vt:lpstr>Exercise 5: Paraphrasing</vt:lpstr>
      <vt:lpstr>Vivid Anecdotes</vt:lpstr>
      <vt:lpstr>Quotations: Syntax Options</vt:lpstr>
      <vt:lpstr>Introductory Verb Options</vt:lpstr>
      <vt:lpstr>Acknowledgements</vt:lpstr>
      <vt:lpstr>Resources at Ursinus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Working with Sources</dc:title>
  <dc:creator>Argondezzi, Talia</dc:creator>
  <cp:lastModifiedBy>Argondezzi, Talia</cp:lastModifiedBy>
  <cp:revision>5</cp:revision>
  <dcterms:created xsi:type="dcterms:W3CDTF">2016-01-08T16:57:32Z</dcterms:created>
  <dcterms:modified xsi:type="dcterms:W3CDTF">2016-01-08T18:16:57Z</dcterms:modified>
</cp:coreProperties>
</file>