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75" r:id="rId5"/>
    <p:sldId id="265" r:id="rId6"/>
    <p:sldId id="269" r:id="rId7"/>
    <p:sldId id="270" r:id="rId8"/>
    <p:sldId id="271" r:id="rId9"/>
    <p:sldId id="272" r:id="rId10"/>
    <p:sldId id="276" r:id="rId11"/>
    <p:sldId id="277" r:id="rId12"/>
    <p:sldId id="278" r:id="rId13"/>
    <p:sldId id="273" r:id="rId14"/>
    <p:sldId id="274"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CEE2CFA-730A-4899-B17D-F3DFB8A23596}" type="datetimeFigureOut">
              <a:rPr lang="en-US" smtClean="0">
                <a:solidFill>
                  <a:prstClr val="black">
                    <a:tint val="75000"/>
                  </a:prstClr>
                </a:solidFill>
              </a:rPr>
              <a:pPr/>
              <a:t>1/14/2016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335858F-4BD0-4AA7-98B7-19C3E1EE257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92984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6CEE2CFA-730A-4899-B17D-F3DFB8A23596}" type="datetimeFigureOut">
              <a:rPr lang="en-US" smtClean="0">
                <a:solidFill>
                  <a:prstClr val="black">
                    <a:tint val="75000"/>
                  </a:prstClr>
                </a:solidFill>
              </a:rPr>
              <a:pPr/>
              <a:t>1/14/2016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335858F-4BD0-4AA7-98B7-19C3E1EE257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642019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CEE2CFA-730A-4899-B17D-F3DFB8A23596}" type="datetimeFigureOut">
              <a:rPr lang="en-US" smtClean="0">
                <a:solidFill>
                  <a:prstClr val="black">
                    <a:tint val="75000"/>
                  </a:prstClr>
                </a:solidFill>
              </a:rPr>
              <a:pPr/>
              <a:t>1/14/2016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335858F-4BD0-4AA7-98B7-19C3E1EE257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226878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CEE2CFA-730A-4899-B17D-F3DFB8A23596}" type="datetimeFigureOut">
              <a:rPr lang="en-US" smtClean="0">
                <a:solidFill>
                  <a:prstClr val="black">
                    <a:tint val="75000"/>
                  </a:prstClr>
                </a:solidFill>
              </a:rPr>
              <a:pPr/>
              <a:t>1/14/2016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335858F-4BD0-4AA7-98B7-19C3E1EE257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562933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CEE2CFA-730A-4899-B17D-F3DFB8A23596}" type="datetimeFigureOut">
              <a:rPr lang="en-US" smtClean="0">
                <a:solidFill>
                  <a:prstClr val="black">
                    <a:tint val="75000"/>
                  </a:prstClr>
                </a:solidFill>
              </a:rPr>
              <a:pPr/>
              <a:t>1/14/2016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C335858F-4BD0-4AA7-98B7-19C3E1EE257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12390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CEE2CFA-730A-4899-B17D-F3DFB8A23596}" type="datetimeFigureOut">
              <a:rPr lang="en-US" smtClean="0">
                <a:solidFill>
                  <a:prstClr val="black">
                    <a:tint val="75000"/>
                  </a:prstClr>
                </a:solidFill>
              </a:rPr>
              <a:pPr/>
              <a:t>1/14/2016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C335858F-4BD0-4AA7-98B7-19C3E1EE257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3559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EE2CFA-730A-4899-B17D-F3DFB8A23596}" type="datetimeFigureOut">
              <a:rPr lang="en-US" smtClean="0">
                <a:solidFill>
                  <a:prstClr val="black">
                    <a:tint val="75000"/>
                  </a:prstClr>
                </a:solidFill>
              </a:rPr>
              <a:pPr/>
              <a:t>1/14/2016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C335858F-4BD0-4AA7-98B7-19C3E1EE257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13084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EE2CFA-730A-4899-B17D-F3DFB8A23596}" type="datetimeFigureOut">
              <a:rPr lang="en-US" smtClean="0">
                <a:solidFill>
                  <a:prstClr val="black">
                    <a:tint val="75000"/>
                  </a:prstClr>
                </a:solidFill>
              </a:rPr>
              <a:pPr/>
              <a:t>1/14/2016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335858F-4BD0-4AA7-98B7-19C3E1EE257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89669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EE2CFA-730A-4899-B17D-F3DFB8A23596}" type="datetimeFigureOut">
              <a:rPr lang="en-US" smtClean="0">
                <a:solidFill>
                  <a:prstClr val="black">
                    <a:tint val="75000"/>
                  </a:prstClr>
                </a:solidFill>
              </a:rPr>
              <a:pPr/>
              <a:t>1/14/2016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335858F-4BD0-4AA7-98B7-19C3E1EE257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85945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CEE2CFA-730A-4899-B17D-F3DFB8A23596}" type="datetimeFigureOut">
              <a:rPr lang="en-US" smtClean="0">
                <a:solidFill>
                  <a:prstClr val="black">
                    <a:tint val="75000"/>
                  </a:prstClr>
                </a:solidFill>
              </a:rPr>
              <a:pPr/>
              <a:t>1/14/2016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335858F-4BD0-4AA7-98B7-19C3E1EE257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728925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CEE2CFA-730A-4899-B17D-F3DFB8A23596}" type="datetimeFigureOut">
              <a:rPr lang="en-US" smtClean="0">
                <a:solidFill>
                  <a:prstClr val="black">
                    <a:tint val="75000"/>
                  </a:prstClr>
                </a:solidFill>
              </a:rPr>
              <a:pPr/>
              <a:t>1/14/2016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335858F-4BD0-4AA7-98B7-19C3E1EE257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916697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EE2CFA-730A-4899-B17D-F3DFB8A23596}" type="datetimeFigureOut">
              <a:rPr lang="en-US" smtClean="0">
                <a:solidFill>
                  <a:prstClr val="black">
                    <a:tint val="75000"/>
                  </a:prstClr>
                </a:solidFill>
              </a:rPr>
              <a:pPr/>
              <a:t>1/14/2016</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35858F-4BD0-4AA7-98B7-19C3E1EE257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841462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ursinus.edu/offices/center-for-writing-and-speaking/"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Perfecting </a:t>
            </a:r>
            <a:r>
              <a:rPr lang="en-US" dirty="0" smtClean="0"/>
              <a:t>Your Thesis Statement</a:t>
            </a:r>
            <a:endParaRPr lang="en-US" dirty="0"/>
          </a:p>
        </p:txBody>
      </p:sp>
      <p:sp>
        <p:nvSpPr>
          <p:cNvPr id="3" name="Subtitle 2"/>
          <p:cNvSpPr>
            <a:spLocks noGrp="1"/>
          </p:cNvSpPr>
          <p:nvPr>
            <p:ph type="subTitle" idx="1"/>
          </p:nvPr>
        </p:nvSpPr>
        <p:spPr/>
        <p:txBody>
          <a:bodyPr/>
          <a:lstStyle/>
          <a:p>
            <a:r>
              <a:rPr lang="en-US" dirty="0" smtClean="0"/>
              <a:t>Dr. Talia </a:t>
            </a:r>
            <a:r>
              <a:rPr lang="en-US" dirty="0" smtClean="0"/>
              <a:t>Argondezzi</a:t>
            </a:r>
            <a:endParaRPr lang="en-US" dirty="0"/>
          </a:p>
        </p:txBody>
      </p:sp>
    </p:spTree>
    <p:extLst>
      <p:ext uri="{BB962C8B-B14F-4D97-AF65-F5344CB8AC3E}">
        <p14:creationId xmlns:p14="http://schemas.microsoft.com/office/powerpoint/2010/main" val="30615070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normAutofit/>
          </a:bodyPr>
          <a:lstStyle/>
          <a:p>
            <a:r>
              <a:rPr lang="en-US" dirty="0" smtClean="0"/>
              <a:t>Introductions Should Include</a:t>
            </a:r>
            <a:endParaRPr lang="en-US" dirty="0"/>
          </a:p>
        </p:txBody>
      </p:sp>
      <p:sp>
        <p:nvSpPr>
          <p:cNvPr id="3" name="Content Placeholder 2"/>
          <p:cNvSpPr>
            <a:spLocks noGrp="1"/>
          </p:cNvSpPr>
          <p:nvPr>
            <p:ph idx="1"/>
          </p:nvPr>
        </p:nvSpPr>
        <p:spPr/>
        <p:txBody>
          <a:bodyPr/>
          <a:lstStyle/>
          <a:p>
            <a:r>
              <a:rPr lang="en-US" dirty="0" smtClean="0"/>
              <a:t>A hook, to interest your reader</a:t>
            </a:r>
          </a:p>
          <a:p>
            <a:r>
              <a:rPr lang="en-US" dirty="0" smtClean="0"/>
              <a:t>A sense of the intellectual stakes of the essay: What problems will be considered? What conversation or debate is this essay entering? </a:t>
            </a:r>
          </a:p>
          <a:p>
            <a:r>
              <a:rPr lang="en-US" dirty="0" smtClean="0"/>
              <a:t>A thesis statement</a:t>
            </a:r>
          </a:p>
          <a:p>
            <a:pPr marL="68580" indent="0">
              <a:buNone/>
            </a:pPr>
            <a:endParaRPr lang="en-US" dirty="0"/>
          </a:p>
        </p:txBody>
      </p:sp>
    </p:spTree>
    <p:extLst>
      <p:ext uri="{BB962C8B-B14F-4D97-AF65-F5344CB8AC3E}">
        <p14:creationId xmlns:p14="http://schemas.microsoft.com/office/powerpoint/2010/main" val="876241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What’s the Difference?</a:t>
            </a:r>
            <a:endParaRPr lang="en-US" dirty="0"/>
          </a:p>
        </p:txBody>
      </p:sp>
      <p:sp>
        <p:nvSpPr>
          <p:cNvPr id="2" name="Text Placeholder 1"/>
          <p:cNvSpPr>
            <a:spLocks noGrp="1"/>
          </p:cNvSpPr>
          <p:nvPr>
            <p:ph type="body" idx="1"/>
          </p:nvPr>
        </p:nvSpPr>
        <p:spPr/>
        <p:txBody>
          <a:bodyPr/>
          <a:lstStyle/>
          <a:p>
            <a:r>
              <a:rPr lang="en-US" dirty="0" smtClean="0"/>
              <a:t>Weaker Thesis Statements</a:t>
            </a:r>
            <a:endParaRPr lang="en-US" dirty="0"/>
          </a:p>
        </p:txBody>
      </p:sp>
      <p:sp>
        <p:nvSpPr>
          <p:cNvPr id="3" name="Content Placeholder 2"/>
          <p:cNvSpPr>
            <a:spLocks noGrp="1"/>
          </p:cNvSpPr>
          <p:nvPr>
            <p:ph sz="half" idx="2"/>
          </p:nvPr>
        </p:nvSpPr>
        <p:spPr/>
        <p:txBody>
          <a:bodyPr>
            <a:normAutofit/>
          </a:bodyPr>
          <a:lstStyle/>
          <a:p>
            <a:pPr lvl="0"/>
            <a:r>
              <a:rPr lang="en-US" dirty="0"/>
              <a:t>This paper will compare and contrast two pizza places.</a:t>
            </a:r>
          </a:p>
          <a:p>
            <a:pPr lvl="0"/>
            <a:r>
              <a:rPr lang="en-US" dirty="0" smtClean="0"/>
              <a:t>Pepper’s </a:t>
            </a:r>
            <a:r>
              <a:rPr lang="en-US" dirty="0"/>
              <a:t>and </a:t>
            </a:r>
            <a:r>
              <a:rPr lang="en-US" dirty="0" err="1"/>
              <a:t>Amante</a:t>
            </a:r>
            <a:r>
              <a:rPr lang="en-US" dirty="0"/>
              <a:t> are similar in some ways and different in others. </a:t>
            </a:r>
          </a:p>
          <a:p>
            <a:pPr lvl="0"/>
            <a:r>
              <a:rPr lang="en-US" dirty="0" smtClean="0"/>
              <a:t>Pepper’s </a:t>
            </a:r>
            <a:r>
              <a:rPr lang="en-US" dirty="0"/>
              <a:t>and </a:t>
            </a:r>
            <a:r>
              <a:rPr lang="en-US" dirty="0" err="1"/>
              <a:t>Amante</a:t>
            </a:r>
            <a:r>
              <a:rPr lang="en-US" dirty="0"/>
              <a:t> are similar in many ways, but they have one major difference</a:t>
            </a:r>
            <a:r>
              <a:rPr lang="en-US" dirty="0" smtClean="0"/>
              <a:t>.</a:t>
            </a:r>
            <a:endParaRPr lang="en-US" dirty="0"/>
          </a:p>
        </p:txBody>
      </p:sp>
      <p:sp>
        <p:nvSpPr>
          <p:cNvPr id="4" name="Text Placeholder 3"/>
          <p:cNvSpPr>
            <a:spLocks noGrp="1"/>
          </p:cNvSpPr>
          <p:nvPr>
            <p:ph type="body" sz="quarter" idx="3"/>
          </p:nvPr>
        </p:nvSpPr>
        <p:spPr/>
        <p:txBody>
          <a:bodyPr/>
          <a:lstStyle/>
          <a:p>
            <a:r>
              <a:rPr lang="en-US" dirty="0" smtClean="0"/>
              <a:t>Strong Thesis Statement</a:t>
            </a:r>
            <a:endParaRPr lang="en-US" dirty="0"/>
          </a:p>
        </p:txBody>
      </p:sp>
      <p:sp>
        <p:nvSpPr>
          <p:cNvPr id="5" name="Content Placeholder 4"/>
          <p:cNvSpPr>
            <a:spLocks noGrp="1"/>
          </p:cNvSpPr>
          <p:nvPr>
            <p:ph sz="quarter" idx="4"/>
          </p:nvPr>
        </p:nvSpPr>
        <p:spPr/>
        <p:txBody>
          <a:bodyPr>
            <a:normAutofit/>
          </a:bodyPr>
          <a:lstStyle/>
          <a:p>
            <a:r>
              <a:rPr lang="en-US" dirty="0" smtClean="0"/>
              <a:t>Pepper’s </a:t>
            </a:r>
            <a:r>
              <a:rPr lang="en-US" dirty="0"/>
              <a:t>and </a:t>
            </a:r>
            <a:r>
              <a:rPr lang="en-US" dirty="0" err="1"/>
              <a:t>Amante</a:t>
            </a:r>
            <a:r>
              <a:rPr lang="en-US" dirty="0"/>
              <a:t> both offer a greater variety of ingredients than other Chapel Hill/Carrboro pizza places (and than any of the national chains), but the funky, lively atmosphere at </a:t>
            </a:r>
            <a:r>
              <a:rPr lang="en-US" dirty="0" smtClean="0"/>
              <a:t>Pepper’s </a:t>
            </a:r>
            <a:r>
              <a:rPr lang="en-US" dirty="0"/>
              <a:t>makes it a better place to give visiting friends and family a taste of local culture.</a:t>
            </a:r>
          </a:p>
        </p:txBody>
      </p:sp>
    </p:spTree>
    <p:extLst>
      <p:ext uri="{BB962C8B-B14F-4D97-AF65-F5344CB8AC3E}">
        <p14:creationId xmlns:p14="http://schemas.microsoft.com/office/powerpoint/2010/main" val="34624720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Good thesis statement checklist</a:t>
            </a:r>
            <a:endParaRPr lang="en-US" dirty="0"/>
          </a:p>
        </p:txBody>
      </p:sp>
      <p:sp>
        <p:nvSpPr>
          <p:cNvPr id="3" name="Content Placeholder 2"/>
          <p:cNvSpPr>
            <a:spLocks noGrp="1"/>
          </p:cNvSpPr>
          <p:nvPr>
            <p:ph idx="1"/>
          </p:nvPr>
        </p:nvSpPr>
        <p:spPr/>
        <p:txBody>
          <a:bodyPr>
            <a:normAutofit/>
          </a:bodyPr>
          <a:lstStyle/>
          <a:p>
            <a:r>
              <a:rPr lang="en-US" dirty="0" smtClean="0"/>
              <a:t>Concise (one sentence, two max)</a:t>
            </a:r>
          </a:p>
          <a:p>
            <a:r>
              <a:rPr lang="en-US" dirty="0" smtClean="0"/>
              <a:t>Clear (accessible enough to be understood early in the essay)</a:t>
            </a:r>
          </a:p>
          <a:p>
            <a:r>
              <a:rPr lang="en-US" dirty="0" smtClean="0"/>
              <a:t>Specific (avoids vague generalities;  </a:t>
            </a:r>
            <a:r>
              <a:rPr lang="en-US" dirty="0"/>
              <a:t>shows what the essay is </a:t>
            </a:r>
            <a:r>
              <a:rPr lang="en-US" dirty="0" smtClean="0"/>
              <a:t>about)</a:t>
            </a:r>
          </a:p>
          <a:p>
            <a:r>
              <a:rPr lang="en-US" dirty="0" smtClean="0"/>
              <a:t>Debatable (a person could reasonably disagree)</a:t>
            </a:r>
          </a:p>
          <a:p>
            <a:r>
              <a:rPr lang="en-US" dirty="0" smtClean="0"/>
              <a:t>Interesting (unexpected; pushes beyond the obvious; insightful</a:t>
            </a:r>
            <a:r>
              <a:rPr lang="en-US" dirty="0" smtClean="0"/>
              <a:t>)</a:t>
            </a:r>
          </a:p>
          <a:p>
            <a:endParaRPr lang="en-US" dirty="0"/>
          </a:p>
          <a:p>
            <a:endParaRPr lang="en-US" dirty="0" smtClean="0"/>
          </a:p>
          <a:p>
            <a:pPr marL="0" indent="0">
              <a:buNone/>
            </a:pPr>
            <a:r>
              <a:rPr lang="en-US" dirty="0" smtClean="0"/>
              <a:t>Pause for Exercises 1 and 2.</a:t>
            </a:r>
            <a:endParaRPr lang="en-US" dirty="0"/>
          </a:p>
        </p:txBody>
      </p:sp>
    </p:spTree>
    <p:extLst>
      <p:ext uri="{BB962C8B-B14F-4D97-AF65-F5344CB8AC3E}">
        <p14:creationId xmlns:p14="http://schemas.microsoft.com/office/powerpoint/2010/main" val="599772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Strategies for Infusing Your</a:t>
            </a:r>
            <a:r>
              <a:rPr lang="en-US" dirty="0" smtClean="0"/>
              <a:t> </a:t>
            </a:r>
            <a:r>
              <a:rPr lang="en-US" dirty="0" smtClean="0"/>
              <a:t>Thesis </a:t>
            </a:r>
            <a:r>
              <a:rPr lang="en-US" dirty="0" smtClean="0"/>
              <a:t>Statement with Insight</a:t>
            </a:r>
            <a:endParaRPr lang="en-US" dirty="0"/>
          </a:p>
        </p:txBody>
      </p:sp>
      <p:sp>
        <p:nvSpPr>
          <p:cNvPr id="3" name="Content Placeholder 2"/>
          <p:cNvSpPr>
            <a:spLocks noGrp="1"/>
          </p:cNvSpPr>
          <p:nvPr>
            <p:ph type="body" idx="1"/>
          </p:nvPr>
        </p:nvSpPr>
        <p:spPr/>
        <p:txBody>
          <a:bodyPr/>
          <a:lstStyle/>
          <a:p>
            <a:endParaRPr lang="en-US" dirty="0" smtClean="0"/>
          </a:p>
        </p:txBody>
      </p:sp>
    </p:spTree>
    <p:extLst>
      <p:ext uri="{BB962C8B-B14F-4D97-AF65-F5344CB8AC3E}">
        <p14:creationId xmlns:p14="http://schemas.microsoft.com/office/powerpoint/2010/main" val="8061046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Insight Strategy</a:t>
            </a:r>
            <a:endParaRPr lang="en-US" dirty="0"/>
          </a:p>
        </p:txBody>
      </p:sp>
      <p:sp>
        <p:nvSpPr>
          <p:cNvPr id="3" name="Content Placeholder 2"/>
          <p:cNvSpPr>
            <a:spLocks noGrp="1"/>
          </p:cNvSpPr>
          <p:nvPr>
            <p:ph sz="half" idx="1"/>
          </p:nvPr>
        </p:nvSpPr>
        <p:spPr>
          <a:prstGeom prst="rect">
            <a:avLst/>
          </a:prstGeom>
        </p:spPr>
        <p:txBody>
          <a:bodyPr>
            <a:normAutofit fontScale="85000" lnSpcReduction="10000"/>
          </a:bodyPr>
          <a:lstStyle/>
          <a:p>
            <a:pPr marL="18288" indent="0">
              <a:buNone/>
            </a:pPr>
            <a:r>
              <a:rPr lang="en-US" dirty="0">
                <a:effectLst/>
              </a:rPr>
              <a:t>Point out a similarity between two things that seem really different at </a:t>
            </a:r>
            <a:r>
              <a:rPr lang="en-US" dirty="0" smtClean="0">
                <a:effectLst/>
              </a:rPr>
              <a:t>first.</a:t>
            </a:r>
          </a:p>
          <a:p>
            <a:pPr marL="18288" indent="0">
              <a:buNone/>
            </a:pPr>
            <a:endParaRPr lang="en-US" dirty="0"/>
          </a:p>
          <a:p>
            <a:pPr marL="18288" indent="0">
              <a:buNone/>
            </a:pPr>
            <a:endParaRPr lang="en-US" dirty="0"/>
          </a:p>
        </p:txBody>
      </p:sp>
      <p:sp>
        <p:nvSpPr>
          <p:cNvPr id="4" name="Content Placeholder 3"/>
          <p:cNvSpPr>
            <a:spLocks noGrp="1"/>
          </p:cNvSpPr>
          <p:nvPr>
            <p:ph sz="half" idx="2"/>
          </p:nvPr>
        </p:nvSpPr>
        <p:spPr>
          <a:prstGeom prst="rect">
            <a:avLst/>
          </a:prstGeom>
        </p:spPr>
        <p:txBody>
          <a:bodyPr>
            <a:normAutofit fontScale="85000" lnSpcReduction="10000"/>
          </a:bodyPr>
          <a:lstStyle/>
          <a:p>
            <a:r>
              <a:rPr lang="en-US" dirty="0" smtClean="0">
                <a:effectLst/>
              </a:rPr>
              <a:t>As </a:t>
            </a:r>
            <a:r>
              <a:rPr lang="en-US" dirty="0">
                <a:effectLst/>
              </a:rPr>
              <a:t>a small suburban liberal arts college, </a:t>
            </a:r>
            <a:r>
              <a:rPr lang="en-US" dirty="0" err="1">
                <a:effectLst/>
              </a:rPr>
              <a:t>Ursinus</a:t>
            </a:r>
            <a:r>
              <a:rPr lang="en-US" dirty="0">
                <a:effectLst/>
              </a:rPr>
              <a:t> would appear to have little in common with Columbia University, with its large population, urban campus, and international reputation. But their shared interest in a common “Great Works” course taken by all freshmen is the cause of the tightknit communities at both schools</a:t>
            </a:r>
            <a:r>
              <a:rPr lang="en-US" dirty="0" smtClean="0">
                <a:effectLst/>
              </a:rPr>
              <a:t>.</a:t>
            </a:r>
          </a:p>
          <a:p>
            <a:r>
              <a:rPr lang="en-US" dirty="0" smtClean="0">
                <a:effectLst/>
              </a:rPr>
              <a:t>Although </a:t>
            </a:r>
            <a:r>
              <a:rPr lang="en-US" dirty="0">
                <a:effectLst/>
              </a:rPr>
              <a:t>Cypher appears to be the villain because he betrays the cause, both he and Neo are ultimately motivated by self-interest</a:t>
            </a:r>
            <a:r>
              <a:rPr lang="en-US" dirty="0" smtClean="0">
                <a:effectLst/>
              </a:rPr>
              <a:t>.</a:t>
            </a: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 y="2759836"/>
            <a:ext cx="5715000" cy="3733800"/>
          </a:xfrm>
          <a:prstGeom prst="rect">
            <a:avLst/>
          </a:prstGeom>
        </p:spPr>
      </p:pic>
    </p:spTree>
    <p:extLst>
      <p:ext uri="{BB962C8B-B14F-4D97-AF65-F5344CB8AC3E}">
        <p14:creationId xmlns:p14="http://schemas.microsoft.com/office/powerpoint/2010/main" val="3918535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Insight Strategy</a:t>
            </a:r>
            <a:endParaRPr lang="en-US" dirty="0"/>
          </a:p>
        </p:txBody>
      </p:sp>
      <p:sp>
        <p:nvSpPr>
          <p:cNvPr id="3" name="Content Placeholder 2"/>
          <p:cNvSpPr>
            <a:spLocks noGrp="1"/>
          </p:cNvSpPr>
          <p:nvPr>
            <p:ph sz="half" idx="1"/>
          </p:nvPr>
        </p:nvSpPr>
        <p:spPr>
          <a:prstGeom prst="rect">
            <a:avLst/>
          </a:prstGeom>
        </p:spPr>
        <p:txBody>
          <a:bodyPr>
            <a:normAutofit fontScale="92500" lnSpcReduction="10000"/>
          </a:bodyPr>
          <a:lstStyle/>
          <a:p>
            <a:pPr marL="18288" indent="0">
              <a:buNone/>
            </a:pPr>
            <a:r>
              <a:rPr lang="en-US" dirty="0">
                <a:effectLst/>
              </a:rPr>
              <a:t>Point out a key difference between things that seems </a:t>
            </a:r>
            <a:r>
              <a:rPr lang="en-US" dirty="0" smtClean="0">
                <a:effectLst/>
              </a:rPr>
              <a:t>similar. </a:t>
            </a:r>
            <a:endParaRPr lang="en-US" dirty="0">
              <a:effectLst/>
            </a:endParaRPr>
          </a:p>
          <a:p>
            <a:pPr marL="18288" indent="0">
              <a:buNone/>
            </a:pPr>
            <a:endParaRPr lang="en-US" dirty="0"/>
          </a:p>
        </p:txBody>
      </p:sp>
      <p:sp>
        <p:nvSpPr>
          <p:cNvPr id="4" name="Content Placeholder 3"/>
          <p:cNvSpPr>
            <a:spLocks noGrp="1"/>
          </p:cNvSpPr>
          <p:nvPr>
            <p:ph sz="half" idx="2"/>
          </p:nvPr>
        </p:nvSpPr>
        <p:spPr>
          <a:prstGeom prst="rect">
            <a:avLst/>
          </a:prstGeom>
        </p:spPr>
        <p:txBody>
          <a:bodyPr>
            <a:normAutofit fontScale="92500" lnSpcReduction="10000"/>
          </a:bodyPr>
          <a:lstStyle/>
          <a:p>
            <a:r>
              <a:rPr lang="en-US" dirty="0">
                <a:effectLst/>
              </a:rPr>
              <a:t>Both Gene and Laura are professors who teach two classes per semester, but because Laura’s two classes have 50 students each and are writing intensive, her workload is substantially heavier</a:t>
            </a:r>
            <a:r>
              <a:rPr lang="en-US" dirty="0" smtClean="0">
                <a:effectLst/>
              </a:rPr>
              <a:t>.</a:t>
            </a:r>
          </a:p>
          <a:p>
            <a:r>
              <a:rPr lang="en-US" dirty="0">
                <a:effectLst/>
              </a:rPr>
              <a:t>Both the cave dwellers and Neo leave their darkness to discover new insights; however, the process of enlightenment in Plato’s allegory is painful and lonely compared to the fun and companionship depicted in </a:t>
            </a:r>
            <a:r>
              <a:rPr lang="en-US" i="1" dirty="0">
                <a:effectLst/>
              </a:rPr>
              <a:t>The Matrix</a:t>
            </a:r>
            <a:r>
              <a:rPr lang="en-US" dirty="0">
                <a:effectLst/>
              </a:rPr>
              <a:t>.</a:t>
            </a: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690" y="2682227"/>
            <a:ext cx="2856619" cy="4175773"/>
          </a:xfrm>
          <a:prstGeom prst="rect">
            <a:avLst/>
          </a:prstGeom>
        </p:spPr>
      </p:pic>
    </p:spTree>
    <p:extLst>
      <p:ext uri="{BB962C8B-B14F-4D97-AF65-F5344CB8AC3E}">
        <p14:creationId xmlns:p14="http://schemas.microsoft.com/office/powerpoint/2010/main" val="699942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Insight Strategy</a:t>
            </a:r>
            <a:endParaRPr lang="en-US" dirty="0"/>
          </a:p>
        </p:txBody>
      </p:sp>
      <p:sp>
        <p:nvSpPr>
          <p:cNvPr id="3" name="Content Placeholder 2"/>
          <p:cNvSpPr>
            <a:spLocks noGrp="1"/>
          </p:cNvSpPr>
          <p:nvPr>
            <p:ph sz="half" idx="1"/>
          </p:nvPr>
        </p:nvSpPr>
        <p:spPr>
          <a:prstGeom prst="rect">
            <a:avLst/>
          </a:prstGeom>
        </p:spPr>
        <p:txBody>
          <a:bodyPr>
            <a:normAutofit fontScale="92500" lnSpcReduction="10000"/>
          </a:bodyPr>
          <a:lstStyle/>
          <a:p>
            <a:pPr marL="18288" indent="0">
              <a:buNone/>
            </a:pPr>
            <a:r>
              <a:rPr lang="en-US" dirty="0">
                <a:effectLst/>
              </a:rPr>
              <a:t>Point out an underlying assumption or unproven </a:t>
            </a:r>
            <a:r>
              <a:rPr lang="en-US" dirty="0" smtClean="0">
                <a:effectLst/>
              </a:rPr>
              <a:t>premise. </a:t>
            </a:r>
            <a:endParaRPr lang="en-US" dirty="0">
              <a:effectLst/>
            </a:endParaRPr>
          </a:p>
        </p:txBody>
      </p:sp>
      <p:sp>
        <p:nvSpPr>
          <p:cNvPr id="4" name="Content Placeholder 3"/>
          <p:cNvSpPr>
            <a:spLocks noGrp="1"/>
          </p:cNvSpPr>
          <p:nvPr>
            <p:ph sz="half" idx="2"/>
          </p:nvPr>
        </p:nvSpPr>
        <p:spPr>
          <a:prstGeom prst="rect">
            <a:avLst/>
          </a:prstGeom>
        </p:spPr>
        <p:txBody>
          <a:bodyPr>
            <a:normAutofit fontScale="92500" lnSpcReduction="10000"/>
          </a:bodyPr>
          <a:lstStyle/>
          <a:p>
            <a:r>
              <a:rPr lang="en-US" dirty="0">
                <a:effectLst/>
              </a:rPr>
              <a:t>The argument that women are simply “programmed” to nurture their children is based on biology alone and neglects the fact that human behavior is socially constructed</a:t>
            </a:r>
            <a:r>
              <a:rPr lang="en-US" dirty="0" smtClean="0">
                <a:effectLst/>
              </a:rPr>
              <a:t>.</a:t>
            </a:r>
          </a:p>
          <a:p>
            <a:r>
              <a:rPr lang="en-US" dirty="0">
                <a:effectLst/>
              </a:rPr>
              <a:t>Those who would call Medea insane overlook her lack of options. Euripides’s audience would know that any of the “sane” measures today’s woman might take were unavailable to Medea.</a:t>
            </a:r>
            <a:endParaRPr lang="en-US" dirty="0" smtClean="0">
              <a:effectLst/>
            </a:endParaRPr>
          </a:p>
          <a:p>
            <a:endParaRPr lang="en-US" dirty="0"/>
          </a:p>
        </p:txBody>
      </p:sp>
    </p:spTree>
    <p:extLst>
      <p:ext uri="{BB962C8B-B14F-4D97-AF65-F5344CB8AC3E}">
        <p14:creationId xmlns:p14="http://schemas.microsoft.com/office/powerpoint/2010/main" val="3272735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Insight Strategy</a:t>
            </a:r>
            <a:endParaRPr lang="en-US" dirty="0"/>
          </a:p>
        </p:txBody>
      </p:sp>
      <p:sp>
        <p:nvSpPr>
          <p:cNvPr id="3" name="Content Placeholder 2"/>
          <p:cNvSpPr>
            <a:spLocks noGrp="1"/>
          </p:cNvSpPr>
          <p:nvPr>
            <p:ph sz="half" idx="1"/>
          </p:nvPr>
        </p:nvSpPr>
        <p:spPr>
          <a:prstGeom prst="rect">
            <a:avLst/>
          </a:prstGeom>
        </p:spPr>
        <p:txBody>
          <a:bodyPr>
            <a:normAutofit fontScale="92500" lnSpcReduction="10000"/>
          </a:bodyPr>
          <a:lstStyle/>
          <a:p>
            <a:r>
              <a:rPr lang="en-US" dirty="0">
                <a:effectLst/>
              </a:rPr>
              <a:t>Point out something that is </a:t>
            </a:r>
            <a:r>
              <a:rPr lang="en-US" dirty="0" smtClean="0">
                <a:effectLst/>
              </a:rPr>
              <a:t>true and accurate, </a:t>
            </a:r>
            <a:r>
              <a:rPr lang="en-US" dirty="0">
                <a:effectLst/>
              </a:rPr>
              <a:t>but </a:t>
            </a:r>
            <a:r>
              <a:rPr lang="en-US" dirty="0" smtClean="0">
                <a:effectLst/>
              </a:rPr>
              <a:t>that others </a:t>
            </a:r>
            <a:r>
              <a:rPr lang="en-US" dirty="0">
                <a:effectLst/>
              </a:rPr>
              <a:t>would not necessarily think </a:t>
            </a:r>
            <a:r>
              <a:rPr lang="en-US" dirty="0" smtClean="0">
                <a:effectLst/>
              </a:rPr>
              <a:t>of.</a:t>
            </a:r>
          </a:p>
          <a:p>
            <a:r>
              <a:rPr lang="en-US" dirty="0" smtClean="0"/>
              <a:t>Seek ideas that are not immediately apparent, but only emerge after deeper reflection.</a:t>
            </a:r>
            <a:endParaRPr lang="en-US" dirty="0"/>
          </a:p>
        </p:txBody>
      </p:sp>
      <p:sp>
        <p:nvSpPr>
          <p:cNvPr id="4" name="Content Placeholder 3"/>
          <p:cNvSpPr>
            <a:spLocks noGrp="1"/>
          </p:cNvSpPr>
          <p:nvPr>
            <p:ph sz="half" idx="2"/>
          </p:nvPr>
        </p:nvSpPr>
        <p:spPr>
          <a:prstGeom prst="rect">
            <a:avLst/>
          </a:prstGeom>
        </p:spPr>
        <p:txBody>
          <a:bodyPr>
            <a:normAutofit fontScale="92500" lnSpcReduction="10000"/>
          </a:bodyPr>
          <a:lstStyle/>
          <a:p>
            <a:r>
              <a:rPr lang="en-US" dirty="0">
                <a:effectLst/>
              </a:rPr>
              <a:t>While Judy seems to be a </a:t>
            </a:r>
            <a:r>
              <a:rPr lang="en-US" dirty="0" smtClean="0">
                <a:effectLst/>
              </a:rPr>
              <a:t>mindless “yes</a:t>
            </a:r>
            <a:r>
              <a:rPr lang="en-US" dirty="0">
                <a:effectLst/>
              </a:rPr>
              <a:t>” person, simply constantly agreeing with everyone, she subtly interjects dissent and disagreement when she hesitates before she </a:t>
            </a:r>
            <a:r>
              <a:rPr lang="en-US" dirty="0" smtClean="0">
                <a:effectLst/>
              </a:rPr>
              <a:t>agrees.</a:t>
            </a:r>
          </a:p>
          <a:p>
            <a:r>
              <a:rPr lang="en-US" dirty="0" smtClean="0">
                <a:effectLst/>
              </a:rPr>
              <a:t>Although </a:t>
            </a:r>
            <a:r>
              <a:rPr lang="en-US" dirty="0">
                <a:effectLst/>
              </a:rPr>
              <a:t>Neo appears to be the hero of the </a:t>
            </a:r>
            <a:r>
              <a:rPr lang="en-US" dirty="0" smtClean="0">
                <a:effectLst/>
              </a:rPr>
              <a:t>film, </a:t>
            </a:r>
            <a:r>
              <a:rPr lang="en-US" dirty="0">
                <a:effectLst/>
              </a:rPr>
              <a:t>in fact all his successes are accidental. Instead the clear-eyed vision and faith of Trinity, the Oracle, and Morpheus ultimately save the world.</a:t>
            </a: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800" y="4192335"/>
            <a:ext cx="4731555" cy="2665665"/>
          </a:xfrm>
          <a:prstGeom prst="rect">
            <a:avLst/>
          </a:prstGeom>
        </p:spPr>
      </p:pic>
    </p:spTree>
    <p:extLst>
      <p:ext uri="{BB962C8B-B14F-4D97-AF65-F5344CB8AC3E}">
        <p14:creationId xmlns:p14="http://schemas.microsoft.com/office/powerpoint/2010/main" val="1458165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Pause</a:t>
            </a:r>
            <a:endParaRPr lang="en-US" dirty="0"/>
          </a:p>
        </p:txBody>
      </p:sp>
      <p:sp>
        <p:nvSpPr>
          <p:cNvPr id="3" name="Text Placeholder 2"/>
          <p:cNvSpPr>
            <a:spLocks noGrp="1"/>
          </p:cNvSpPr>
          <p:nvPr>
            <p:ph type="body" idx="1"/>
          </p:nvPr>
        </p:nvSpPr>
        <p:spPr/>
        <p:txBody>
          <a:bodyPr/>
          <a:lstStyle/>
          <a:p>
            <a:r>
              <a:rPr lang="en-US" dirty="0"/>
              <a:t>f</a:t>
            </a:r>
            <a:r>
              <a:rPr lang="en-US" dirty="0" smtClean="0"/>
              <a:t>or Exercise 3</a:t>
            </a:r>
            <a:endParaRPr lang="en-US" dirty="0"/>
          </a:p>
        </p:txBody>
      </p:sp>
    </p:spTree>
    <p:extLst>
      <p:ext uri="{BB962C8B-B14F-4D97-AF65-F5344CB8AC3E}">
        <p14:creationId xmlns:p14="http://schemas.microsoft.com/office/powerpoint/2010/main" val="7762013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can we improve these theses?</a:t>
            </a:r>
          </a:p>
        </p:txBody>
      </p:sp>
      <p:sp>
        <p:nvSpPr>
          <p:cNvPr id="3" name="Content Placeholder 2"/>
          <p:cNvSpPr>
            <a:spLocks noGrp="1"/>
          </p:cNvSpPr>
          <p:nvPr>
            <p:ph idx="1"/>
          </p:nvPr>
        </p:nvSpPr>
        <p:spPr/>
        <p:txBody>
          <a:bodyPr>
            <a:normAutofit/>
          </a:bodyPr>
          <a:lstStyle/>
          <a:p>
            <a:pPr lvl="0"/>
            <a:r>
              <a:rPr lang="en-US" dirty="0"/>
              <a:t>This essay will address representations of </a:t>
            </a:r>
            <a:r>
              <a:rPr lang="en-US" dirty="0" smtClean="0"/>
              <a:t>gender in </a:t>
            </a:r>
            <a:r>
              <a:rPr lang="en-US" i="1" dirty="0" smtClean="0"/>
              <a:t>The</a:t>
            </a:r>
            <a:r>
              <a:rPr lang="en-US" dirty="0" smtClean="0"/>
              <a:t> </a:t>
            </a:r>
            <a:r>
              <a:rPr lang="en-US" i="1" dirty="0" smtClean="0"/>
              <a:t>Matrix</a:t>
            </a:r>
            <a:r>
              <a:rPr lang="en-US" dirty="0" smtClean="0"/>
              <a:t> and </a:t>
            </a:r>
            <a:r>
              <a:rPr lang="en-US" i="1" dirty="0" smtClean="0"/>
              <a:t>Medea</a:t>
            </a:r>
            <a:r>
              <a:rPr lang="en-US" dirty="0" smtClean="0"/>
              <a:t>. </a:t>
            </a:r>
            <a:endParaRPr lang="en-US" dirty="0"/>
          </a:p>
          <a:p>
            <a:pPr lvl="0"/>
            <a:r>
              <a:rPr lang="en-US" dirty="0" smtClean="0"/>
              <a:t>Gender is </a:t>
            </a:r>
            <a:r>
              <a:rPr lang="en-US" dirty="0"/>
              <a:t>represented in </a:t>
            </a:r>
            <a:r>
              <a:rPr lang="en-US" i="1" dirty="0" smtClean="0"/>
              <a:t>The</a:t>
            </a:r>
            <a:r>
              <a:rPr lang="en-US" dirty="0" smtClean="0"/>
              <a:t> </a:t>
            </a:r>
            <a:r>
              <a:rPr lang="en-US" i="1" dirty="0" smtClean="0"/>
              <a:t>Matrix</a:t>
            </a:r>
            <a:r>
              <a:rPr lang="en-US" dirty="0" smtClean="0"/>
              <a:t> </a:t>
            </a:r>
            <a:r>
              <a:rPr lang="en-US" dirty="0"/>
              <a:t>and </a:t>
            </a:r>
            <a:r>
              <a:rPr lang="en-US" i="1" dirty="0" smtClean="0"/>
              <a:t>Medea </a:t>
            </a:r>
            <a:r>
              <a:rPr lang="en-US" dirty="0" smtClean="0"/>
              <a:t>in </a:t>
            </a:r>
            <a:r>
              <a:rPr lang="en-US" dirty="0"/>
              <a:t>some similar but in some different ways. </a:t>
            </a:r>
          </a:p>
          <a:p>
            <a:pPr lvl="0"/>
            <a:r>
              <a:rPr lang="en-US" dirty="0"/>
              <a:t>Although they are very different sorts of texts, </a:t>
            </a:r>
            <a:r>
              <a:rPr lang="en-US" i="1" dirty="0" smtClean="0"/>
              <a:t>The</a:t>
            </a:r>
            <a:r>
              <a:rPr lang="en-US" dirty="0" smtClean="0"/>
              <a:t> </a:t>
            </a:r>
            <a:r>
              <a:rPr lang="en-US" i="1" dirty="0" smtClean="0"/>
              <a:t>Matrix </a:t>
            </a:r>
            <a:r>
              <a:rPr lang="en-US" dirty="0" smtClean="0"/>
              <a:t>and </a:t>
            </a:r>
            <a:r>
              <a:rPr lang="en-US" i="1" dirty="0" smtClean="0"/>
              <a:t>Medea</a:t>
            </a:r>
            <a:r>
              <a:rPr lang="en-US" dirty="0" smtClean="0"/>
              <a:t> </a:t>
            </a:r>
            <a:r>
              <a:rPr lang="en-US" dirty="0"/>
              <a:t>both show ambivalent and frequently negative attitudes toward </a:t>
            </a:r>
            <a:r>
              <a:rPr lang="en-US" dirty="0" smtClean="0"/>
              <a:t>women.</a:t>
            </a:r>
            <a:endParaRPr lang="en-US" dirty="0"/>
          </a:p>
          <a:p>
            <a:pPr lvl="0"/>
            <a:r>
              <a:rPr lang="en-US" dirty="0"/>
              <a:t>Both </a:t>
            </a:r>
            <a:r>
              <a:rPr lang="en-US" i="1" dirty="0"/>
              <a:t>The</a:t>
            </a:r>
            <a:r>
              <a:rPr lang="en-US" dirty="0"/>
              <a:t> </a:t>
            </a:r>
            <a:r>
              <a:rPr lang="en-US" i="1" dirty="0"/>
              <a:t>Matrix </a:t>
            </a:r>
            <a:r>
              <a:rPr lang="en-US" dirty="0"/>
              <a:t>and </a:t>
            </a:r>
            <a:r>
              <a:rPr lang="en-US" i="1" dirty="0"/>
              <a:t>Medea</a:t>
            </a:r>
            <a:r>
              <a:rPr lang="en-US" dirty="0"/>
              <a:t> </a:t>
            </a:r>
            <a:r>
              <a:rPr lang="en-US" dirty="0" smtClean="0"/>
              <a:t>suggest </a:t>
            </a:r>
            <a:r>
              <a:rPr lang="en-US" dirty="0"/>
              <a:t>that </a:t>
            </a:r>
            <a:r>
              <a:rPr lang="en-US" dirty="0" smtClean="0"/>
              <a:t>women are inferior to men, </a:t>
            </a:r>
            <a:r>
              <a:rPr lang="en-US" dirty="0"/>
              <a:t>but they differ in what they think </a:t>
            </a:r>
            <a:r>
              <a:rPr lang="en-US" dirty="0" smtClean="0"/>
              <a:t>men’s roles in society should be. </a:t>
            </a:r>
            <a:endParaRPr lang="en-US" dirty="0"/>
          </a:p>
          <a:p>
            <a:endParaRPr lang="en-US" dirty="0"/>
          </a:p>
        </p:txBody>
      </p:sp>
    </p:spTree>
    <p:extLst>
      <p:ext uri="{BB962C8B-B14F-4D97-AF65-F5344CB8AC3E}">
        <p14:creationId xmlns:p14="http://schemas.microsoft.com/office/powerpoint/2010/main" val="2748816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Strong Thesis Statement</a:t>
            </a:r>
            <a:endParaRPr lang="en-US" dirty="0"/>
          </a:p>
        </p:txBody>
      </p:sp>
      <p:sp>
        <p:nvSpPr>
          <p:cNvPr id="3" name="Content Placeholder 2"/>
          <p:cNvSpPr>
            <a:spLocks noGrp="1"/>
          </p:cNvSpPr>
          <p:nvPr>
            <p:ph idx="1"/>
          </p:nvPr>
        </p:nvSpPr>
        <p:spPr>
          <a:xfrm>
            <a:off x="3962400" y="1600200"/>
            <a:ext cx="5486400" cy="4873752"/>
          </a:xfrm>
        </p:spPr>
        <p:txBody>
          <a:bodyPr/>
          <a:lstStyle/>
          <a:p>
            <a:pPr marL="0" indent="0">
              <a:buNone/>
            </a:pPr>
            <a:endParaRPr lang="en-US" dirty="0" smtClean="0"/>
          </a:p>
          <a:p>
            <a:pPr marL="0" indent="0">
              <a:buNone/>
            </a:pPr>
            <a:endParaRPr lang="en-US" dirty="0"/>
          </a:p>
        </p:txBody>
      </p:sp>
      <p:pic>
        <p:nvPicPr>
          <p:cNvPr id="1026" name="Picture 2" descr="C:\Program Files\Microsoft Office\MEDIA\CAGCAT10\j030295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676400"/>
            <a:ext cx="2609088" cy="36576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267200" y="1676400"/>
            <a:ext cx="5029200" cy="3170099"/>
          </a:xfrm>
          <a:prstGeom prst="rect">
            <a:avLst/>
          </a:prstGeom>
          <a:noFill/>
        </p:spPr>
        <p:txBody>
          <a:bodyPr wrap="square" rtlCol="0">
            <a:spAutoFit/>
          </a:bodyPr>
          <a:lstStyle/>
          <a:p>
            <a:r>
              <a:rPr lang="en-US" sz="2000" i="1" dirty="0">
                <a:solidFill>
                  <a:prstClr val="black"/>
                </a:solidFill>
              </a:rPr>
              <a:t>Medea</a:t>
            </a:r>
            <a:r>
              <a:rPr lang="en-US" sz="2000" dirty="0">
                <a:solidFill>
                  <a:prstClr val="black"/>
                </a:solidFill>
              </a:rPr>
              <a:t> represents women in a more positive way than </a:t>
            </a:r>
            <a:r>
              <a:rPr lang="en-US" sz="2000" i="1" dirty="0">
                <a:solidFill>
                  <a:prstClr val="black"/>
                </a:solidFill>
              </a:rPr>
              <a:t>The Matrix</a:t>
            </a:r>
            <a:r>
              <a:rPr lang="en-US" sz="2000" dirty="0">
                <a:solidFill>
                  <a:prstClr val="black"/>
                </a:solidFill>
              </a:rPr>
              <a:t> because Medea shows autonomy and independence while Trinity merely provides support to the dominant men around her. </a:t>
            </a:r>
            <a:endParaRPr lang="en-US" sz="2000" dirty="0" smtClean="0">
              <a:solidFill>
                <a:prstClr val="black"/>
              </a:solidFill>
            </a:endParaRPr>
          </a:p>
          <a:p>
            <a:endParaRPr lang="en-US" sz="2000" dirty="0">
              <a:solidFill>
                <a:prstClr val="black"/>
              </a:solidFill>
            </a:endParaRPr>
          </a:p>
          <a:p>
            <a:endParaRPr lang="en-US" sz="2000" dirty="0" smtClean="0">
              <a:solidFill>
                <a:prstClr val="black"/>
              </a:solidFill>
            </a:endParaRPr>
          </a:p>
          <a:p>
            <a:endParaRPr lang="en-US" sz="2000" dirty="0">
              <a:solidFill>
                <a:prstClr val="black"/>
              </a:solidFill>
            </a:endParaRPr>
          </a:p>
          <a:p>
            <a:endParaRPr lang="en-US" sz="2000" dirty="0" smtClean="0">
              <a:solidFill>
                <a:prstClr val="black"/>
              </a:solidFill>
            </a:endParaRPr>
          </a:p>
          <a:p>
            <a:r>
              <a:rPr lang="en-US" sz="2000" dirty="0" smtClean="0">
                <a:solidFill>
                  <a:prstClr val="black"/>
                </a:solidFill>
              </a:rPr>
              <a:t>Pause for Exercise 4</a:t>
            </a:r>
            <a:endParaRPr lang="en-US" sz="2000" dirty="0">
              <a:solidFill>
                <a:prstClr val="black"/>
              </a:solidFill>
            </a:endParaRPr>
          </a:p>
        </p:txBody>
      </p:sp>
    </p:spTree>
    <p:extLst>
      <p:ext uri="{BB962C8B-B14F-4D97-AF65-F5344CB8AC3E}">
        <p14:creationId xmlns:p14="http://schemas.microsoft.com/office/powerpoint/2010/main" val="30402326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Center for Writing and Speaking</a:t>
            </a:r>
          </a:p>
        </p:txBody>
      </p:sp>
      <p:sp>
        <p:nvSpPr>
          <p:cNvPr id="3" name="Content Placeholder 2"/>
          <p:cNvSpPr>
            <a:spLocks noGrp="1"/>
          </p:cNvSpPr>
          <p:nvPr>
            <p:ph idx="1"/>
          </p:nvPr>
        </p:nvSpPr>
        <p:spPr/>
        <p:txBody>
          <a:bodyPr/>
          <a:lstStyle/>
          <a:p>
            <a:pPr marL="0" indent="0">
              <a:buNone/>
            </a:pPr>
            <a:r>
              <a:rPr lang="en-US" dirty="0" smtClean="0">
                <a:hlinkClick r:id="rId2"/>
              </a:rPr>
              <a:t>https</a:t>
            </a:r>
            <a:r>
              <a:rPr lang="en-US" dirty="0" smtClean="0">
                <a:hlinkClick r:id="rId2"/>
              </a:rPr>
              <a:t>://www.ursinus.edu/offices/center-for-writing-and-speaking/</a:t>
            </a:r>
            <a:r>
              <a:rPr lang="en-US" dirty="0" smtClean="0"/>
              <a:t> </a:t>
            </a:r>
            <a:endParaRPr lang="en-US" dirty="0"/>
          </a:p>
          <a:p>
            <a:endParaRPr lang="en-US" dirty="0" smtClean="0"/>
          </a:p>
          <a:p>
            <a:pPr marL="0" indent="0">
              <a:buNone/>
            </a:pPr>
            <a:endParaRPr lang="en-US" dirty="0"/>
          </a:p>
        </p:txBody>
      </p:sp>
    </p:spTree>
    <p:extLst>
      <p:ext uri="{BB962C8B-B14F-4D97-AF65-F5344CB8AC3E}">
        <p14:creationId xmlns:p14="http://schemas.microsoft.com/office/powerpoint/2010/main" val="33165823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a:normAutofit/>
          </a:bodyPr>
          <a:lstStyle/>
          <a:p>
            <a:r>
              <a:rPr lang="en-US" dirty="0" smtClean="0"/>
              <a:t>SOURCES</a:t>
            </a:r>
            <a:endParaRPr lang="en-US" dirty="0"/>
          </a:p>
        </p:txBody>
      </p:sp>
      <p:sp>
        <p:nvSpPr>
          <p:cNvPr id="4" name="Content Placeholder 3"/>
          <p:cNvSpPr>
            <a:spLocks noGrp="1"/>
          </p:cNvSpPr>
          <p:nvPr>
            <p:ph idx="1"/>
          </p:nvPr>
        </p:nvSpPr>
        <p:spPr/>
        <p:txBody>
          <a:bodyPr/>
          <a:lstStyle/>
          <a:p>
            <a:r>
              <a:rPr lang="en-US" dirty="0" smtClean="0"/>
              <a:t>Sample thesis statements come from University of North Carolina Chapel Hill’s online Writing Center (the pizza ones) and Indiana University’s online Writing Tutorial Services (the banana tree herb supplement and Appalachian hunger ones). </a:t>
            </a:r>
          </a:p>
        </p:txBody>
      </p:sp>
      <p:sp>
        <p:nvSpPr>
          <p:cNvPr id="3" name="Text Placeholder 2"/>
          <p:cNvSpPr>
            <a:spLocks noGrp="1"/>
          </p:cNvSpPr>
          <p:nvPr>
            <p:ph type="body" sz="half" idx="2"/>
          </p:nvPr>
        </p:nvSpPr>
        <p:spPr/>
        <p:txBody>
          <a:bodyPr/>
          <a:lstStyle/>
          <a:p>
            <a:endParaRPr lang="en-US" dirty="0"/>
          </a:p>
        </p:txBody>
      </p:sp>
    </p:spTree>
    <p:extLst>
      <p:ext uri="{BB962C8B-B14F-4D97-AF65-F5344CB8AC3E}">
        <p14:creationId xmlns:p14="http://schemas.microsoft.com/office/powerpoint/2010/main" val="3969120446"/>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F98EA83-8DA3-4AF2-89E3-C88611B9F3E4}" vid="{D1498AEC-D885-4FDC-BC13-AE23FD969C14}"/>
    </a:ext>
  </a:extLst>
</a:theme>
</file>

<file path=docProps/app.xml><?xml version="1.0" encoding="utf-8"?>
<Properties xmlns="http://schemas.openxmlformats.org/officeDocument/2006/extended-properties" xmlns:vt="http://schemas.openxmlformats.org/officeDocument/2006/docPropsVTypes">
  <TotalTime>56</TotalTime>
  <Words>750</Words>
  <Application>Microsoft Office PowerPoint</Application>
  <PresentationFormat>Widescreen</PresentationFormat>
  <Paragraphs>58</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1_Office Theme</vt:lpstr>
      <vt:lpstr>Perfecting Your Thesis Statement</vt:lpstr>
      <vt:lpstr>Introductions Should Include</vt:lpstr>
      <vt:lpstr>What’s the Difference?</vt:lpstr>
      <vt:lpstr>Good thesis statement checklist</vt:lpstr>
      <vt:lpstr>Strategies for Infusing Your Thesis Statement with Insight</vt:lpstr>
      <vt:lpstr>Insight Strategy</vt:lpstr>
      <vt:lpstr>Insight Strategy</vt:lpstr>
      <vt:lpstr>Insight Strategy</vt:lpstr>
      <vt:lpstr>Insight Strategy</vt:lpstr>
      <vt:lpstr>Pause</vt:lpstr>
      <vt:lpstr>How can we improve these theses?</vt:lpstr>
      <vt:lpstr>Strong Thesis Statement</vt:lpstr>
      <vt:lpstr>The Center for Writing and Speaking</vt:lpstr>
      <vt:lpstr>SOURCES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CIE Writing Workshop #3: Perfecting Your Thesis Statement</dc:title>
  <dc:creator>Argondezzi, Talia</dc:creator>
  <cp:lastModifiedBy>Argondezzi, Talia</cp:lastModifiedBy>
  <cp:revision>5</cp:revision>
  <dcterms:created xsi:type="dcterms:W3CDTF">2016-01-14T18:38:20Z</dcterms:created>
  <dcterms:modified xsi:type="dcterms:W3CDTF">2016-01-14T19:34:31Z</dcterms:modified>
</cp:coreProperties>
</file>