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439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082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699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71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06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869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433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>
              <a:solidFill>
                <a:srgbClr val="DCD8DC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10CC3C-DCF9-41C7-A380-720378A11A97}" type="slidenum">
              <a:rPr lang="en-US" smtClean="0">
                <a:solidFill>
                  <a:srgbClr val="DCD8DC"/>
                </a:solidFill>
              </a:rPr>
              <a:pPr/>
              <a:t>‹#›</a:t>
            </a:fld>
            <a:endParaRPr lang="en-US">
              <a:solidFill>
                <a:srgbClr val="DCD8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439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046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740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BDD3191-C9E6-4719-B6A1-81A6DA3D7586}" type="datetimeFigureOut">
              <a:rPr lang="en-US" smtClean="0"/>
              <a:pPr/>
              <a:t>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310CC3C-DCF9-41C7-A380-720378A11A9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4109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rsinus.edu/offices/center-for-writing-and-speaking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Thesis Statements I: </a:t>
            </a:r>
            <a:br>
              <a:rPr lang="en-US" dirty="0" smtClean="0"/>
            </a:br>
            <a:r>
              <a:rPr lang="en-US" dirty="0" smtClean="0"/>
              <a:t>Generating a </a:t>
            </a:r>
            <a:r>
              <a:rPr lang="en-US" dirty="0" smtClean="0"/>
              <a:t>Thesis Statement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Talia Argondezzi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10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First Paragraph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reader wants to know: </a:t>
            </a:r>
          </a:p>
          <a:p>
            <a:pPr marL="0" indent="0">
              <a:buNone/>
            </a:pPr>
            <a:r>
              <a:rPr lang="en-US" i="1" dirty="0" smtClean="0"/>
              <a:t>		Why am I reading this?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Remember: Introduction = ACT</a:t>
            </a:r>
          </a:p>
          <a:p>
            <a:r>
              <a:rPr lang="en-US" sz="2800" b="1" dirty="0" smtClean="0"/>
              <a:t>A</a:t>
            </a:r>
            <a:r>
              <a:rPr lang="en-US" dirty="0" smtClean="0"/>
              <a:t>ttention Grabber</a:t>
            </a:r>
          </a:p>
          <a:p>
            <a:r>
              <a:rPr lang="en-US" sz="2800" b="1" dirty="0" smtClean="0"/>
              <a:t>C</a:t>
            </a:r>
            <a:r>
              <a:rPr lang="en-US" dirty="0" smtClean="0"/>
              <a:t>ontext/Conversation</a:t>
            </a:r>
          </a:p>
          <a:p>
            <a:r>
              <a:rPr lang="en-US" sz="2800" b="1" dirty="0" smtClean="0"/>
              <a:t>T</a:t>
            </a:r>
            <a:r>
              <a:rPr lang="en-US" dirty="0" smtClean="0"/>
              <a:t>hesis Statement (usually the last sentence)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76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thesis statement?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Summary sentence?</a:t>
            </a:r>
          </a:p>
          <a:p>
            <a:r>
              <a:rPr lang="en-US" dirty="0" smtClean="0"/>
              <a:t>Argument/Claim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02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Generating a Thesis Statement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Step by Step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70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1: Topic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Question</a:t>
            </a:r>
            <a:r>
              <a:rPr lang="en-US" dirty="0"/>
              <a:t>: What do you want to write about in your essay?</a:t>
            </a:r>
          </a:p>
          <a:p>
            <a:pPr marL="0" indent="0">
              <a:buNone/>
            </a:pPr>
            <a:r>
              <a:rPr lang="en-US" dirty="0"/>
              <a:t>Example: I want to write about the concepts of liberty and democracy in the Declaration of Independence, the Declaration of Sentiments, and “I Have a Dream.”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Your </a:t>
            </a:r>
            <a:r>
              <a:rPr lang="en-US" dirty="0"/>
              <a:t>template to fill in: I want to write about ______________________________________________________________________________________________________________________________. [Hint: Be specific!]</a:t>
            </a:r>
          </a:p>
        </p:txBody>
      </p:sp>
    </p:spTree>
    <p:extLst>
      <p:ext uri="{BB962C8B-B14F-4D97-AF65-F5344CB8AC3E}">
        <p14:creationId xmlns:p14="http://schemas.microsoft.com/office/powerpoint/2010/main" val="386357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2: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Question</a:t>
            </a:r>
            <a:r>
              <a:rPr lang="en-US" dirty="0"/>
              <a:t>: What is something that interests you about this topic, some mystery or intriguing element?</a:t>
            </a:r>
          </a:p>
          <a:p>
            <a:pPr marL="0" indent="0">
              <a:buNone/>
            </a:pPr>
            <a:r>
              <a:rPr lang="en-US" dirty="0"/>
              <a:t>Example: </a:t>
            </a:r>
            <a:r>
              <a:rPr lang="en-US" dirty="0" smtClean="0"/>
              <a:t>The interesting/intriguing/weird aspect about this topic that I want to explore is that Declaration </a:t>
            </a:r>
            <a:r>
              <a:rPr lang="en-US" dirty="0"/>
              <a:t>of Independence, the Declaration of Sentiments, and “I Have a Dream,” </a:t>
            </a:r>
            <a:r>
              <a:rPr lang="en-US" dirty="0" smtClean="0"/>
              <a:t>are all reactions to the majority oppressing the minority in a democratic society. I </a:t>
            </a:r>
            <a:r>
              <a:rPr lang="en-US" dirty="0"/>
              <a:t>want to explore what happens when a majority of democratic voters want to oppress a minority.</a:t>
            </a:r>
          </a:p>
          <a:p>
            <a:pPr marL="0" indent="0">
              <a:buNone/>
            </a:pPr>
            <a:r>
              <a:rPr lang="en-US" dirty="0"/>
              <a:t>Your template to fill in: </a:t>
            </a:r>
            <a:r>
              <a:rPr lang="en-US" dirty="0" smtClean="0"/>
              <a:t>The interesting/intriguing/weird aspect about this topic that I </a:t>
            </a:r>
            <a:r>
              <a:rPr lang="en-US" dirty="0"/>
              <a:t>want to </a:t>
            </a:r>
            <a:r>
              <a:rPr lang="en-US" dirty="0" smtClean="0"/>
              <a:t>explore is _____________________________________________________________________________________________________________________________________________.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19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3: Purpose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Question</a:t>
            </a:r>
            <a:r>
              <a:rPr lang="en-US" dirty="0"/>
              <a:t>: What is your motive for wanting to explore this? Why does it matter; why is it significant?</a:t>
            </a:r>
          </a:p>
          <a:p>
            <a:pPr marL="0" indent="0">
              <a:buNone/>
            </a:pPr>
            <a:r>
              <a:rPr lang="en-US" dirty="0"/>
              <a:t>Example: I want to </a:t>
            </a:r>
            <a:r>
              <a:rPr lang="en-US" dirty="0" smtClean="0"/>
              <a:t>convince my </a:t>
            </a:r>
            <a:r>
              <a:rPr lang="en-US" dirty="0"/>
              <a:t>readers that two concepts that usually seem to work together (liberty and democracy) can sometimes contradict.</a:t>
            </a:r>
          </a:p>
          <a:p>
            <a:pPr marL="0" indent="0">
              <a:buNone/>
            </a:pPr>
            <a:r>
              <a:rPr lang="en-US" dirty="0"/>
              <a:t>Your template to fill in: </a:t>
            </a:r>
            <a:r>
              <a:rPr lang="en-US" dirty="0" smtClean="0"/>
              <a:t>I want to explore this interesting aspect of my topic because I want to convince my reader that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_____________________________________________________________________________________________________________________________________________.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28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Professors Look for in a Thesis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obvious</a:t>
            </a:r>
          </a:p>
          <a:p>
            <a:r>
              <a:rPr lang="en-US" dirty="0" smtClean="0"/>
              <a:t>Not a cliché</a:t>
            </a:r>
          </a:p>
        </p:txBody>
      </p:sp>
    </p:spTree>
    <p:extLst>
      <p:ext uri="{BB962C8B-B14F-4D97-AF65-F5344CB8AC3E}">
        <p14:creationId xmlns:p14="http://schemas.microsoft.com/office/powerpoint/2010/main" val="377016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“not obvious” mean?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Statements of fact are too obvious to be thesis statements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(Medea was written by </a:t>
            </a:r>
            <a:r>
              <a:rPr lang="en-US" dirty="0" err="1" smtClean="0"/>
              <a:t>Euripedes</a:t>
            </a:r>
            <a:r>
              <a:rPr lang="en-US" dirty="0" smtClean="0"/>
              <a:t>.)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Wishy-washy observations are too obvious to be thesis statements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(While some might think Medea is a bad person and others that she is good, really she’s a little bit of both.)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92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“not a cliché” mean?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cliché is an idea that is so commonly held and so often repeated, it is no longer considered original or interesting.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Medea shows that what goes around comes around.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Medea shows that friendship is the most important thing in life.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Medea shows that you should stand up for what you believe in.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Avoid these clichés like the plague!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30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Thesis Statement Patterns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18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Pattern </a:t>
            </a:r>
            <a:r>
              <a:rPr lang="en-US" dirty="0" smtClean="0"/>
              <a:t>1: </a:t>
            </a:r>
            <a:r>
              <a:rPr lang="en-US" dirty="0" smtClean="0"/>
              <a:t>Meaning of the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Through its contrasting river and shore scenes, Twain’s </a:t>
            </a:r>
            <a:r>
              <a:rPr lang="en-US" u="sng" dirty="0"/>
              <a:t>Huckleberry Finn</a:t>
            </a:r>
            <a:r>
              <a:rPr lang="en-US" dirty="0"/>
              <a:t> suggests that to find the true expression of American democratic ideals, one must leave “civilized” society and go back to nature.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Through [evidence], [text] shows/demonstrates [significance]. </a:t>
            </a:r>
          </a:p>
        </p:txBody>
      </p:sp>
    </p:spTree>
    <p:extLst>
      <p:ext uri="{BB962C8B-B14F-4D97-AF65-F5344CB8AC3E}">
        <p14:creationId xmlns:p14="http://schemas.microsoft.com/office/powerpoint/2010/main" val="61674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Pattern </a:t>
            </a:r>
            <a:r>
              <a:rPr lang="en-US" dirty="0" smtClean="0"/>
              <a:t>2: </a:t>
            </a:r>
            <a:r>
              <a:rPr lang="en-US" dirty="0" smtClean="0"/>
              <a:t>Significance of the Claim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Through the drunken speech of </a:t>
            </a:r>
            <a:r>
              <a:rPr lang="en-US" dirty="0" err="1" smtClean="0"/>
              <a:t>Alicibiades</a:t>
            </a:r>
            <a:r>
              <a:rPr lang="en-US" dirty="0" smtClean="0"/>
              <a:t>, Plato’s </a:t>
            </a:r>
            <a:r>
              <a:rPr lang="en-US" i="1" dirty="0" smtClean="0"/>
              <a:t>Symposium</a:t>
            </a:r>
            <a:r>
              <a:rPr lang="en-US" dirty="0" smtClean="0"/>
              <a:t> reveals that Socrates affected not only his students’ minds, but also their hearts; therefore, the debate shows us that no intellectual pursuit is strictly rational.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Through [evidence], [text] reveals that [claim]; therefore, [text] shows us that [significance].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84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Pattern 3: Concession and Reasons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Although Odysseus’s physical feats are impressive, he ultimately fails to be a hero because his infidelity and cruel leadership show a lack of emotional intelligence. </a:t>
            </a:r>
          </a:p>
          <a:p>
            <a:pPr marL="0" indent="0">
              <a:buNone/>
            </a:pPr>
            <a:r>
              <a:rPr lang="en-US" dirty="0" smtClean="0"/>
              <a:t>While many may see Trinity as a feminist because she is a strong leader and fighter, </a:t>
            </a:r>
            <a:r>
              <a:rPr lang="en-US" i="1" dirty="0" smtClean="0"/>
              <a:t>The Matrix</a:t>
            </a:r>
            <a:r>
              <a:rPr lang="en-US" dirty="0" smtClean="0"/>
              <a:t> is overall a misogynist text because she plays a subordinate role to Neo.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While/although [concession to opposing viewpoint], [your claim], because/since [evidence].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75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Pattern 4: Two Explanations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So why did Jane Eyre marry Rochester? As the narrator, she claims it’s because she’s in love, but a more comprehensive consideration of Bronte’s historical context would suggest that Jane was getting old and running out of options.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[Question]? [Plausible explanation.] [Better, more complete explanation.] </a:t>
            </a:r>
          </a:p>
        </p:txBody>
      </p:sp>
    </p:spTree>
    <p:extLst>
      <p:ext uri="{BB962C8B-B14F-4D97-AF65-F5344CB8AC3E}">
        <p14:creationId xmlns:p14="http://schemas.microsoft.com/office/powerpoint/2010/main" val="70686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4: Make a Claim!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Claim</a:t>
            </a:r>
            <a:r>
              <a:rPr lang="en-US" dirty="0"/>
              <a:t>: A statement of your position, which other people might not necessarily agree with.</a:t>
            </a:r>
          </a:p>
          <a:p>
            <a:pPr marL="0" indent="0">
              <a:buNone/>
            </a:pPr>
            <a:r>
              <a:rPr lang="en-US" dirty="0"/>
              <a:t>Example: While most people think that democracy and liberty are principles that work together in American history, </a:t>
            </a:r>
            <a:r>
              <a:rPr lang="en-US" dirty="0" smtClean="0"/>
              <a:t>the </a:t>
            </a:r>
            <a:r>
              <a:rPr lang="en-US" dirty="0"/>
              <a:t>Declaration of Independence, the Declaration of Sentiments, and “I Have a Dream” reveals that majority rule sometimes causes liberty and democracy to contradict.</a:t>
            </a:r>
          </a:p>
          <a:p>
            <a:pPr marL="0" indent="0">
              <a:buNone/>
            </a:pPr>
            <a:r>
              <a:rPr lang="en-US" dirty="0"/>
              <a:t>Your Claim: _______________________________________________________________________________________________________________________________________________.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96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Center for Writing and Speaking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2"/>
              </a:rPr>
              <a:t>https://www.ursinus.edu/offices/center-for-writing-and-speaking/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43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/>
              <a:t>sample thesis statement for Pattern </a:t>
            </a:r>
            <a:r>
              <a:rPr lang="en-US" dirty="0" smtClean="0"/>
              <a:t>1 </a:t>
            </a:r>
            <a:r>
              <a:rPr lang="en-US" dirty="0" smtClean="0"/>
              <a:t>is </a:t>
            </a:r>
            <a:r>
              <a:rPr lang="en-US" dirty="0" smtClean="0"/>
              <a:t>from the University of North Carolina writing center website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Pattern 2 </a:t>
            </a:r>
            <a:r>
              <a:rPr lang="en-US" dirty="0"/>
              <a:t>is from the University of District of Columbia writing center website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smtClean="0"/>
              <a:t>Pattern 4 is from historyprofessor.org.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5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CA72677B-2F8C-4192-8EBE-D360BE3B20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700</Words>
  <Application>Microsoft Office PowerPoint</Application>
  <PresentationFormat>Widescreen</PresentationFormat>
  <Paragraphs>77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Calibri</vt:lpstr>
      <vt:lpstr>Calibri Light</vt:lpstr>
      <vt:lpstr>Retrospect</vt:lpstr>
      <vt:lpstr>Thesis Statements I:  Generating a Thesis Statement</vt:lpstr>
      <vt:lpstr>Your First Paragraph</vt:lpstr>
      <vt:lpstr>What is a thesis statement? </vt:lpstr>
      <vt:lpstr>Generating a Thesis Statement</vt:lpstr>
      <vt:lpstr>Step 1: Topic</vt:lpstr>
      <vt:lpstr>Step 2: Problem</vt:lpstr>
      <vt:lpstr>Step 3: Purpose</vt:lpstr>
      <vt:lpstr>What Professors Look for in a Thesis Statement</vt:lpstr>
      <vt:lpstr>What does “not obvious” mean? </vt:lpstr>
      <vt:lpstr>What does “not a cliché” mean? </vt:lpstr>
      <vt:lpstr>Thesis Statement Patterns</vt:lpstr>
      <vt:lpstr>Pattern 1: Meaning of the Evidence</vt:lpstr>
      <vt:lpstr>Pattern 2: Significance of the Claim</vt:lpstr>
      <vt:lpstr>Pattern 3: Concession and Reasons</vt:lpstr>
      <vt:lpstr>Pattern 4: Two Explanations</vt:lpstr>
      <vt:lpstr>Step 4: Make a Claim!</vt:lpstr>
      <vt:lpstr>The Center for Writing and Speaking </vt:lpstr>
      <vt:lpstr>Sources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Thesis Statements I:  Generating a Thesis Statement</dc:title>
  <dc:creator>Argondezzi, Talia</dc:creator>
  <cp:lastModifiedBy>Argondezzi, Talia</cp:lastModifiedBy>
  <cp:revision>2</cp:revision>
  <dcterms:created xsi:type="dcterms:W3CDTF">2016-01-14T17:21:39Z</dcterms:created>
  <dcterms:modified xsi:type="dcterms:W3CDTF">2016-01-14T17:22:11Z</dcterms:modified>
</cp:coreProperties>
</file>